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7" r:id="rId2"/>
    <p:sldId id="262" r:id="rId3"/>
    <p:sldId id="271" r:id="rId4"/>
    <p:sldId id="264" r:id="rId5"/>
    <p:sldId id="268" r:id="rId6"/>
    <p:sldId id="269" r:id="rId7"/>
    <p:sldId id="265" r:id="rId8"/>
    <p:sldId id="270" r:id="rId9"/>
    <p:sldId id="26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2F9FDD-7EC6-4700-BACB-47F69B4392AF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4EB3C07-0A2D-4391-AA3C-A590CFE38F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44852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DC0AD8-AA49-47DA-AFEF-324584D21FF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5466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5" Type="http://schemas.openxmlformats.org/officeDocument/2006/relationships/image" Target="../media/image5.jpeg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5" Type="http://schemas.openxmlformats.org/officeDocument/2006/relationships/image" Target="../media/image5.jpeg"/><Relationship Id="rId4" Type="http://schemas.openxmlformats.org/officeDocument/2006/relationships/image" Target="../media/image4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5" Type="http://schemas.openxmlformats.org/officeDocument/2006/relationships/image" Target="../media/image5.jpeg"/><Relationship Id="rId4" Type="http://schemas.openxmlformats.org/officeDocument/2006/relationships/image" Target="../media/image4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qu=pes&amp;ex=2#ai:MC900435446|" TargetMode="External"/><Relationship Id="rId2" Type="http://schemas.openxmlformats.org/officeDocument/2006/relationships/hyperlink" Target="http://office.microsoft.com/cs-cz/images/results.aspx?qu=pes&amp;ex=2#ai:MC900434597|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office.microsoft.com/cs-cz/images/results.aspx?qu=pes&amp;ex=2#ai:MP900409302|" TargetMode="External"/><Relationship Id="rId5" Type="http://schemas.openxmlformats.org/officeDocument/2006/relationships/hyperlink" Target="http://office.microsoft.com/cs-cz/images/results.aspx?qu=jezev%C4%8D%C3%ADk&amp;ex=1#ai:MM900236351|" TargetMode="External"/><Relationship Id="rId4" Type="http://schemas.openxmlformats.org/officeDocument/2006/relationships/hyperlink" Target="http://office.microsoft.com/cs-cz/images/results.aspx?qu=pes&amp;ex=2#ai:MC900435448|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3573016"/>
            <a:ext cx="8712968" cy="1470025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VY_32_INOVACE_08_AJ_Animals 4</a:t>
            </a:r>
            <a:endParaRPr lang="cs-CZ" sz="3600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144" y="33265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879276" y="2285583"/>
            <a:ext cx="491993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Jazyk a jazyková komunikace</a:t>
            </a:r>
          </a:p>
          <a:p>
            <a:r>
              <a:rPr lang="cs-CZ" sz="3200" dirty="0" smtClean="0"/>
              <a:t>             Anglický jazyk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73041" y="5157192"/>
            <a:ext cx="339791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Mgr. Irena Trefilová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6546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194021" y="548680"/>
            <a:ext cx="2410725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ANOTACE</a:t>
            </a:r>
            <a:endParaRPr lang="cs-CZ" sz="4000" dirty="0"/>
          </a:p>
        </p:txBody>
      </p:sp>
      <p:sp>
        <p:nvSpPr>
          <p:cNvPr id="8" name="Obdélník 7"/>
          <p:cNvSpPr/>
          <p:nvPr/>
        </p:nvSpPr>
        <p:spPr>
          <a:xfrm>
            <a:off x="179512" y="2136338"/>
            <a:ext cx="8784976" cy="258532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Digitální učební materiál (DUM) byl vytvořen v rámci projektu  </a:t>
            </a:r>
          </a:p>
          <a:p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EU Peníze školám – OP Vzdělávání pro konkurenceschopnost</a:t>
            </a:r>
          </a:p>
          <a:p>
            <a:endParaRPr lang="cs-CZ" b="1" dirty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4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Vzdělávací oblast: anglický jazyk</a:t>
            </a:r>
          </a:p>
          <a:p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Ročník: 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3. 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až 5. </a:t>
            </a:r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ZŠ</a:t>
            </a:r>
          </a:p>
          <a:p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Klíčová slova: 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body,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animal, 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dog,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tail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neck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ear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head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leg,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paw</a:t>
            </a:r>
            <a:endParaRPr lang="cs-CZ" b="1" dirty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4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endParaRPr lang="cs-CZ" b="1" dirty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4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DUM je určen k procvičování slovní zásoby  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tématu </a:t>
            </a:r>
            <a:endParaRPr lang="cs-CZ" b="1" dirty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4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„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Animals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– My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dog‘s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body“ a seznámení s anglickými jmény psů.</a:t>
            </a:r>
            <a:endParaRPr lang="cs-CZ" b="1" dirty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4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04049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375478"/>
            <a:ext cx="8153194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b="1" dirty="0" err="1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Animals</a:t>
            </a:r>
            <a:r>
              <a:rPr lang="cs-CZ" sz="6600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4</a:t>
            </a:r>
            <a:r>
              <a:rPr lang="cs-CZ" sz="4000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:  </a:t>
            </a:r>
            <a:r>
              <a:rPr lang="cs-CZ" sz="4400" b="1" dirty="0" smtClean="0">
                <a:ln w="18000">
                  <a:noFill/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My </a:t>
            </a:r>
            <a:r>
              <a:rPr lang="cs-CZ" sz="4400" b="1" dirty="0" err="1" smtClean="0">
                <a:ln w="18000">
                  <a:noFill/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dog‘s</a:t>
            </a:r>
            <a:r>
              <a:rPr lang="cs-CZ" sz="4400" b="1" dirty="0" smtClean="0">
                <a:ln w="18000">
                  <a:noFill/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400" b="1" dirty="0" smtClean="0">
                <a:ln w="18000">
                  <a:noFill/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body</a:t>
            </a:r>
            <a:endParaRPr lang="cs-CZ" sz="4400" dirty="0"/>
          </a:p>
        </p:txBody>
      </p:sp>
      <p:pic>
        <p:nvPicPr>
          <p:cNvPr id="1026" name="Picture 2" descr="C:\Documents and Settings\notebook\Local Settings\Temporary Internet Files\Content.IE5\S5A38PAN\MC90043544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8562" y="2509837"/>
            <a:ext cx="1666875" cy="1838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notebook\Local Settings\Temporary Internet Files\Content.IE5\3LP0YC6G\MC90043459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8221" y="5373861"/>
            <a:ext cx="1955800" cy="1041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notebook\Local Settings\Temporary Internet Files\Content.IE5\4DMF4L6F\MC90043544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3290" y="4653136"/>
            <a:ext cx="1835150" cy="1441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notebook\Local Settings\Temporary Internet Files\Content.IE5\3LP0YC6G\MP90040930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472848"/>
            <a:ext cx="1873809" cy="1250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notebook\Local Settings\Temporary Internet Files\Content.IE5\4E3NUNQS\MM900236351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1070" y="2106400"/>
            <a:ext cx="1937370" cy="990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06466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C:\Documents and Settings\notebook\Local Settings\Temporary Internet Files\Content.IE5\4DMF4L6F\MC900435448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772816"/>
            <a:ext cx="5089202" cy="3997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020272" y="1484784"/>
            <a:ext cx="87876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ear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70C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517193" y="3416806"/>
            <a:ext cx="124745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head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70C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006255" y="2564904"/>
            <a:ext cx="118013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neck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70C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52351" y="2708920"/>
            <a:ext cx="86414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tail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70C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585365" y="4587225"/>
            <a:ext cx="125547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body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70C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619672" y="4587225"/>
            <a:ext cx="110959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legs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70C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207460" y="5661248"/>
            <a:ext cx="12930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paws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70C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31805" y="332656"/>
            <a:ext cx="474841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My </a:t>
            </a:r>
            <a:r>
              <a:rPr lang="cs-CZ" sz="54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dog‘s</a:t>
            </a:r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body</a:t>
            </a:r>
            <a:endParaRPr lang="cs-CZ" sz="5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70C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51270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07026" y="2348880"/>
            <a:ext cx="97174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ear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B0F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948264" y="3304624"/>
            <a:ext cx="135485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head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B0F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516216" y="1501700"/>
            <a:ext cx="132600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neck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B0F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355976" y="571586"/>
            <a:ext cx="96372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tail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B0F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20277" y="4437112"/>
            <a:ext cx="134524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body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B0F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87824" y="5589240"/>
            <a:ext cx="88838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leg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B0F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684531" y="5144998"/>
            <a:ext cx="115768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paw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B0F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31805" y="332656"/>
            <a:ext cx="181492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Join</a:t>
            </a:r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:</a:t>
            </a:r>
            <a:endParaRPr lang="cs-CZ" sz="5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B0F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0564" y="1633988"/>
            <a:ext cx="2848074" cy="31415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98503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707904" y="959182"/>
            <a:ext cx="97174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2700">
                  <a:solidFill>
                    <a:schemeClr val="accent2">
                      <a:lumMod val="50000"/>
                    </a:schemeClr>
                  </a:solidFill>
                  <a:prstDash val="solid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ear</a:t>
            </a:r>
            <a:endParaRPr lang="cs-CZ" sz="4000" b="1" dirty="0">
              <a:ln w="12700">
                <a:solidFill>
                  <a:schemeClr val="accent2">
                    <a:lumMod val="50000"/>
                  </a:schemeClr>
                </a:solidFill>
                <a:prstDash val="solid"/>
              </a:ln>
              <a:solidFill>
                <a:schemeClr val="accent2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71116" y="2021011"/>
            <a:ext cx="135485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2700">
                  <a:solidFill>
                    <a:schemeClr val="accent2">
                      <a:lumMod val="50000"/>
                    </a:schemeClr>
                  </a:solidFill>
                  <a:prstDash val="solid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head</a:t>
            </a:r>
            <a:endParaRPr lang="cs-CZ" sz="4000" b="1" dirty="0">
              <a:ln w="12700">
                <a:solidFill>
                  <a:schemeClr val="accent2">
                    <a:lumMod val="50000"/>
                  </a:schemeClr>
                </a:solidFill>
                <a:prstDash val="solid"/>
              </a:ln>
              <a:solidFill>
                <a:schemeClr val="accent2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308304" y="3138566"/>
            <a:ext cx="132600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2700">
                  <a:solidFill>
                    <a:schemeClr val="accent2">
                      <a:lumMod val="50000"/>
                    </a:schemeClr>
                  </a:solidFill>
                  <a:prstDash val="solid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neck</a:t>
            </a:r>
            <a:endParaRPr lang="cs-CZ" sz="4000" b="1" dirty="0">
              <a:ln w="12700">
                <a:solidFill>
                  <a:schemeClr val="accent2">
                    <a:lumMod val="50000"/>
                  </a:schemeClr>
                </a:solidFill>
                <a:prstDash val="solid"/>
              </a:ln>
              <a:solidFill>
                <a:schemeClr val="accent2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036778" y="4798993"/>
            <a:ext cx="96372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2700">
                  <a:solidFill>
                    <a:schemeClr val="accent2">
                      <a:lumMod val="50000"/>
                    </a:schemeClr>
                  </a:solidFill>
                  <a:prstDash val="solid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tail</a:t>
            </a:r>
            <a:endParaRPr lang="cs-CZ" sz="4000" b="1" dirty="0">
              <a:ln w="12700">
                <a:solidFill>
                  <a:schemeClr val="accent2">
                    <a:lumMod val="50000"/>
                  </a:schemeClr>
                </a:solidFill>
                <a:prstDash val="solid"/>
              </a:ln>
              <a:solidFill>
                <a:schemeClr val="accent2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241374" y="1667068"/>
            <a:ext cx="134524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n w="12700">
                  <a:solidFill>
                    <a:schemeClr val="accent2">
                      <a:lumMod val="50000"/>
                    </a:schemeClr>
                  </a:solidFill>
                  <a:prstDash val="solid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body</a:t>
            </a:r>
            <a:endParaRPr lang="cs-CZ" sz="4000" b="1" dirty="0">
              <a:ln w="12700">
                <a:solidFill>
                  <a:schemeClr val="accent2">
                    <a:lumMod val="50000"/>
                  </a:schemeClr>
                </a:solidFill>
                <a:prstDash val="solid"/>
              </a:ln>
              <a:solidFill>
                <a:schemeClr val="accent2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568276" y="5589240"/>
            <a:ext cx="88838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n w="12700">
                  <a:solidFill>
                    <a:schemeClr val="accent2">
                      <a:lumMod val="50000"/>
                    </a:schemeClr>
                  </a:solidFill>
                  <a:prstDash val="solid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leg</a:t>
            </a:r>
            <a:endParaRPr lang="cs-CZ" sz="4000" b="1" dirty="0">
              <a:ln w="12700">
                <a:solidFill>
                  <a:schemeClr val="accent2">
                    <a:lumMod val="50000"/>
                  </a:schemeClr>
                </a:solidFill>
                <a:prstDash val="solid"/>
              </a:ln>
              <a:solidFill>
                <a:schemeClr val="accent2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069700" y="4095445"/>
            <a:ext cx="115768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2700">
                  <a:solidFill>
                    <a:schemeClr val="accent2">
                      <a:lumMod val="50000"/>
                    </a:schemeClr>
                  </a:solidFill>
                  <a:prstDash val="solid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paw</a:t>
            </a:r>
            <a:endParaRPr lang="cs-CZ" sz="4000" b="1" dirty="0">
              <a:ln w="12700">
                <a:solidFill>
                  <a:schemeClr val="accent2">
                    <a:lumMod val="50000"/>
                  </a:schemeClr>
                </a:solidFill>
                <a:prstDash val="solid"/>
              </a:ln>
              <a:solidFill>
                <a:schemeClr val="accent2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31805" y="332656"/>
            <a:ext cx="181492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err="1" smtClean="0">
                <a:ln w="12700">
                  <a:solidFill>
                    <a:schemeClr val="accent2">
                      <a:lumMod val="50000"/>
                    </a:schemeClr>
                  </a:solidFill>
                  <a:prstDash val="solid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Join</a:t>
            </a:r>
            <a:r>
              <a:rPr lang="cs-CZ" sz="5400" b="1" dirty="0" smtClean="0">
                <a:ln w="12700">
                  <a:solidFill>
                    <a:schemeClr val="accent2">
                      <a:lumMod val="50000"/>
                    </a:schemeClr>
                  </a:solidFill>
                  <a:prstDash val="solid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:</a:t>
            </a:r>
            <a:endParaRPr lang="cs-CZ" sz="5400" b="1" dirty="0">
              <a:ln w="12700">
                <a:solidFill>
                  <a:schemeClr val="accent2">
                    <a:lumMod val="50000"/>
                  </a:schemeClr>
                </a:solidFill>
                <a:prstDash val="solid"/>
              </a:ln>
              <a:solidFill>
                <a:schemeClr val="accent2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2469" y="2728897"/>
            <a:ext cx="2874363" cy="1527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4923107" y="5586206"/>
            <a:ext cx="137088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n w="12700">
                  <a:solidFill>
                    <a:schemeClr val="accent2">
                      <a:lumMod val="50000"/>
                    </a:schemeClr>
                  </a:solidFill>
                  <a:prstDash val="solid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bone</a:t>
            </a:r>
            <a:endParaRPr lang="cs-CZ" sz="4000" b="1" dirty="0">
              <a:ln w="12700">
                <a:solidFill>
                  <a:schemeClr val="accent2">
                    <a:lumMod val="50000"/>
                  </a:schemeClr>
                </a:solidFill>
                <a:prstDash val="solid"/>
              </a:ln>
              <a:solidFill>
                <a:schemeClr val="accent2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79251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notebook\Local Settings\Temporary Internet Files\Content.IE5\S5A38PAN\MC90043544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4194" y="861392"/>
            <a:ext cx="1666875" cy="1838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notebook\Local Settings\Temporary Internet Files\Content.IE5\3LP0YC6G\MC90043459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9525" y="5190464"/>
            <a:ext cx="1955800" cy="1041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notebook\Local Settings\Temporary Internet Files\Content.IE5\4DMF4L6F\MC90043544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123" y="2840634"/>
            <a:ext cx="1835150" cy="1441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notebook\Local Settings\Temporary Internet Files\Content.IE5\3LP0YC6G\MP90040930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5036509"/>
            <a:ext cx="1873809" cy="1250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notebook\Local Settings\Temporary Internet Files\Content.IE5\4E3NUNQS\MM900236351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0216" y="5174085"/>
            <a:ext cx="2101613" cy="10741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623632" y="3865360"/>
            <a:ext cx="116410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err="1" smtClean="0">
                <a:ln w="12700">
                  <a:solidFill>
                    <a:srgbClr val="C00000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Rex</a:t>
            </a:r>
            <a:endParaRPr lang="cs-CZ" sz="4400" b="1" dirty="0">
              <a:ln w="12700">
                <a:solidFill>
                  <a:srgbClr val="C00000"/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882677" y="2711199"/>
            <a:ext cx="181011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err="1" smtClean="0">
                <a:ln w="12700">
                  <a:solidFill>
                    <a:srgbClr val="C00000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Buddy</a:t>
            </a:r>
            <a:endParaRPr lang="cs-CZ" sz="4400" b="1" dirty="0">
              <a:ln w="12700">
                <a:solidFill>
                  <a:srgbClr val="C00000"/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64233" y="2367459"/>
            <a:ext cx="172996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ln w="12700">
                  <a:solidFill>
                    <a:srgbClr val="C00000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Lucky</a:t>
            </a:r>
            <a:endParaRPr lang="cs-CZ" sz="4400" b="1" dirty="0">
              <a:ln w="12700">
                <a:solidFill>
                  <a:srgbClr val="C00000"/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919525" y="3356992"/>
            <a:ext cx="179247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err="1" smtClean="0">
                <a:ln w="12700">
                  <a:solidFill>
                    <a:srgbClr val="C00000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Candy</a:t>
            </a:r>
            <a:endParaRPr lang="cs-CZ" sz="4400" b="1" dirty="0">
              <a:ln w="12700">
                <a:solidFill>
                  <a:srgbClr val="C00000"/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69832" y="4265109"/>
            <a:ext cx="187102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ln w="12700">
                  <a:solidFill>
                    <a:srgbClr val="C00000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Prince</a:t>
            </a:r>
            <a:endParaRPr lang="cs-CZ" sz="4400" b="1" dirty="0">
              <a:ln w="12700">
                <a:solidFill>
                  <a:srgbClr val="C00000"/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43123" y="476672"/>
            <a:ext cx="500169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err="1" smtClean="0">
                <a:ln w="12700">
                  <a:solidFill>
                    <a:srgbClr val="C00000"/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What‘s</a:t>
            </a:r>
            <a:r>
              <a:rPr lang="cs-CZ" sz="4400" b="1" dirty="0" smtClean="0">
                <a:ln w="12700">
                  <a:solidFill>
                    <a:srgbClr val="C00000"/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 </a:t>
            </a:r>
            <a:r>
              <a:rPr lang="cs-CZ" sz="4400" b="1" dirty="0" err="1" smtClean="0">
                <a:ln w="12700">
                  <a:solidFill>
                    <a:srgbClr val="C00000"/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its</a:t>
            </a:r>
            <a:r>
              <a:rPr lang="cs-CZ" sz="4400" b="1" dirty="0" smtClean="0">
                <a:ln w="12700">
                  <a:solidFill>
                    <a:srgbClr val="C00000"/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 </a:t>
            </a:r>
            <a:r>
              <a:rPr lang="cs-CZ" sz="4400" b="1" dirty="0" err="1" smtClean="0">
                <a:ln w="12700">
                  <a:solidFill>
                    <a:srgbClr val="C00000"/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name</a:t>
            </a:r>
            <a:r>
              <a:rPr lang="cs-CZ" sz="4400" b="1" dirty="0" smtClean="0">
                <a:ln w="12700">
                  <a:solidFill>
                    <a:srgbClr val="C00000"/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cs-CZ" sz="4400" b="1" dirty="0">
              <a:ln w="12700">
                <a:solidFill>
                  <a:srgbClr val="C00000"/>
                </a:solidFill>
                <a:prstDash val="solid"/>
              </a:ln>
              <a:solidFill>
                <a:srgbClr val="C0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43123" y="1638494"/>
            <a:ext cx="632737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err="1" smtClean="0">
                <a:ln w="12700">
                  <a:solidFill>
                    <a:srgbClr val="C00000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Its</a:t>
            </a:r>
            <a:r>
              <a:rPr lang="cs-CZ" sz="4400" b="1" dirty="0" smtClean="0">
                <a:ln w="12700">
                  <a:solidFill>
                    <a:srgbClr val="C00000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4400" b="1" dirty="0" err="1" smtClean="0">
                <a:ln w="12700">
                  <a:solidFill>
                    <a:srgbClr val="C00000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name‘s</a:t>
            </a:r>
            <a:r>
              <a:rPr lang="cs-CZ" sz="4400" b="1" dirty="0" smtClean="0">
                <a:ln w="12700">
                  <a:solidFill>
                    <a:srgbClr val="C00000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4400" b="1" dirty="0" smtClean="0">
                <a:ln w="12700">
                  <a:solidFill>
                    <a:srgbClr val="C00000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………………… .</a:t>
            </a:r>
            <a:endParaRPr lang="cs-CZ" sz="4400" b="1" dirty="0">
              <a:ln w="12700">
                <a:solidFill>
                  <a:srgbClr val="C00000"/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79391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notebook\Local Settings\Temporary Internet Files\Content.IE5\S5A38PAN\MC90043544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3" y="2469730"/>
            <a:ext cx="1666875" cy="1838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notebook\Local Settings\Temporary Internet Files\Content.IE5\3LP0YC6G\MC90043459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9525" y="5190464"/>
            <a:ext cx="1955800" cy="1041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notebook\Local Settings\Temporary Internet Files\Content.IE5\4DMF4L6F\MC90043544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123" y="2840634"/>
            <a:ext cx="1835150" cy="1441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notebook\Local Settings\Temporary Internet Files\Content.IE5\3LP0YC6G\MP90040930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5036509"/>
            <a:ext cx="1873809" cy="1250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notebook\Local Settings\Temporary Internet Files\Content.IE5\4E3NUNQS\MM900236351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0216" y="5174085"/>
            <a:ext cx="2101613" cy="10741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623632" y="3865360"/>
            <a:ext cx="116410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err="1" smtClean="0">
                <a:ln w="12700">
                  <a:solidFill>
                    <a:srgbClr val="C00000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Rex</a:t>
            </a:r>
            <a:endParaRPr lang="cs-CZ" sz="4400" b="1" dirty="0">
              <a:ln w="12700">
                <a:solidFill>
                  <a:srgbClr val="C00000"/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882677" y="2711199"/>
            <a:ext cx="181011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err="1" smtClean="0">
                <a:ln w="12700">
                  <a:solidFill>
                    <a:srgbClr val="C00000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Buddy</a:t>
            </a:r>
            <a:endParaRPr lang="cs-CZ" sz="4400" b="1" dirty="0">
              <a:ln w="12700">
                <a:solidFill>
                  <a:srgbClr val="C00000"/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189564" y="2365791"/>
            <a:ext cx="172996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ln w="12700">
                  <a:solidFill>
                    <a:srgbClr val="C00000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Lucky</a:t>
            </a:r>
            <a:endParaRPr lang="cs-CZ" sz="4400" b="1" dirty="0">
              <a:ln w="12700">
                <a:solidFill>
                  <a:srgbClr val="C00000"/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602252" y="3284984"/>
            <a:ext cx="179247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err="1" smtClean="0">
                <a:ln w="12700">
                  <a:solidFill>
                    <a:srgbClr val="C00000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Candy</a:t>
            </a:r>
            <a:endParaRPr lang="cs-CZ" sz="4400" b="1" dirty="0">
              <a:ln w="12700">
                <a:solidFill>
                  <a:srgbClr val="C00000"/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69832" y="4265109"/>
            <a:ext cx="187102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ln w="12700">
                  <a:solidFill>
                    <a:srgbClr val="C00000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Prince</a:t>
            </a:r>
            <a:endParaRPr lang="cs-CZ" sz="4400" b="1" dirty="0">
              <a:ln w="12700">
                <a:solidFill>
                  <a:srgbClr val="C00000"/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43123" y="476672"/>
            <a:ext cx="710963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err="1" smtClean="0">
                <a:ln w="12700">
                  <a:solidFill>
                    <a:schemeClr val="accent2">
                      <a:lumMod val="75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What‘s</a:t>
            </a:r>
            <a:r>
              <a:rPr lang="cs-CZ" sz="4400" b="1" dirty="0" smtClean="0">
                <a:ln w="12700">
                  <a:solidFill>
                    <a:schemeClr val="accent2">
                      <a:lumMod val="75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 </a:t>
            </a:r>
            <a:r>
              <a:rPr lang="cs-CZ" sz="4400" b="1" dirty="0" err="1" smtClean="0">
                <a:ln w="12700">
                  <a:solidFill>
                    <a:schemeClr val="accent2">
                      <a:lumMod val="75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your</a:t>
            </a:r>
            <a:r>
              <a:rPr lang="cs-CZ" sz="4400" b="1" dirty="0" smtClean="0">
                <a:ln w="12700">
                  <a:solidFill>
                    <a:schemeClr val="accent2">
                      <a:lumMod val="75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4400" b="1" dirty="0" err="1" smtClean="0">
                <a:ln w="12700">
                  <a:solidFill>
                    <a:schemeClr val="accent2">
                      <a:lumMod val="75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dog‘s</a:t>
            </a:r>
            <a:r>
              <a:rPr lang="cs-CZ" sz="4400" b="1" dirty="0" smtClean="0">
                <a:ln w="12700">
                  <a:solidFill>
                    <a:schemeClr val="accent2">
                      <a:lumMod val="75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 </a:t>
            </a:r>
            <a:r>
              <a:rPr lang="cs-CZ" sz="4400" b="1" dirty="0" err="1" smtClean="0">
                <a:ln w="12700">
                  <a:solidFill>
                    <a:schemeClr val="accent2">
                      <a:lumMod val="75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name</a:t>
            </a:r>
            <a:r>
              <a:rPr lang="cs-CZ" sz="4400" b="1" dirty="0" smtClean="0">
                <a:ln w="12700">
                  <a:solidFill>
                    <a:schemeClr val="accent2">
                      <a:lumMod val="75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cs-CZ" sz="4400" b="1" dirty="0">
              <a:ln w="12700">
                <a:solidFill>
                  <a:schemeClr val="accent2">
                    <a:lumMod val="75000"/>
                  </a:schemeClr>
                </a:solidFill>
                <a:prstDash val="solid"/>
              </a:ln>
              <a:solidFill>
                <a:srgbClr val="00B05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95536" y="1316087"/>
            <a:ext cx="802014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ln w="12700">
                  <a:solidFill>
                    <a:srgbClr val="C00000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My </a:t>
            </a:r>
            <a:r>
              <a:rPr lang="cs-CZ" sz="4400" b="1" dirty="0" err="1" smtClean="0">
                <a:ln w="12700">
                  <a:solidFill>
                    <a:srgbClr val="C00000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dog‘s</a:t>
            </a:r>
            <a:r>
              <a:rPr lang="cs-CZ" sz="4400" b="1" dirty="0" smtClean="0">
                <a:ln w="12700">
                  <a:solidFill>
                    <a:srgbClr val="C00000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4400" b="1" dirty="0" err="1" smtClean="0">
                <a:ln w="12700">
                  <a:solidFill>
                    <a:srgbClr val="C00000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name‘s</a:t>
            </a:r>
            <a:r>
              <a:rPr lang="cs-CZ" sz="4400" b="1" dirty="0" smtClean="0">
                <a:ln w="12700">
                  <a:solidFill>
                    <a:srgbClr val="C00000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4400" b="1" dirty="0" smtClean="0">
                <a:ln w="12700">
                  <a:solidFill>
                    <a:srgbClr val="C00000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………………… .</a:t>
            </a:r>
            <a:endParaRPr lang="cs-CZ" sz="4400" b="1" dirty="0">
              <a:ln w="12700">
                <a:solidFill>
                  <a:srgbClr val="C00000"/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40520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55576" y="980728"/>
            <a:ext cx="8966622" cy="376256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Autor: Mgr. Irena Trefilová</a:t>
            </a:r>
          </a:p>
          <a:p>
            <a:endParaRPr lang="cs-CZ" dirty="0"/>
          </a:p>
          <a:p>
            <a:r>
              <a:rPr lang="cs-CZ" dirty="0"/>
              <a:t>Škola: Základní škola a mateřská škola Liběšice, okres Louny, příspěvková organizace</a:t>
            </a:r>
          </a:p>
          <a:p>
            <a:endParaRPr lang="cs-CZ" dirty="0"/>
          </a:p>
          <a:p>
            <a:r>
              <a:rPr lang="cs-CZ" dirty="0"/>
              <a:t>Zpracováno v programu Microsoft Office 2010</a:t>
            </a:r>
          </a:p>
          <a:p>
            <a:endParaRPr lang="cs-CZ" dirty="0"/>
          </a:p>
          <a:p>
            <a:r>
              <a:rPr lang="cs-CZ" dirty="0"/>
              <a:t>Použité obrázky pocházejí z webu http://office.microsoft.com  (Klipart):</a:t>
            </a:r>
          </a:p>
          <a:p>
            <a:endParaRPr lang="cs-CZ" b="1" i="1" dirty="0"/>
          </a:p>
          <a:p>
            <a:r>
              <a:rPr lang="cs-CZ" sz="1050" b="1" i="1" dirty="0" err="1" smtClean="0"/>
              <a:t>Dogs</a:t>
            </a:r>
            <a:endParaRPr lang="cs-CZ" sz="1050" b="1" i="1" dirty="0" smtClean="0"/>
          </a:p>
          <a:p>
            <a:r>
              <a:rPr lang="cs-CZ" sz="1050" b="1" i="1" dirty="0">
                <a:hlinkClick r:id="rId2"/>
              </a:rPr>
              <a:t>http://office.microsoft.com/cs-cz/images/results.aspx?qu=pes&amp;ex=2#ai:MC900434597</a:t>
            </a:r>
            <a:r>
              <a:rPr lang="cs-CZ" sz="1050" b="1" i="1" dirty="0" smtClean="0">
                <a:hlinkClick r:id="rId2"/>
              </a:rPr>
              <a:t>|</a:t>
            </a:r>
            <a:endParaRPr lang="cs-CZ" sz="1050" b="1" i="1" dirty="0" smtClean="0"/>
          </a:p>
          <a:p>
            <a:r>
              <a:rPr lang="cs-CZ" sz="1050" b="1" i="1" dirty="0">
                <a:hlinkClick r:id="rId3"/>
              </a:rPr>
              <a:t>http://office.microsoft.com/cs-cz/images/results.aspx?qu=pes&amp;ex=2#ai:MC900435446</a:t>
            </a:r>
            <a:r>
              <a:rPr lang="cs-CZ" sz="1050" b="1" i="1" dirty="0" smtClean="0">
                <a:hlinkClick r:id="rId3"/>
              </a:rPr>
              <a:t>|</a:t>
            </a:r>
            <a:endParaRPr lang="cs-CZ" sz="1050" b="1" i="1" dirty="0" smtClean="0"/>
          </a:p>
          <a:p>
            <a:r>
              <a:rPr lang="cs-CZ" sz="1050" b="1" i="1" dirty="0">
                <a:hlinkClick r:id="rId4"/>
              </a:rPr>
              <a:t>http://office.microsoft.com/cs-cz/images/results.aspx?qu=pes&amp;ex=2#ai:MC900435448</a:t>
            </a:r>
            <a:r>
              <a:rPr lang="cs-CZ" sz="1050" b="1" i="1" dirty="0" smtClean="0">
                <a:hlinkClick r:id="rId4"/>
              </a:rPr>
              <a:t>|</a:t>
            </a:r>
            <a:endParaRPr lang="cs-CZ" sz="1050" b="1" i="1" dirty="0" smtClean="0"/>
          </a:p>
          <a:p>
            <a:r>
              <a:rPr lang="cs-CZ" sz="1050" b="1" i="1" dirty="0">
                <a:hlinkClick r:id="rId5"/>
              </a:rPr>
              <a:t>http://office.microsoft.com/cs-cz/images/results.aspx?qu=jezev%C4%8D%C3%ADk&amp;ex=1#ai:MM900236351</a:t>
            </a:r>
            <a:r>
              <a:rPr lang="cs-CZ" sz="1050" b="1" i="1" dirty="0" smtClean="0">
                <a:hlinkClick r:id="rId5"/>
              </a:rPr>
              <a:t>|</a:t>
            </a:r>
            <a:endParaRPr lang="cs-CZ" sz="1050" b="1" i="1" dirty="0" smtClean="0"/>
          </a:p>
          <a:p>
            <a:r>
              <a:rPr lang="cs-CZ" sz="1050" b="1" i="1" dirty="0">
                <a:hlinkClick r:id="rId6"/>
              </a:rPr>
              <a:t>http://office.microsoft.com/cs-cz/images/results.aspx?qu=pes&amp;ex=2#ai:MP900409302</a:t>
            </a:r>
            <a:r>
              <a:rPr lang="cs-CZ" sz="1050" b="1" i="1" dirty="0" smtClean="0">
                <a:hlinkClick r:id="rId6"/>
              </a:rPr>
              <a:t>|</a:t>
            </a:r>
            <a:endParaRPr lang="cs-CZ" sz="1050" b="1" i="1" dirty="0" smtClean="0"/>
          </a:p>
          <a:p>
            <a:endParaRPr lang="cs-CZ" sz="1050" b="1" i="1" dirty="0"/>
          </a:p>
          <a:p>
            <a:endParaRPr lang="cs-CZ" sz="1050" b="1" i="1" dirty="0"/>
          </a:p>
          <a:p>
            <a:r>
              <a:rPr lang="cs-CZ" sz="1050" dirty="0"/>
              <a:t>Vytvořeno: duben 2011, upraveno 2013</a:t>
            </a:r>
          </a:p>
        </p:txBody>
      </p:sp>
    </p:spTree>
    <p:extLst>
      <p:ext uri="{BB962C8B-B14F-4D97-AF65-F5344CB8AC3E}">
        <p14:creationId xmlns:p14="http://schemas.microsoft.com/office/powerpoint/2010/main" val="660779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Yamato Painting">
      <a:dk1>
        <a:sysClr val="windowText" lastClr="000000"/>
      </a:dk1>
      <a:lt1>
        <a:sysClr val="window" lastClr="FFFFFF"/>
      </a:lt1>
      <a:dk2>
        <a:srgbClr val="3F2D32"/>
      </a:dk2>
      <a:lt2>
        <a:srgbClr val="FEDD00"/>
      </a:lt2>
      <a:accent1>
        <a:srgbClr val="C24400"/>
      </a:accent1>
      <a:accent2>
        <a:srgbClr val="3F7228"/>
      </a:accent2>
      <a:accent3>
        <a:srgbClr val="516086"/>
      </a:accent3>
      <a:accent4>
        <a:srgbClr val="956A86"/>
      </a:accent4>
      <a:accent5>
        <a:srgbClr val="E87981"/>
      </a:accent5>
      <a:accent6>
        <a:srgbClr val="8D8628"/>
      </a:accent6>
      <a:hlink>
        <a:srgbClr val="0000FF"/>
      </a:hlink>
      <a:folHlink>
        <a:srgbClr val="800080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100</TotalTime>
  <Words>217</Words>
  <Application>Microsoft Office PowerPoint</Application>
  <PresentationFormat>Předvádění na obrazovce (4:3)</PresentationFormat>
  <Paragraphs>72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VY_32_INOVACE_08_AJ_Animals 4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VY_32_INOVACE_55_Animals - 4</dc:title>
  <cp:lastModifiedBy>Admin</cp:lastModifiedBy>
  <cp:revision>18</cp:revision>
  <dcterms:modified xsi:type="dcterms:W3CDTF">2013-02-23T10:42:05Z</dcterms:modified>
</cp:coreProperties>
</file>