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GIF" ContentType="image/gif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theme/theme3.xml" ContentType="application/vnd.openxmlformats-officedocument.theme+xml"/>
  <Override PartName="/ppt/theme/themeOverride1.xml" ContentType="application/vnd.openxmlformats-officedocument.themeOverride+xml"/>
  <Override PartName="/ppt/theme/themeOverride2.xml" ContentType="application/vnd.openxmlformats-officedocument.themeOverr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  <p:sldMasterId id="2147483672" r:id="rId3"/>
  </p:sldMasterIdLst>
  <p:sldIdLst>
    <p:sldId id="275" r:id="rId4"/>
    <p:sldId id="256" r:id="rId5"/>
    <p:sldId id="271" r:id="rId6"/>
    <p:sldId id="257" r:id="rId7"/>
    <p:sldId id="259" r:id="rId8"/>
    <p:sldId id="260" r:id="rId9"/>
    <p:sldId id="262" r:id="rId10"/>
    <p:sldId id="263" r:id="rId11"/>
    <p:sldId id="264" r:id="rId12"/>
    <p:sldId id="265" r:id="rId13"/>
    <p:sldId id="266" r:id="rId14"/>
    <p:sldId id="269" r:id="rId15"/>
    <p:sldId id="273" r:id="rId16"/>
    <p:sldId id="277" r:id="rId17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CC99"/>
    <a:srgbClr val="CCFF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>
        <p:scale>
          <a:sx n="60" d="100"/>
          <a:sy n="60" d="100"/>
        </p:scale>
        <p:origin x="-1656" y="-27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5.xml"/><Relationship Id="rId13" Type="http://schemas.openxmlformats.org/officeDocument/2006/relationships/slide" Target="slides/slide10.xml"/><Relationship Id="rId18" Type="http://schemas.openxmlformats.org/officeDocument/2006/relationships/presProps" Target="presProps.xml"/><Relationship Id="rId3" Type="http://schemas.openxmlformats.org/officeDocument/2006/relationships/slideMaster" Target="slideMasters/slideMaster3.xml"/><Relationship Id="rId21" Type="http://schemas.openxmlformats.org/officeDocument/2006/relationships/tableStyles" Target="tableStyles.xml"/><Relationship Id="rId7" Type="http://schemas.openxmlformats.org/officeDocument/2006/relationships/slide" Target="slides/slide4.xml"/><Relationship Id="rId12" Type="http://schemas.openxmlformats.org/officeDocument/2006/relationships/slide" Target="slides/slide9.xml"/><Relationship Id="rId17" Type="http://schemas.openxmlformats.org/officeDocument/2006/relationships/slide" Target="slides/slide14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3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slide" Target="slides/slide8.xml"/><Relationship Id="rId5" Type="http://schemas.openxmlformats.org/officeDocument/2006/relationships/slide" Target="slides/slide2.xml"/><Relationship Id="rId15" Type="http://schemas.openxmlformats.org/officeDocument/2006/relationships/slide" Target="slides/slide12.xml"/><Relationship Id="rId10" Type="http://schemas.openxmlformats.org/officeDocument/2006/relationships/slide" Target="slides/slide7.xml"/><Relationship Id="rId19" Type="http://schemas.openxmlformats.org/officeDocument/2006/relationships/viewProps" Target="viewProps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slide" Target="slides/slide1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91F872-7097-4AC8-B25B-7C5E755CFC73}" type="datetimeFigureOut">
              <a:rPr lang="cs-CZ" smtClean="0"/>
              <a:t>18.5.2014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E32B95-4717-476B-B954-B5F057FEC2B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19567694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91F872-7097-4AC8-B25B-7C5E755CFC73}" type="datetimeFigureOut">
              <a:rPr lang="cs-CZ" smtClean="0"/>
              <a:t>18.5.2014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E32B95-4717-476B-B954-B5F057FEC2B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87736844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91F872-7097-4AC8-B25B-7C5E755CFC73}" type="datetimeFigureOut">
              <a:rPr lang="cs-CZ" smtClean="0"/>
              <a:t>18.5.2014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E32B95-4717-476B-B954-B5F057FEC2B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7914934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91F872-7097-4AC8-B25B-7C5E755CFC73}" type="datetimeFigureOut">
              <a:rPr lang="cs-CZ" smtClean="0"/>
              <a:t>18.5.2014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E32B95-4717-476B-B954-B5F057FEC2B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20267238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91F872-7097-4AC8-B25B-7C5E755CFC73}" type="datetimeFigureOut">
              <a:rPr lang="cs-CZ" smtClean="0"/>
              <a:t>18.5.2014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E32B95-4717-476B-B954-B5F057FEC2B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54453034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91F872-7097-4AC8-B25B-7C5E755CFC73}" type="datetimeFigureOut">
              <a:rPr lang="cs-CZ" smtClean="0"/>
              <a:t>18.5.2014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E32B95-4717-476B-B954-B5F057FEC2B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48635359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91F872-7097-4AC8-B25B-7C5E755CFC73}" type="datetimeFigureOut">
              <a:rPr lang="cs-CZ" smtClean="0"/>
              <a:t>18.5.2014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E32B95-4717-476B-B954-B5F057FEC2B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9790402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91F872-7097-4AC8-B25B-7C5E755CFC73}" type="datetimeFigureOut">
              <a:rPr lang="cs-CZ" smtClean="0"/>
              <a:t>18.5.2014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E32B95-4717-476B-B954-B5F057FEC2B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80333656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91F872-7097-4AC8-B25B-7C5E755CFC73}" type="datetimeFigureOut">
              <a:rPr lang="cs-CZ" smtClean="0"/>
              <a:t>18.5.2014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E32B95-4717-476B-B954-B5F057FEC2B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92842367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91F872-7097-4AC8-B25B-7C5E755CFC73}" type="datetimeFigureOut">
              <a:rPr lang="cs-CZ" smtClean="0"/>
              <a:t>18.5.2014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E32B95-4717-476B-B954-B5F057FEC2B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38753098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91F872-7097-4AC8-B25B-7C5E755CFC73}" type="datetimeFigureOut">
              <a:rPr lang="cs-CZ" smtClean="0"/>
              <a:t>18.5.2014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E32B95-4717-476B-B954-B5F057FEC2B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98029461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8091F872-7097-4AC8-B25B-7C5E755CFC73}" type="datetimeFigureOut">
              <a:rPr lang="cs-CZ" smtClean="0"/>
              <a:t>18.5.2014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1E32B95-4717-476B-B954-B5F057FEC2B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483193769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8091F872-7097-4AC8-B25B-7C5E755CFC73}" type="datetimeFigureOut">
              <a:rPr lang="cs-CZ" smtClean="0"/>
              <a:t>18.5.2014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1E32B95-4717-476B-B954-B5F057FEC2B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395176735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8091F872-7097-4AC8-B25B-7C5E755CFC73}" type="datetimeFigureOut">
              <a:rPr lang="cs-CZ" smtClean="0"/>
              <a:t>18.5.2014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1E32B95-4717-476B-B954-B5F057FEC2B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516508678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8091F872-7097-4AC8-B25B-7C5E755CFC73}" type="datetimeFigureOut">
              <a:rPr lang="cs-CZ" smtClean="0"/>
              <a:t>18.5.2014</a:t>
            </a:fld>
            <a:endParaRPr lang="cs-CZ"/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1E32B95-4717-476B-B954-B5F057FEC2B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800503492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8091F872-7097-4AC8-B25B-7C5E755CFC73}" type="datetimeFigureOut">
              <a:rPr lang="cs-CZ" smtClean="0"/>
              <a:t>18.5.2014</a:t>
            </a:fld>
            <a:endParaRPr lang="cs-CZ"/>
          </a:p>
        </p:txBody>
      </p:sp>
      <p:sp>
        <p:nvSpPr>
          <p:cNvPr id="8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9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1E32B95-4717-476B-B954-B5F057FEC2B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804779981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8091F872-7097-4AC8-B25B-7C5E755CFC73}" type="datetimeFigureOut">
              <a:rPr lang="cs-CZ" smtClean="0"/>
              <a:t>18.5.2014</a:t>
            </a:fld>
            <a:endParaRPr lang="cs-CZ"/>
          </a:p>
        </p:txBody>
      </p:sp>
      <p:sp>
        <p:nvSpPr>
          <p:cNvPr id="4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5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1E32B95-4717-476B-B954-B5F057FEC2B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901814772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8091F872-7097-4AC8-B25B-7C5E755CFC73}" type="datetimeFigureOut">
              <a:rPr lang="cs-CZ" smtClean="0"/>
              <a:t>18.5.2014</a:t>
            </a:fld>
            <a:endParaRPr lang="cs-CZ"/>
          </a:p>
        </p:txBody>
      </p:sp>
      <p:sp>
        <p:nvSpPr>
          <p:cNvPr id="3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4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1E32B95-4717-476B-B954-B5F057FEC2B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502295931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8091F872-7097-4AC8-B25B-7C5E755CFC73}" type="datetimeFigureOut">
              <a:rPr lang="cs-CZ" smtClean="0"/>
              <a:t>18.5.2014</a:t>
            </a:fld>
            <a:endParaRPr lang="cs-CZ"/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1E32B95-4717-476B-B954-B5F057FEC2B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171460631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cs-CZ" noProof="0" smtClean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8091F872-7097-4AC8-B25B-7C5E755CFC73}" type="datetimeFigureOut">
              <a:rPr lang="cs-CZ" smtClean="0"/>
              <a:t>18.5.2014</a:t>
            </a:fld>
            <a:endParaRPr lang="cs-CZ"/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1E32B95-4717-476B-B954-B5F057FEC2B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156491941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8091F872-7097-4AC8-B25B-7C5E755CFC73}" type="datetimeFigureOut">
              <a:rPr lang="cs-CZ" smtClean="0"/>
              <a:t>18.5.2014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1E32B95-4717-476B-B954-B5F057FEC2B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11617162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8091F872-7097-4AC8-B25B-7C5E755CFC73}" type="datetimeFigureOut">
              <a:rPr lang="cs-CZ" smtClean="0"/>
              <a:t>18.5.2014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1E32B95-4717-476B-B954-B5F057FEC2B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32421345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8091F872-7097-4AC8-B25B-7C5E755CFC73}" type="datetimeFigureOut">
              <a:rPr lang="cs-CZ" smtClean="0"/>
              <a:t>18.5.2014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1E32B95-4717-476B-B954-B5F057FEC2B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059082180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8091F872-7097-4AC8-B25B-7C5E755CFC73}" type="datetimeFigureOut">
              <a:rPr lang="cs-CZ" smtClean="0"/>
              <a:t>18.5.2014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1E32B95-4717-476B-B954-B5F057FEC2B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974931116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8091F872-7097-4AC8-B25B-7C5E755CFC73}" type="datetimeFigureOut">
              <a:rPr lang="cs-CZ" smtClean="0"/>
              <a:t>18.5.2014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1E32B95-4717-476B-B954-B5F057FEC2B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414612227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8091F872-7097-4AC8-B25B-7C5E755CFC73}" type="datetimeFigureOut">
              <a:rPr lang="cs-CZ" smtClean="0"/>
              <a:t>18.5.2014</a:t>
            </a:fld>
            <a:endParaRPr lang="cs-CZ"/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1E32B95-4717-476B-B954-B5F057FEC2B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570204770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8091F872-7097-4AC8-B25B-7C5E755CFC73}" type="datetimeFigureOut">
              <a:rPr lang="cs-CZ" smtClean="0"/>
              <a:t>18.5.2014</a:t>
            </a:fld>
            <a:endParaRPr lang="cs-CZ"/>
          </a:p>
        </p:txBody>
      </p:sp>
      <p:sp>
        <p:nvSpPr>
          <p:cNvPr id="8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9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1E32B95-4717-476B-B954-B5F057FEC2B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809519142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8091F872-7097-4AC8-B25B-7C5E755CFC73}" type="datetimeFigureOut">
              <a:rPr lang="cs-CZ" smtClean="0"/>
              <a:t>18.5.2014</a:t>
            </a:fld>
            <a:endParaRPr lang="cs-CZ"/>
          </a:p>
        </p:txBody>
      </p:sp>
      <p:sp>
        <p:nvSpPr>
          <p:cNvPr id="4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5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1E32B95-4717-476B-B954-B5F057FEC2B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540107831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8091F872-7097-4AC8-B25B-7C5E755CFC73}" type="datetimeFigureOut">
              <a:rPr lang="cs-CZ" smtClean="0"/>
              <a:t>18.5.2014</a:t>
            </a:fld>
            <a:endParaRPr lang="cs-CZ"/>
          </a:p>
        </p:txBody>
      </p:sp>
      <p:sp>
        <p:nvSpPr>
          <p:cNvPr id="3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4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1E32B95-4717-476B-B954-B5F057FEC2B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894782095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8091F872-7097-4AC8-B25B-7C5E755CFC73}" type="datetimeFigureOut">
              <a:rPr lang="cs-CZ" smtClean="0"/>
              <a:t>18.5.2014</a:t>
            </a:fld>
            <a:endParaRPr lang="cs-CZ"/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1E32B95-4717-476B-B954-B5F057FEC2B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630277183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cs-CZ" noProof="0" smtClean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8091F872-7097-4AC8-B25B-7C5E755CFC73}" type="datetimeFigureOut">
              <a:rPr lang="cs-CZ" smtClean="0"/>
              <a:t>18.5.2014</a:t>
            </a:fld>
            <a:endParaRPr lang="cs-CZ"/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1E32B95-4717-476B-B954-B5F057FEC2B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89847674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8091F872-7097-4AC8-B25B-7C5E755CFC73}" type="datetimeFigureOut">
              <a:rPr lang="cs-CZ" smtClean="0"/>
              <a:t>18.5.2014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1E32B95-4717-476B-B954-B5F057FEC2B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980841923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8091F872-7097-4AC8-B25B-7C5E755CFC73}" type="datetimeFigureOut">
              <a:rPr lang="cs-CZ" smtClean="0"/>
              <a:t>18.5.2014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1E32B95-4717-476B-B954-B5F057FEC2B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97441092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091F872-7097-4AC8-B25B-7C5E755CFC73}" type="datetimeFigureOut">
              <a:rPr lang="cs-CZ" smtClean="0"/>
              <a:t>18.5.2014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1E32B95-4717-476B-B954-B5F057FEC2B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99686241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Zástupný symbol pro nadpis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cs-CZ" dirty="0" smtClean="0"/>
              <a:t>Klepnutím lze upravit styl předlohy nadpisů.</a:t>
            </a:r>
          </a:p>
        </p:txBody>
      </p:sp>
      <p:sp>
        <p:nvSpPr>
          <p:cNvPr id="1027" name="Zástupný symbol pro text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fld id="{8091F872-7097-4AC8-B25B-7C5E755CFC73}" type="datetimeFigureOut">
              <a:rPr lang="cs-CZ" smtClean="0"/>
              <a:t>18.5.2014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fld id="{A1E32B95-4717-476B-B954-B5F057FEC2B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22660644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Zástupný symbol pro nadpis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cs-CZ" dirty="0" smtClean="0"/>
              <a:t>Klepnutím lze upravit styl předlohy nadpisů.</a:t>
            </a:r>
          </a:p>
        </p:txBody>
      </p:sp>
      <p:sp>
        <p:nvSpPr>
          <p:cNvPr id="1027" name="Zástupný symbol pro text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fld id="{8091F872-7097-4AC8-B25B-7C5E755CFC73}" type="datetimeFigureOut">
              <a:rPr lang="cs-CZ" smtClean="0"/>
              <a:t>18.5.2014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fld id="{A1E32B95-4717-476B-B954-B5F057FEC2B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08331416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slideLayout" Target="../slideLayouts/slideLayout12.xml"/><Relationship Id="rId1" Type="http://schemas.openxmlformats.org/officeDocument/2006/relationships/themeOverride" Target="../theme/themeOverride1.xml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5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5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5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5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GIF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slideLayout" Target="../slideLayouts/slideLayout24.xml"/><Relationship Id="rId1" Type="http://schemas.openxmlformats.org/officeDocument/2006/relationships/themeOverride" Target="../theme/themeOverride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print">
            <a:lum/>
          </a:blip>
          <a:srcRect/>
          <a:stretch>
            <a:fillRect l="-6000" r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Nadpis 1"/>
          <p:cNvSpPr>
            <a:spLocks noGrp="1"/>
          </p:cNvSpPr>
          <p:nvPr>
            <p:ph type="ctrTitle"/>
          </p:nvPr>
        </p:nvSpPr>
        <p:spPr>
          <a:xfrm>
            <a:off x="503238" y="1125538"/>
            <a:ext cx="8640762" cy="1295400"/>
          </a:xfrm>
        </p:spPr>
        <p:txBody>
          <a:bodyPr/>
          <a:lstStyle/>
          <a:p>
            <a:pPr algn="r" eaLnBrk="1" hangingPunct="1"/>
            <a:r>
              <a:rPr lang="cs-CZ" sz="2000" b="1" dirty="0" smtClean="0">
                <a:latin typeface="Arial" charset="0"/>
                <a:cs typeface="Arial" charset="0"/>
              </a:rPr>
              <a:t>Obchodní akademie, Střední odborná škola </a:t>
            </a:r>
            <a:br>
              <a:rPr lang="cs-CZ" sz="2000" b="1" dirty="0" smtClean="0">
                <a:latin typeface="Arial" charset="0"/>
                <a:cs typeface="Arial" charset="0"/>
              </a:rPr>
            </a:br>
            <a:r>
              <a:rPr lang="cs-CZ" sz="2000" b="1" dirty="0" smtClean="0">
                <a:latin typeface="Arial" charset="0"/>
                <a:cs typeface="Arial" charset="0"/>
              </a:rPr>
              <a:t>a Jazyková škola s právem státní jazykové zkoušky, </a:t>
            </a:r>
            <a:br>
              <a:rPr lang="cs-CZ" sz="2000" b="1" dirty="0" smtClean="0">
                <a:latin typeface="Arial" charset="0"/>
                <a:cs typeface="Arial" charset="0"/>
              </a:rPr>
            </a:br>
            <a:r>
              <a:rPr lang="cs-CZ" sz="2000" b="1" dirty="0" smtClean="0">
                <a:latin typeface="Arial" charset="0"/>
                <a:cs typeface="Arial" charset="0"/>
              </a:rPr>
              <a:t>Hradec Králové</a:t>
            </a:r>
          </a:p>
        </p:txBody>
      </p:sp>
      <p:pic>
        <p:nvPicPr>
          <p:cNvPr id="2066" name="Picture 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806950" y="0"/>
            <a:ext cx="4337050" cy="1060450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</p:spPr>
      </p:pic>
      <p:graphicFrame>
        <p:nvGraphicFramePr>
          <p:cNvPr id="6" name="Tabulka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162883066"/>
              </p:ext>
            </p:extLst>
          </p:nvPr>
        </p:nvGraphicFramePr>
        <p:xfrm>
          <a:off x="250825" y="2781300"/>
          <a:ext cx="8569325" cy="386739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088323"/>
                <a:gridCol w="6481002"/>
              </a:tblGrid>
              <a:tr h="555398">
                <a:tc>
                  <a:txBody>
                    <a:bodyPr/>
                    <a:lstStyle/>
                    <a:p>
                      <a:r>
                        <a:rPr lang="cs-CZ" sz="1800" b="1" dirty="0" smtClean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Arial" pitchFamily="34" charset="0"/>
                          <a:cs typeface="Arial" pitchFamily="34" charset="0"/>
                        </a:rPr>
                        <a:t>Autor:</a:t>
                      </a:r>
                      <a:endParaRPr lang="cs-CZ" sz="1800" b="1" dirty="0">
                        <a:solidFill>
                          <a:schemeClr val="bg1">
                            <a:lumMod val="50000"/>
                          </a:schemeClr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1444" marR="91444" marT="45712" marB="45712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cs-CZ" sz="1800" b="0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Mgr. Dana Vítová</a:t>
                      </a:r>
                      <a:endParaRPr lang="cs-CZ" sz="1800" b="0" dirty="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1444" marR="91444" marT="45712" marB="45712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812382">
                <a:tc>
                  <a:txBody>
                    <a:bodyPr/>
                    <a:lstStyle/>
                    <a:p>
                      <a:r>
                        <a:rPr lang="cs-CZ" sz="1800" b="1" dirty="0" smtClean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Arial" pitchFamily="34" charset="0"/>
                          <a:cs typeface="Arial" pitchFamily="34" charset="0"/>
                        </a:rPr>
                        <a:t>Název materiálu:</a:t>
                      </a:r>
                      <a:endParaRPr lang="cs-CZ" sz="1800" b="1" dirty="0">
                        <a:solidFill>
                          <a:schemeClr val="bg1">
                            <a:lumMod val="50000"/>
                          </a:schemeClr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1444" marR="91444" marT="45712" marB="45712" anchor="ctr">
                    <a:lnL w="12700" cmpd="sng">
                      <a:noFill/>
                    </a:lnL>
                    <a:lnR w="12700" cmpd="sng">
                      <a:noFill/>
                    </a:lnR>
                    <a:lnT w="381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cs-CZ" sz="1400" b="1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VY_32_INOVACE_4_ANGLICKY_JAZYK_KOMUNIKACNI_SITUACE_06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2400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Globální</a:t>
                      </a:r>
                      <a:r>
                        <a:rPr lang="cs-CZ" sz="2400" baseline="0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 problémy</a:t>
                      </a:r>
                      <a:endParaRPr lang="cs-CZ" sz="2400" dirty="0" smtClean="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1444" marR="91444" marT="45712" marB="45712" anchor="ctr">
                    <a:lnL w="12700" cmpd="sng">
                      <a:noFill/>
                    </a:lnL>
                    <a:lnR w="12700" cmpd="sng">
                      <a:noFill/>
                    </a:lnR>
                    <a:lnT w="381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555398">
                <a:tc>
                  <a:txBody>
                    <a:bodyPr/>
                    <a:lstStyle/>
                    <a:p>
                      <a:r>
                        <a:rPr lang="cs-CZ" sz="1800" b="1" dirty="0" smtClean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Arial" pitchFamily="34" charset="0"/>
                          <a:cs typeface="Arial" pitchFamily="34" charset="0"/>
                        </a:rPr>
                        <a:t>Téma sady:</a:t>
                      </a:r>
                    </a:p>
                  </a:txBody>
                  <a:tcPr marL="91444" marR="91444" marT="45712" marB="45712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cs-CZ" sz="1800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Anglický jazyk, komunikační situace</a:t>
                      </a:r>
                      <a:endParaRPr lang="cs-CZ" sz="1800" dirty="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1444" marR="91444" marT="45712" marB="45712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452714">
                <a:tc>
                  <a:txBody>
                    <a:bodyPr/>
                    <a:lstStyle/>
                    <a:p>
                      <a:r>
                        <a:rPr lang="cs-CZ" sz="1800" b="1" dirty="0" smtClean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Arial" pitchFamily="34" charset="0"/>
                          <a:cs typeface="Arial" pitchFamily="34" charset="0"/>
                        </a:rPr>
                        <a:t>Obor, ročník:</a:t>
                      </a:r>
                      <a:endParaRPr lang="cs-CZ" sz="1800" b="1" dirty="0">
                        <a:solidFill>
                          <a:schemeClr val="bg1">
                            <a:lumMod val="50000"/>
                          </a:schemeClr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1444" marR="91444" marT="45712" marB="45712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cs-CZ" sz="1800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Obchodní</a:t>
                      </a:r>
                      <a:r>
                        <a:rPr lang="cs-CZ" sz="1800" baseline="0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 akademie</a:t>
                      </a:r>
                      <a:r>
                        <a:rPr lang="cs-CZ" sz="1800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, 2. ročník</a:t>
                      </a:r>
                      <a:endParaRPr lang="cs-CZ" sz="1800" dirty="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1444" marR="91444" marT="45712" marB="45712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432048">
                <a:tc>
                  <a:txBody>
                    <a:bodyPr/>
                    <a:lstStyle/>
                    <a:p>
                      <a:r>
                        <a:rPr lang="cs-CZ" sz="1800" b="1" dirty="0" smtClean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Arial" pitchFamily="34" charset="0"/>
                          <a:cs typeface="Arial" pitchFamily="34" charset="0"/>
                        </a:rPr>
                        <a:t>Datum</a:t>
                      </a:r>
                      <a:r>
                        <a:rPr lang="cs-CZ" sz="1800" b="1" baseline="0" dirty="0" smtClean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Arial" pitchFamily="34" charset="0"/>
                          <a:cs typeface="Arial" pitchFamily="34" charset="0"/>
                        </a:rPr>
                        <a:t> vytvoření:</a:t>
                      </a:r>
                      <a:endParaRPr lang="cs-CZ" sz="1800" b="1" dirty="0">
                        <a:solidFill>
                          <a:schemeClr val="bg1">
                            <a:lumMod val="50000"/>
                          </a:schemeClr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1444" marR="91444" marT="45712" marB="45712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cs-CZ" sz="1800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srpen 2013</a:t>
                      </a:r>
                      <a:endParaRPr lang="cs-CZ" sz="1800" dirty="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1444" marR="91444" marT="45712" marB="45712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504056">
                <a:tc>
                  <a:txBody>
                    <a:bodyPr/>
                    <a:lstStyle/>
                    <a:p>
                      <a:r>
                        <a:rPr lang="cs-CZ" sz="1400" b="1" dirty="0" smtClean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Arial" pitchFamily="34" charset="0"/>
                          <a:cs typeface="Arial" pitchFamily="34" charset="0"/>
                        </a:rPr>
                        <a:t>Anotace:</a:t>
                      </a:r>
                      <a:endParaRPr lang="cs-CZ" sz="1400" b="1" dirty="0">
                        <a:solidFill>
                          <a:schemeClr val="bg1">
                            <a:lumMod val="50000"/>
                          </a:schemeClr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1444" marR="91444" marT="45712" marB="45712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cs-CZ" sz="1400" baseline="0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Životní prostředí, ekologie, ochrana životního prostředí</a:t>
                      </a:r>
                      <a:endParaRPr lang="cs-CZ" sz="1400" dirty="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1444" marR="91444" marT="45712" marB="45712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555398">
                <a:tc>
                  <a:txBody>
                    <a:bodyPr/>
                    <a:lstStyle/>
                    <a:p>
                      <a:r>
                        <a:rPr lang="cs-CZ" sz="1400" b="1" dirty="0" smtClean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Arial" pitchFamily="34" charset="0"/>
                          <a:cs typeface="Arial" pitchFamily="34" charset="0"/>
                        </a:rPr>
                        <a:t>Metodický</a:t>
                      </a:r>
                      <a:r>
                        <a:rPr lang="cs-CZ" sz="1400" b="1" baseline="0" dirty="0" smtClean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Arial" pitchFamily="34" charset="0"/>
                          <a:cs typeface="Arial" pitchFamily="34" charset="0"/>
                        </a:rPr>
                        <a:t> obsah:</a:t>
                      </a:r>
                      <a:endParaRPr lang="cs-CZ" sz="1400" b="1" dirty="0">
                        <a:solidFill>
                          <a:schemeClr val="bg1">
                            <a:lumMod val="50000"/>
                          </a:schemeClr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1444" marR="91444" marT="45712" marB="45712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cs-CZ" sz="1400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Procvičování</a:t>
                      </a:r>
                      <a:r>
                        <a:rPr lang="cs-CZ" sz="1400" baseline="0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 tematické slovní zásoby, rozvíjení diskuse na téma globální problémy – životní prostředí</a:t>
                      </a:r>
                      <a:endParaRPr lang="cs-CZ" sz="1400" dirty="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1444" marR="91444" marT="45712" marB="45712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914851284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2D05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 rot="20529782">
            <a:off x="38339" y="983650"/>
            <a:ext cx="7772400" cy="1470025"/>
          </a:xfrm>
        </p:spPr>
        <p:txBody>
          <a:bodyPr>
            <a:normAutofit/>
          </a:bodyPr>
          <a:lstStyle/>
          <a:p>
            <a:r>
              <a:rPr lang="cs-CZ" sz="6600" b="1" dirty="0" smtClean="0">
                <a:solidFill>
                  <a:schemeClr val="accent3">
                    <a:lumMod val="50000"/>
                  </a:schemeClr>
                </a:solidFill>
              </a:rPr>
              <a:t>ENVIRONMENT</a:t>
            </a:r>
            <a:endParaRPr lang="cs-CZ" sz="6600" b="1" dirty="0">
              <a:solidFill>
                <a:schemeClr val="accent3">
                  <a:lumMod val="50000"/>
                </a:schemeClr>
              </a:solidFill>
            </a:endParaRP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cs-CZ" dirty="0"/>
          </a:p>
        </p:txBody>
      </p:sp>
      <p:pic>
        <p:nvPicPr>
          <p:cNvPr id="4" name="Obrázek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88024" y="2276872"/>
            <a:ext cx="4032448" cy="40324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676573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 smtClean="0"/>
              <a:t>What is the environment</a:t>
            </a:r>
            <a:r>
              <a:rPr lang="cs-CZ" b="1" dirty="0" smtClean="0"/>
              <a:t>?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>
              <a:buFontTx/>
              <a:buChar char="-"/>
            </a:pPr>
            <a:r>
              <a:rPr lang="en-US" b="1" dirty="0" smtClean="0"/>
              <a:t>the</a:t>
            </a:r>
            <a:r>
              <a:rPr lang="cs-CZ" b="1" dirty="0" smtClean="0"/>
              <a:t> </a:t>
            </a:r>
            <a:r>
              <a:rPr lang="en-US" b="1" dirty="0" smtClean="0"/>
              <a:t>atmosphere</a:t>
            </a:r>
            <a:endParaRPr lang="cs-CZ" b="1" dirty="0" smtClean="0"/>
          </a:p>
          <a:p>
            <a:pPr>
              <a:buFontTx/>
              <a:buChar char="-"/>
            </a:pPr>
            <a:r>
              <a:rPr lang="en-US" b="1" dirty="0" smtClean="0"/>
              <a:t>the hydrosphere</a:t>
            </a:r>
            <a:endParaRPr lang="cs-CZ" b="1" dirty="0"/>
          </a:p>
          <a:p>
            <a:pPr>
              <a:buFontTx/>
              <a:buChar char="-"/>
            </a:pPr>
            <a:r>
              <a:rPr lang="cs-CZ" b="1" dirty="0" err="1" smtClean="0"/>
              <a:t>the</a:t>
            </a:r>
            <a:r>
              <a:rPr lang="cs-CZ" b="1" dirty="0" smtClean="0"/>
              <a:t> </a:t>
            </a:r>
            <a:r>
              <a:rPr lang="en-US" b="1" dirty="0" smtClean="0"/>
              <a:t>lithosphere</a:t>
            </a:r>
            <a:endParaRPr lang="cs-CZ" b="1" dirty="0" smtClean="0"/>
          </a:p>
          <a:p>
            <a:pPr>
              <a:buFontTx/>
              <a:buChar char="-"/>
            </a:pPr>
            <a:r>
              <a:rPr lang="cs-CZ" b="1" dirty="0" err="1" smtClean="0"/>
              <a:t>the</a:t>
            </a:r>
            <a:r>
              <a:rPr lang="cs-CZ" b="1" dirty="0" smtClean="0"/>
              <a:t> </a:t>
            </a:r>
            <a:r>
              <a:rPr lang="en-US" b="1" dirty="0" smtClean="0"/>
              <a:t>biosphere</a:t>
            </a:r>
            <a:endParaRPr lang="cs-CZ" b="1" dirty="0" smtClean="0"/>
          </a:p>
          <a:p>
            <a:pPr>
              <a:buFontTx/>
              <a:buChar char="-"/>
            </a:pPr>
            <a:endParaRPr lang="cs-CZ" b="1" dirty="0" smtClean="0"/>
          </a:p>
          <a:p>
            <a:pPr marL="0" indent="0">
              <a:buNone/>
            </a:pPr>
            <a:r>
              <a:rPr lang="en-US" b="1" dirty="0" smtClean="0"/>
              <a:t>These </a:t>
            </a:r>
            <a:r>
              <a:rPr lang="en-US" b="1" dirty="0"/>
              <a:t>four </a:t>
            </a:r>
            <a:r>
              <a:rPr lang="en-US" b="1" dirty="0" smtClean="0"/>
              <a:t>parts</a:t>
            </a:r>
            <a:r>
              <a:rPr lang="cs-CZ" b="1" dirty="0" smtClean="0"/>
              <a:t> </a:t>
            </a:r>
            <a:r>
              <a:rPr lang="en-US" b="1" dirty="0" smtClean="0"/>
              <a:t>make </a:t>
            </a:r>
            <a:r>
              <a:rPr lang="en-US" b="1" dirty="0"/>
              <a:t>up </a:t>
            </a:r>
            <a:endParaRPr lang="cs-CZ" b="1" dirty="0" smtClean="0"/>
          </a:p>
          <a:p>
            <a:pPr marL="0" indent="0">
              <a:buNone/>
            </a:pPr>
            <a:r>
              <a:rPr lang="en-US" b="1" dirty="0" smtClean="0"/>
              <a:t>what </a:t>
            </a:r>
            <a:r>
              <a:rPr lang="en-US" b="1" dirty="0"/>
              <a:t>we call </a:t>
            </a:r>
            <a:endParaRPr lang="cs-CZ" b="1" dirty="0" smtClean="0"/>
          </a:p>
          <a:p>
            <a:pPr marL="0" indent="0">
              <a:buNone/>
            </a:pPr>
            <a:r>
              <a:rPr lang="en-US" b="1" dirty="0" smtClean="0"/>
              <a:t>the</a:t>
            </a:r>
            <a:r>
              <a:rPr lang="cs-CZ" b="1" dirty="0" smtClean="0"/>
              <a:t> </a:t>
            </a:r>
            <a:r>
              <a:rPr lang="cs-CZ" b="1" dirty="0" err="1" smtClean="0"/>
              <a:t>Earth's</a:t>
            </a:r>
            <a:r>
              <a:rPr lang="cs-CZ" b="1" dirty="0" smtClean="0"/>
              <a:t> </a:t>
            </a:r>
            <a:r>
              <a:rPr lang="cs-CZ" b="1" dirty="0" err="1"/>
              <a:t>environment</a:t>
            </a:r>
            <a:r>
              <a:rPr lang="cs-CZ" b="1" dirty="0"/>
              <a:t>.</a:t>
            </a:r>
            <a:endParaRPr lang="cs-CZ" dirty="0"/>
          </a:p>
        </p:txBody>
      </p:sp>
      <p:pic>
        <p:nvPicPr>
          <p:cNvPr id="5" name="Obrázek 4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8598" b="18279"/>
          <a:stretch/>
        </p:blipFill>
        <p:spPr>
          <a:xfrm>
            <a:off x="5364088" y="1196752"/>
            <a:ext cx="3095625" cy="1954060"/>
          </a:xfrm>
          <a:prstGeom prst="rect">
            <a:avLst/>
          </a:prstGeom>
        </p:spPr>
      </p:pic>
      <p:pic>
        <p:nvPicPr>
          <p:cNvPr id="6" name="Obrázek 5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7403" b="17855"/>
          <a:stretch/>
        </p:blipFill>
        <p:spPr>
          <a:xfrm>
            <a:off x="5364086" y="3861048"/>
            <a:ext cx="3095625" cy="20041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470201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CFFC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b="1" dirty="0" smtClean="0"/>
              <a:t>Global warming</a:t>
            </a:r>
            <a:endParaRPr lang="en-US" b="1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idx="1"/>
          </p:nvPr>
        </p:nvSpPr>
        <p:spPr/>
        <p:txBody>
          <a:bodyPr>
            <a:noAutofit/>
          </a:bodyPr>
          <a:lstStyle/>
          <a:p>
            <a:r>
              <a:rPr lang="en-US" sz="3600" dirty="0" smtClean="0"/>
              <a:t>background</a:t>
            </a:r>
            <a:endParaRPr lang="en-US" sz="36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r>
              <a:rPr lang="en-US" dirty="0" smtClean="0"/>
              <a:t>solar system</a:t>
            </a:r>
          </a:p>
          <a:p>
            <a:r>
              <a:rPr lang="en-US" dirty="0" smtClean="0"/>
              <a:t>high energy radiation</a:t>
            </a:r>
          </a:p>
          <a:p>
            <a:r>
              <a:rPr lang="en-US" dirty="0" smtClean="0"/>
              <a:t>to trap (is trapped)</a:t>
            </a:r>
          </a:p>
          <a:p>
            <a:r>
              <a:rPr lang="en-US" dirty="0" smtClean="0"/>
              <a:t>gases</a:t>
            </a:r>
          </a:p>
          <a:p>
            <a:r>
              <a:rPr lang="en-US" dirty="0"/>
              <a:t>carbon </a:t>
            </a:r>
            <a:r>
              <a:rPr lang="en-US" dirty="0" smtClean="0"/>
              <a:t>di</a:t>
            </a:r>
            <a:r>
              <a:rPr lang="cs-CZ" dirty="0" smtClean="0"/>
              <a:t>o</a:t>
            </a:r>
            <a:r>
              <a:rPr lang="en-US" dirty="0" err="1" smtClean="0"/>
              <a:t>xide</a:t>
            </a:r>
            <a:r>
              <a:rPr lang="en-US" dirty="0" smtClean="0"/>
              <a:t> </a:t>
            </a:r>
            <a:endParaRPr lang="cs-CZ" dirty="0"/>
          </a:p>
          <a:p>
            <a:r>
              <a:rPr lang="en-US" dirty="0" smtClean="0"/>
              <a:t>too high temperature</a:t>
            </a:r>
          </a:p>
          <a:p>
            <a:r>
              <a:rPr lang="cs-CZ" dirty="0" smtClean="0"/>
              <a:t>to </a:t>
            </a:r>
            <a:r>
              <a:rPr lang="en-US" dirty="0" smtClean="0"/>
              <a:t>enable / to support life</a:t>
            </a:r>
          </a:p>
          <a:p>
            <a:endParaRPr lang="en-US" dirty="0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/>
        <p:txBody>
          <a:bodyPr>
            <a:noAutofit/>
          </a:bodyPr>
          <a:lstStyle/>
          <a:p>
            <a:r>
              <a:rPr lang="en-US" sz="3600" dirty="0" smtClean="0"/>
              <a:t>causes</a:t>
            </a:r>
            <a:endParaRPr lang="en-US" sz="3600" dirty="0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/>
        <p:txBody>
          <a:bodyPr/>
          <a:lstStyle/>
          <a:p>
            <a:r>
              <a:rPr lang="en-US" dirty="0" smtClean="0"/>
              <a:t>to burn</a:t>
            </a:r>
          </a:p>
          <a:p>
            <a:r>
              <a:rPr lang="en-US" dirty="0" smtClean="0"/>
              <a:t>fossil fuels</a:t>
            </a:r>
          </a:p>
          <a:p>
            <a:r>
              <a:rPr lang="en-US" dirty="0" smtClean="0"/>
              <a:t>coal</a:t>
            </a:r>
          </a:p>
          <a:p>
            <a:r>
              <a:rPr lang="en-US" dirty="0" smtClean="0"/>
              <a:t>coal power stations</a:t>
            </a:r>
          </a:p>
          <a:p>
            <a:r>
              <a:rPr lang="en-US" dirty="0" smtClean="0"/>
              <a:t>gases </a:t>
            </a:r>
          </a:p>
          <a:p>
            <a:r>
              <a:rPr lang="en-US" dirty="0" smtClean="0"/>
              <a:t>emissions (to </a:t>
            </a:r>
            <a:r>
              <a:rPr lang="cs-CZ" dirty="0" err="1" smtClean="0"/>
              <a:t>rel</a:t>
            </a:r>
            <a:r>
              <a:rPr lang="en-US" dirty="0" err="1" smtClean="0"/>
              <a:t>eas</a:t>
            </a:r>
            <a:r>
              <a:rPr lang="cs-CZ" dirty="0" smtClean="0"/>
              <a:t>e</a:t>
            </a:r>
            <a:r>
              <a:rPr lang="en-US" dirty="0" smtClean="0"/>
              <a:t>) of carbon dioxide</a:t>
            </a:r>
          </a:p>
          <a:p>
            <a:r>
              <a:rPr lang="en-US" dirty="0" smtClean="0"/>
              <a:t>the</a:t>
            </a:r>
            <a:r>
              <a:rPr lang="cs-CZ" dirty="0" smtClean="0"/>
              <a:t> </a:t>
            </a:r>
            <a:r>
              <a:rPr lang="en-US" dirty="0" smtClean="0"/>
              <a:t>atmosphere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886157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err="1" smtClean="0"/>
              <a:t>Global</a:t>
            </a:r>
            <a:r>
              <a:rPr lang="cs-CZ" dirty="0" smtClean="0"/>
              <a:t> </a:t>
            </a:r>
            <a:r>
              <a:rPr lang="cs-CZ" dirty="0" err="1" smtClean="0"/>
              <a:t>warming</a:t>
            </a:r>
            <a:r>
              <a:rPr lang="cs-CZ" dirty="0" smtClean="0"/>
              <a:t> - </a:t>
            </a:r>
            <a:r>
              <a:rPr lang="cs-CZ" dirty="0" err="1" smtClean="0"/>
              <a:t>effects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781128"/>
          </a:xfrm>
        </p:spPr>
        <p:txBody>
          <a:bodyPr numCol="2">
            <a:normAutofit/>
          </a:bodyPr>
          <a:lstStyle/>
          <a:p>
            <a:r>
              <a:rPr lang="cs-CZ" dirty="0" err="1" smtClean="0"/>
              <a:t>greenhouse</a:t>
            </a:r>
            <a:r>
              <a:rPr lang="cs-CZ" dirty="0" smtClean="0"/>
              <a:t> </a:t>
            </a:r>
            <a:r>
              <a:rPr lang="cs-CZ" dirty="0" err="1" smtClean="0"/>
              <a:t>effect</a:t>
            </a:r>
            <a:endParaRPr lang="cs-CZ" dirty="0" smtClean="0"/>
          </a:p>
          <a:p>
            <a:r>
              <a:rPr lang="cs-CZ" dirty="0" err="1" smtClean="0"/>
              <a:t>overall</a:t>
            </a:r>
            <a:r>
              <a:rPr lang="cs-CZ" dirty="0" smtClean="0"/>
              <a:t> </a:t>
            </a:r>
            <a:r>
              <a:rPr lang="cs-CZ" dirty="0" err="1" smtClean="0"/>
              <a:t>temperature</a:t>
            </a:r>
            <a:endParaRPr lang="cs-CZ" dirty="0" smtClean="0"/>
          </a:p>
          <a:p>
            <a:r>
              <a:rPr lang="cs-CZ" dirty="0" smtClean="0"/>
              <a:t>to </a:t>
            </a:r>
            <a:r>
              <a:rPr lang="cs-CZ" dirty="0" err="1" smtClean="0"/>
              <a:t>increase</a:t>
            </a:r>
            <a:endParaRPr lang="cs-CZ" dirty="0" smtClean="0"/>
          </a:p>
          <a:p>
            <a:r>
              <a:rPr lang="cs-CZ" dirty="0" smtClean="0"/>
              <a:t>to </a:t>
            </a:r>
            <a:r>
              <a:rPr lang="cs-CZ" dirty="0" err="1" smtClean="0"/>
              <a:t>raise</a:t>
            </a:r>
            <a:endParaRPr lang="cs-CZ" dirty="0" smtClean="0"/>
          </a:p>
          <a:p>
            <a:r>
              <a:rPr lang="cs-CZ" dirty="0" err="1" smtClean="0"/>
              <a:t>sea</a:t>
            </a:r>
            <a:r>
              <a:rPr lang="cs-CZ" dirty="0" smtClean="0"/>
              <a:t> </a:t>
            </a:r>
            <a:r>
              <a:rPr lang="cs-CZ" dirty="0" err="1" smtClean="0"/>
              <a:t>levels</a:t>
            </a:r>
            <a:endParaRPr lang="cs-CZ" dirty="0" smtClean="0"/>
          </a:p>
          <a:p>
            <a:r>
              <a:rPr lang="cs-CZ" dirty="0" err="1" smtClean="0"/>
              <a:t>melting</a:t>
            </a:r>
            <a:r>
              <a:rPr lang="cs-CZ" dirty="0" smtClean="0"/>
              <a:t> </a:t>
            </a:r>
            <a:r>
              <a:rPr lang="cs-CZ" dirty="0" err="1" smtClean="0"/>
              <a:t>of</a:t>
            </a:r>
            <a:r>
              <a:rPr lang="cs-CZ" dirty="0" smtClean="0"/>
              <a:t> </a:t>
            </a:r>
            <a:r>
              <a:rPr lang="cs-CZ" dirty="0" err="1" smtClean="0"/>
              <a:t>icebergs</a:t>
            </a:r>
            <a:endParaRPr lang="cs-CZ" dirty="0" smtClean="0"/>
          </a:p>
          <a:p>
            <a:endParaRPr lang="cs-CZ" dirty="0"/>
          </a:p>
          <a:p>
            <a:endParaRPr lang="cs-CZ" dirty="0" smtClean="0"/>
          </a:p>
          <a:p>
            <a:r>
              <a:rPr lang="cs-CZ" dirty="0" err="1" smtClean="0"/>
              <a:t>unpredictable</a:t>
            </a:r>
            <a:r>
              <a:rPr lang="cs-CZ" dirty="0" smtClean="0"/>
              <a:t> </a:t>
            </a:r>
            <a:r>
              <a:rPr lang="cs-CZ" dirty="0" err="1" smtClean="0"/>
              <a:t>weather</a:t>
            </a:r>
            <a:endParaRPr lang="cs-CZ" dirty="0" smtClean="0"/>
          </a:p>
          <a:p>
            <a:r>
              <a:rPr lang="cs-CZ" dirty="0" err="1" smtClean="0"/>
              <a:t>floods</a:t>
            </a:r>
            <a:endParaRPr lang="cs-CZ" dirty="0" smtClean="0"/>
          </a:p>
          <a:p>
            <a:r>
              <a:rPr lang="cs-CZ" dirty="0" err="1" smtClean="0"/>
              <a:t>droughts</a:t>
            </a:r>
            <a:endParaRPr lang="cs-CZ" dirty="0" smtClean="0"/>
          </a:p>
          <a:p>
            <a:r>
              <a:rPr lang="cs-CZ" dirty="0" err="1" smtClean="0"/>
              <a:t>hurricanes</a:t>
            </a:r>
            <a:endParaRPr lang="cs-CZ" dirty="0" smtClean="0"/>
          </a:p>
          <a:p>
            <a:r>
              <a:rPr lang="cs-CZ" dirty="0" err="1" smtClean="0"/>
              <a:t>famine</a:t>
            </a:r>
            <a:endParaRPr lang="cs-CZ" dirty="0"/>
          </a:p>
        </p:txBody>
      </p:sp>
      <p:pic>
        <p:nvPicPr>
          <p:cNvPr id="3076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67238" y="3424238"/>
            <a:ext cx="9525" cy="95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" name="Obrázek 3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3237" t="28733" r="3237" b="17450"/>
          <a:stretch/>
        </p:blipFill>
        <p:spPr>
          <a:xfrm>
            <a:off x="5796136" y="4941168"/>
            <a:ext cx="3095625" cy="166596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560208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Obrázek 5"/>
          <p:cNvPicPr>
            <a:picLocks noChangeAspect="1"/>
          </p:cNvPicPr>
          <p:nvPr/>
        </p:nvPicPr>
        <p:blipFill rotWithShape="1"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-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16322" b="16568"/>
          <a:stretch/>
        </p:blipFill>
        <p:spPr>
          <a:xfrm>
            <a:off x="107504" y="457199"/>
            <a:ext cx="8827538" cy="5924129"/>
          </a:xfrm>
          <a:prstGeom prst="rect">
            <a:avLst/>
          </a:prstGeom>
        </p:spPr>
      </p:pic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b="1" dirty="0" smtClean="0">
                <a:solidFill>
                  <a:schemeClr val="bg1"/>
                </a:solidFill>
              </a:rPr>
              <a:t/>
            </a:r>
            <a:br>
              <a:rPr lang="cs-CZ" b="1" dirty="0" smtClean="0">
                <a:solidFill>
                  <a:schemeClr val="bg1"/>
                </a:solidFill>
              </a:rPr>
            </a:br>
            <a:r>
              <a:rPr lang="en-US" sz="4900" b="1" dirty="0" smtClean="0">
                <a:solidFill>
                  <a:schemeClr val="bg1"/>
                </a:solidFill>
              </a:rPr>
              <a:t>Global warming - solution</a:t>
            </a:r>
            <a:endParaRPr lang="en-US" sz="4900" b="1" dirty="0">
              <a:solidFill>
                <a:schemeClr val="bg1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endParaRPr lang="cs-CZ" sz="4800" b="1" dirty="0" smtClean="0">
              <a:solidFill>
                <a:schemeClr val="bg1"/>
              </a:solidFill>
            </a:endParaRPr>
          </a:p>
          <a:p>
            <a:r>
              <a:rPr lang="en-US" sz="4800" b="1" dirty="0" smtClean="0">
                <a:solidFill>
                  <a:schemeClr val="bg1"/>
                </a:solidFill>
              </a:rPr>
              <a:t>the way we produce energy</a:t>
            </a:r>
          </a:p>
          <a:p>
            <a:r>
              <a:rPr lang="en-US" sz="4800" b="1" dirty="0" smtClean="0">
                <a:solidFill>
                  <a:schemeClr val="bg1"/>
                </a:solidFill>
              </a:rPr>
              <a:t>renewable sources of energy</a:t>
            </a:r>
          </a:p>
          <a:p>
            <a:r>
              <a:rPr lang="en-US" sz="4800" b="1" dirty="0" smtClean="0">
                <a:solidFill>
                  <a:schemeClr val="bg1"/>
                </a:solidFill>
              </a:rPr>
              <a:t>save energy</a:t>
            </a:r>
            <a:endParaRPr lang="en-US" sz="48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805215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ázek 3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3653" b="13844"/>
          <a:stretch/>
        </p:blipFill>
        <p:spPr>
          <a:xfrm>
            <a:off x="0" y="0"/>
            <a:ext cx="9137129" cy="6957392"/>
          </a:xfrm>
          <a:prstGeom prst="rect">
            <a:avLst/>
          </a:prstGeom>
        </p:spPr>
      </p:pic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95536" y="548680"/>
            <a:ext cx="8229600" cy="1143000"/>
          </a:xfrm>
        </p:spPr>
        <p:txBody>
          <a:bodyPr/>
          <a:lstStyle/>
          <a:p>
            <a:r>
              <a:rPr lang="cs-CZ" b="1" dirty="0" err="1" smtClean="0"/>
              <a:t>The</a:t>
            </a:r>
            <a:r>
              <a:rPr lang="cs-CZ" b="1" dirty="0" smtClean="0"/>
              <a:t> ozone hole - </a:t>
            </a:r>
            <a:r>
              <a:rPr lang="cs-CZ" b="1" dirty="0" err="1" smtClean="0"/>
              <a:t>causes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2708920"/>
            <a:ext cx="8229600" cy="3417243"/>
          </a:xfrm>
        </p:spPr>
        <p:txBody>
          <a:bodyPr/>
          <a:lstStyle/>
          <a:p>
            <a:r>
              <a:rPr lang="cs-CZ" b="1" dirty="0" smtClean="0"/>
              <a:t>to </a:t>
            </a:r>
            <a:r>
              <a:rPr lang="cs-CZ" b="1" dirty="0" err="1" smtClean="0"/>
              <a:t>release</a:t>
            </a:r>
            <a:endParaRPr lang="cs-CZ" b="1" dirty="0" smtClean="0"/>
          </a:p>
          <a:p>
            <a:r>
              <a:rPr lang="cs-CZ" b="1" dirty="0" smtClean="0"/>
              <a:t>ozone </a:t>
            </a:r>
            <a:r>
              <a:rPr lang="cs-CZ" b="1" dirty="0" err="1" smtClean="0"/>
              <a:t>damaging</a:t>
            </a:r>
            <a:r>
              <a:rPr lang="cs-CZ" b="1" dirty="0" smtClean="0"/>
              <a:t> </a:t>
            </a:r>
            <a:r>
              <a:rPr lang="cs-CZ" b="1" dirty="0" err="1" smtClean="0"/>
              <a:t>chemicals</a:t>
            </a:r>
            <a:endParaRPr lang="cs-CZ" b="1" dirty="0" smtClean="0"/>
          </a:p>
          <a:p>
            <a:r>
              <a:rPr lang="cs-CZ" b="1" dirty="0" smtClean="0"/>
              <a:t>to </a:t>
            </a:r>
            <a:r>
              <a:rPr lang="cs-CZ" b="1" dirty="0" err="1" smtClean="0"/>
              <a:t>destroy</a:t>
            </a:r>
            <a:endParaRPr lang="cs-CZ" b="1" dirty="0" smtClean="0"/>
          </a:p>
          <a:p>
            <a:r>
              <a:rPr lang="cs-CZ" b="1" dirty="0" smtClean="0"/>
              <a:t>ultra violet </a:t>
            </a:r>
            <a:r>
              <a:rPr lang="cs-CZ" b="1" dirty="0" err="1" smtClean="0"/>
              <a:t>radiation</a:t>
            </a:r>
            <a:endParaRPr lang="cs-CZ" b="1" dirty="0" smtClean="0"/>
          </a:p>
          <a:p>
            <a:r>
              <a:rPr lang="cs-CZ" b="1" dirty="0" err="1" smtClean="0"/>
              <a:t>the</a:t>
            </a:r>
            <a:r>
              <a:rPr lang="cs-CZ" b="1" dirty="0" smtClean="0"/>
              <a:t> </a:t>
            </a:r>
            <a:r>
              <a:rPr lang="cs-CZ" b="1" dirty="0" err="1" smtClean="0"/>
              <a:t>Earth</a:t>
            </a:r>
            <a:r>
              <a:rPr lang="cs-CZ" b="1" dirty="0" smtClean="0"/>
              <a:t> </a:t>
            </a:r>
            <a:r>
              <a:rPr lang="cs-CZ" b="1" dirty="0" err="1" smtClean="0"/>
              <a:t>surface</a:t>
            </a:r>
            <a:endParaRPr lang="cs-CZ" b="1" dirty="0" smtClean="0"/>
          </a:p>
          <a:p>
            <a:pPr marL="0" indent="0">
              <a:buNone/>
            </a:pP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156521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 smtClean="0"/>
              <a:t>The</a:t>
            </a:r>
            <a:r>
              <a:rPr lang="cs-CZ" b="1" dirty="0" smtClean="0"/>
              <a:t> ozone hole </a:t>
            </a:r>
            <a:endParaRPr lang="cs-CZ" b="1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idx="1"/>
          </p:nvPr>
        </p:nvSpPr>
        <p:spPr>
          <a:xfrm>
            <a:off x="395536" y="1484784"/>
            <a:ext cx="4040188" cy="639762"/>
          </a:xfrm>
        </p:spPr>
        <p:txBody>
          <a:bodyPr>
            <a:noAutofit/>
          </a:bodyPr>
          <a:lstStyle/>
          <a:p>
            <a:r>
              <a:rPr lang="en-US" sz="3600" dirty="0" smtClean="0"/>
              <a:t>effects</a:t>
            </a:r>
            <a:endParaRPr lang="en-US" sz="36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2"/>
          </p:nvPr>
        </p:nvSpPr>
        <p:spPr/>
        <p:txBody>
          <a:bodyPr>
            <a:normAutofit/>
          </a:bodyPr>
          <a:lstStyle/>
          <a:p>
            <a:r>
              <a:rPr lang="en-US" sz="2800" dirty="0" smtClean="0"/>
              <a:t>destruction of DNA of some cells</a:t>
            </a:r>
          </a:p>
          <a:p>
            <a:r>
              <a:rPr lang="en-US" sz="2800" dirty="0" smtClean="0"/>
              <a:t>dangerous sunbathing</a:t>
            </a:r>
          </a:p>
          <a:p>
            <a:r>
              <a:rPr lang="en-US" sz="2800" dirty="0" smtClean="0"/>
              <a:t>various cancer</a:t>
            </a:r>
          </a:p>
          <a:p>
            <a:r>
              <a:rPr lang="en-US" sz="2800" dirty="0" smtClean="0"/>
              <a:t>blind sheep</a:t>
            </a:r>
          </a:p>
          <a:p>
            <a:r>
              <a:rPr lang="en-US" sz="2800" dirty="0" err="1" smtClean="0"/>
              <a:t>sunblocks</a:t>
            </a:r>
            <a:endParaRPr lang="en-US" sz="2800" dirty="0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/>
        <p:txBody>
          <a:bodyPr>
            <a:noAutofit/>
          </a:bodyPr>
          <a:lstStyle/>
          <a:p>
            <a:r>
              <a:rPr lang="en-US" sz="3600" dirty="0" smtClean="0"/>
              <a:t>solution</a:t>
            </a:r>
            <a:endParaRPr lang="en-US" sz="3600" dirty="0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/>
        <p:txBody>
          <a:bodyPr>
            <a:normAutofit/>
          </a:bodyPr>
          <a:lstStyle/>
          <a:p>
            <a:r>
              <a:rPr lang="en-US" sz="2800" dirty="0" smtClean="0"/>
              <a:t>to ban</a:t>
            </a:r>
          </a:p>
          <a:p>
            <a:r>
              <a:rPr lang="en-US" sz="2800" dirty="0" smtClean="0"/>
              <a:t>dangerous chemicals</a:t>
            </a:r>
          </a:p>
          <a:p>
            <a:r>
              <a:rPr lang="en-US" sz="2800" dirty="0" smtClean="0"/>
              <a:t>aerosols</a:t>
            </a:r>
          </a:p>
          <a:p>
            <a:r>
              <a:rPr lang="en-US" sz="2800" dirty="0" smtClean="0"/>
              <a:t>refrigerators</a:t>
            </a:r>
          </a:p>
          <a:p>
            <a:r>
              <a:rPr lang="en-US" sz="2800" dirty="0" smtClean="0"/>
              <a:t>car air conditioning</a:t>
            </a:r>
            <a:endParaRPr lang="en-US" sz="2800" dirty="0"/>
          </a:p>
        </p:txBody>
      </p:sp>
    </p:spTree>
    <p:extLst>
      <p:ext uri="{BB962C8B-B14F-4D97-AF65-F5344CB8AC3E}">
        <p14:creationId xmlns:p14="http://schemas.microsoft.com/office/powerpoint/2010/main" val="39479807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CC9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570186"/>
          </a:xfrm>
        </p:spPr>
        <p:txBody>
          <a:bodyPr>
            <a:normAutofit/>
          </a:bodyPr>
          <a:lstStyle/>
          <a:p>
            <a:pPr algn="l"/>
            <a:r>
              <a:rPr lang="en-US" b="1" dirty="0" smtClean="0"/>
              <a:t>Deforestation </a:t>
            </a:r>
            <a:br>
              <a:rPr lang="en-US" b="1" dirty="0" smtClean="0"/>
            </a:br>
            <a:r>
              <a:rPr lang="en-US" b="1" dirty="0" smtClean="0"/>
              <a:t>cutting down rain forests</a:t>
            </a:r>
            <a:endParaRPr lang="en-US" b="1" dirty="0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67544" y="1772816"/>
            <a:ext cx="4040188" cy="639762"/>
          </a:xfrm>
        </p:spPr>
        <p:txBody>
          <a:bodyPr>
            <a:noAutofit/>
          </a:bodyPr>
          <a:lstStyle/>
          <a:p>
            <a:r>
              <a:rPr lang="en-US" sz="3600" dirty="0" smtClean="0"/>
              <a:t>causes</a:t>
            </a:r>
            <a:endParaRPr lang="en-US" sz="3600" dirty="0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420888"/>
            <a:ext cx="4040188" cy="4179911"/>
          </a:xfrm>
        </p:spPr>
        <p:txBody>
          <a:bodyPr>
            <a:normAutofit/>
          </a:bodyPr>
          <a:lstStyle/>
          <a:p>
            <a:r>
              <a:rPr lang="en-US" dirty="0" smtClean="0"/>
              <a:t>forests</a:t>
            </a:r>
          </a:p>
          <a:p>
            <a:r>
              <a:rPr lang="en-US" dirty="0" smtClean="0"/>
              <a:t>to cut down</a:t>
            </a:r>
          </a:p>
          <a:p>
            <a:r>
              <a:rPr lang="en-US" dirty="0" smtClean="0"/>
              <a:t>to burn</a:t>
            </a:r>
          </a:p>
          <a:p>
            <a:r>
              <a:rPr lang="en-US" dirty="0" smtClean="0"/>
              <a:t>land</a:t>
            </a:r>
          </a:p>
          <a:p>
            <a:r>
              <a:rPr lang="en-US" dirty="0" smtClean="0"/>
              <a:t>agriculture</a:t>
            </a:r>
          </a:p>
          <a:p>
            <a:r>
              <a:rPr lang="en-US" dirty="0" smtClean="0"/>
              <a:t>to keep cattle</a:t>
            </a:r>
          </a:p>
          <a:p>
            <a:r>
              <a:rPr lang="en-US" dirty="0" smtClean="0"/>
              <a:t>wood for furniture</a:t>
            </a:r>
          </a:p>
          <a:p>
            <a:r>
              <a:rPr lang="en-US" dirty="0" smtClean="0"/>
              <a:t>the Amazon basin</a:t>
            </a:r>
          </a:p>
          <a:p>
            <a:r>
              <a:rPr lang="en-US" dirty="0" smtClean="0"/>
              <a:t>south-east Asia</a:t>
            </a:r>
            <a:endParaRPr lang="cs-CZ" dirty="0" smtClean="0"/>
          </a:p>
          <a:p>
            <a:pPr marL="0" indent="0">
              <a:buNone/>
            </a:pPr>
            <a:endParaRPr lang="en-US" dirty="0" smtClean="0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3419872" y="2132856"/>
            <a:ext cx="4041775" cy="330051"/>
          </a:xfrm>
        </p:spPr>
        <p:txBody>
          <a:bodyPr>
            <a:noAutofit/>
          </a:bodyPr>
          <a:lstStyle/>
          <a:p>
            <a:r>
              <a:rPr lang="en-US" sz="3600" dirty="0" smtClean="0"/>
              <a:t>effects</a:t>
            </a:r>
            <a:endParaRPr lang="en-US" sz="3600" dirty="0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3491880" y="2636912"/>
            <a:ext cx="4041775" cy="3705275"/>
          </a:xfrm>
        </p:spPr>
        <p:txBody>
          <a:bodyPr>
            <a:normAutofit lnSpcReduction="10000"/>
          </a:bodyPr>
          <a:lstStyle/>
          <a:p>
            <a:r>
              <a:rPr lang="en-US" dirty="0" smtClean="0"/>
              <a:t>plants and animals</a:t>
            </a:r>
          </a:p>
          <a:p>
            <a:r>
              <a:rPr lang="en-US" dirty="0" smtClean="0"/>
              <a:t>endangered species</a:t>
            </a:r>
          </a:p>
          <a:p>
            <a:r>
              <a:rPr lang="en-US" dirty="0" smtClean="0"/>
              <a:t>to become extinct</a:t>
            </a:r>
          </a:p>
          <a:p>
            <a:r>
              <a:rPr lang="en-US" dirty="0" smtClean="0"/>
              <a:t>to absorb carbon dioxide</a:t>
            </a:r>
          </a:p>
          <a:p>
            <a:r>
              <a:rPr lang="en-US" dirty="0" smtClean="0"/>
              <a:t>the increase of carbon dioxide level</a:t>
            </a:r>
          </a:p>
          <a:p>
            <a:r>
              <a:rPr lang="en-US" dirty="0" smtClean="0"/>
              <a:t>photosynthesis</a:t>
            </a:r>
          </a:p>
          <a:p>
            <a:r>
              <a:rPr lang="en-US" dirty="0" smtClean="0"/>
              <a:t>erosion</a:t>
            </a:r>
          </a:p>
          <a:p>
            <a:r>
              <a:rPr lang="en-US" dirty="0" smtClean="0"/>
              <a:t>floods</a:t>
            </a:r>
          </a:p>
          <a:p>
            <a:endParaRPr lang="en-US" dirty="0"/>
          </a:p>
        </p:txBody>
      </p:sp>
      <p:pic>
        <p:nvPicPr>
          <p:cNvPr id="7" name="Obrázek 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44208" y="260648"/>
            <a:ext cx="2699792" cy="33123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067853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85000"/>
            <a:alpha val="96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 smtClean="0"/>
              <a:t>Toxic pol</a:t>
            </a:r>
            <a:r>
              <a:rPr lang="cs-CZ" b="1" dirty="0" smtClean="0"/>
              <a:t>l</a:t>
            </a:r>
            <a:r>
              <a:rPr lang="en-US" b="1" dirty="0" err="1" smtClean="0"/>
              <a:t>ution</a:t>
            </a:r>
            <a:endParaRPr lang="en-US" b="1" dirty="0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/>
        <p:txBody>
          <a:bodyPr>
            <a:noAutofit/>
          </a:bodyPr>
          <a:lstStyle/>
          <a:p>
            <a:r>
              <a:rPr lang="cs-CZ" sz="3600" dirty="0" smtClean="0"/>
              <a:t>background</a:t>
            </a:r>
            <a:endParaRPr lang="cs-CZ" sz="3600" dirty="0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/>
        <p:txBody>
          <a:bodyPr>
            <a:normAutofit/>
          </a:bodyPr>
          <a:lstStyle/>
          <a:p>
            <a:r>
              <a:rPr lang="en-US" sz="2800" dirty="0" smtClean="0"/>
              <a:t>production</a:t>
            </a:r>
            <a:r>
              <a:rPr lang="cs-CZ" sz="2800" dirty="0" smtClean="0"/>
              <a:t> </a:t>
            </a:r>
            <a:r>
              <a:rPr lang="en-US" sz="2800" dirty="0" smtClean="0"/>
              <a:t>of waste</a:t>
            </a:r>
          </a:p>
          <a:p>
            <a:r>
              <a:rPr lang="en-US" sz="2800" dirty="0" smtClean="0"/>
              <a:t>toxic</a:t>
            </a:r>
            <a:r>
              <a:rPr lang="cs-CZ" sz="2800" dirty="0" smtClean="0"/>
              <a:t> </a:t>
            </a:r>
            <a:r>
              <a:rPr lang="en-US" sz="2800" dirty="0" smtClean="0"/>
              <a:t>chemicals</a:t>
            </a:r>
          </a:p>
          <a:p>
            <a:r>
              <a:rPr lang="en-US" sz="2800" dirty="0" smtClean="0"/>
              <a:t>industrial production</a:t>
            </a:r>
          </a:p>
          <a:p>
            <a:r>
              <a:rPr lang="cs-CZ" sz="2800" dirty="0" smtClean="0"/>
              <a:t>to </a:t>
            </a:r>
            <a:r>
              <a:rPr lang="en-US" sz="2800" dirty="0" smtClean="0"/>
              <a:t>dispose safely</a:t>
            </a:r>
          </a:p>
          <a:p>
            <a:r>
              <a:rPr lang="en-US" sz="2800" dirty="0" smtClean="0"/>
              <a:t>landfill</a:t>
            </a:r>
            <a:r>
              <a:rPr lang="cs-CZ" sz="2800" dirty="0" smtClean="0"/>
              <a:t> </a:t>
            </a:r>
            <a:r>
              <a:rPr lang="en-US" sz="2800" dirty="0" smtClean="0"/>
              <a:t>sites</a:t>
            </a:r>
          </a:p>
          <a:p>
            <a:r>
              <a:rPr lang="cs-CZ" sz="2800" dirty="0" smtClean="0"/>
              <a:t>to </a:t>
            </a:r>
            <a:r>
              <a:rPr lang="en-US" sz="2800" dirty="0" smtClean="0"/>
              <a:t>dump waste into rivers</a:t>
            </a:r>
            <a:endParaRPr lang="en-US" sz="2800" dirty="0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/>
        <p:txBody>
          <a:bodyPr>
            <a:normAutofit lnSpcReduction="10000"/>
          </a:bodyPr>
          <a:lstStyle/>
          <a:p>
            <a:r>
              <a:rPr lang="en-US" sz="3600" dirty="0" smtClean="0"/>
              <a:t>causes</a:t>
            </a:r>
            <a:endParaRPr lang="en-US" sz="3600" dirty="0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139952" y="2564904"/>
            <a:ext cx="4041775" cy="3951288"/>
          </a:xfrm>
        </p:spPr>
        <p:txBody>
          <a:bodyPr>
            <a:normAutofit/>
          </a:bodyPr>
          <a:lstStyle/>
          <a:p>
            <a:r>
              <a:rPr lang="en-US" sz="2800" dirty="0" smtClean="0"/>
              <a:t>chemicals</a:t>
            </a:r>
          </a:p>
          <a:p>
            <a:r>
              <a:rPr lang="en-US" sz="2800" dirty="0" smtClean="0"/>
              <a:t>pests in agriculture</a:t>
            </a:r>
            <a:endParaRPr lang="cs-CZ" sz="2800" dirty="0" smtClean="0"/>
          </a:p>
          <a:p>
            <a:r>
              <a:rPr lang="cs-CZ" sz="2800" dirty="0" smtClean="0"/>
              <a:t>to </a:t>
            </a:r>
            <a:r>
              <a:rPr lang="en-US" sz="2800" dirty="0" smtClean="0"/>
              <a:t>increase production</a:t>
            </a:r>
            <a:endParaRPr lang="cs-CZ" sz="2800" dirty="0" smtClean="0"/>
          </a:p>
          <a:p>
            <a:r>
              <a:rPr lang="cs-CZ" sz="2800" dirty="0" smtClean="0"/>
              <a:t>to </a:t>
            </a:r>
            <a:r>
              <a:rPr lang="en-US" sz="2800" dirty="0" smtClean="0"/>
              <a:t>leak into waterways</a:t>
            </a:r>
          </a:p>
          <a:p>
            <a:r>
              <a:rPr lang="en-US" sz="2800" dirty="0" smtClean="0"/>
              <a:t>soil</a:t>
            </a:r>
            <a:endParaRPr lang="en-US" sz="2800" dirty="0"/>
          </a:p>
        </p:txBody>
      </p:sp>
      <p:pic>
        <p:nvPicPr>
          <p:cNvPr id="7" name="Obrázek 6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276" r="17536"/>
          <a:stretch/>
        </p:blipFill>
        <p:spPr>
          <a:xfrm>
            <a:off x="6948264" y="0"/>
            <a:ext cx="2017987" cy="30956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378811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>
            <a:lumMod val="50000"/>
            <a:lumOff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 smtClean="0">
                <a:solidFill>
                  <a:schemeClr val="bg1"/>
                </a:solidFill>
              </a:rPr>
              <a:t>Toxic pollution</a:t>
            </a:r>
            <a:endParaRPr lang="en-US" b="1" dirty="0">
              <a:solidFill>
                <a:schemeClr val="bg1"/>
              </a:solidFill>
            </a:endParaRPr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/>
        <p:txBody>
          <a:bodyPr>
            <a:noAutofit/>
          </a:bodyPr>
          <a:lstStyle/>
          <a:p>
            <a:r>
              <a:rPr lang="en-US" sz="3600" dirty="0" smtClean="0">
                <a:solidFill>
                  <a:schemeClr val="bg1"/>
                </a:solidFill>
              </a:rPr>
              <a:t>effects</a:t>
            </a:r>
            <a:endParaRPr lang="en-US" sz="3600" dirty="0">
              <a:solidFill>
                <a:schemeClr val="bg1"/>
              </a:solidFill>
            </a:endParaRP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/>
        <p:txBody>
          <a:bodyPr>
            <a:normAutofit/>
          </a:bodyPr>
          <a:lstStyle/>
          <a:p>
            <a:r>
              <a:rPr lang="en-US" sz="2800" dirty="0" smtClean="0">
                <a:solidFill>
                  <a:schemeClr val="bg1"/>
                </a:solidFill>
              </a:rPr>
              <a:t>toxic waste</a:t>
            </a:r>
          </a:p>
          <a:p>
            <a:r>
              <a:rPr lang="en-US" sz="2800" dirty="0" smtClean="0">
                <a:solidFill>
                  <a:schemeClr val="bg1"/>
                </a:solidFill>
              </a:rPr>
              <a:t>fish</a:t>
            </a:r>
          </a:p>
          <a:p>
            <a:r>
              <a:rPr lang="en-US" sz="2800" dirty="0" smtClean="0">
                <a:solidFill>
                  <a:schemeClr val="bg1"/>
                </a:solidFill>
              </a:rPr>
              <a:t>drinking water</a:t>
            </a:r>
          </a:p>
          <a:p>
            <a:r>
              <a:rPr lang="en-US" sz="2800" dirty="0" smtClean="0">
                <a:solidFill>
                  <a:schemeClr val="bg1"/>
                </a:solidFill>
              </a:rPr>
              <a:t>poisons in food</a:t>
            </a:r>
          </a:p>
          <a:p>
            <a:r>
              <a:rPr lang="en-US" sz="2800" dirty="0" smtClean="0">
                <a:solidFill>
                  <a:schemeClr val="bg1"/>
                </a:solidFill>
              </a:rPr>
              <a:t>to cause illness and diseases</a:t>
            </a:r>
            <a:endParaRPr lang="en-US" sz="2800" dirty="0">
              <a:solidFill>
                <a:schemeClr val="bg1"/>
              </a:solidFill>
            </a:endParaRPr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/>
        <p:txBody>
          <a:bodyPr>
            <a:noAutofit/>
          </a:bodyPr>
          <a:lstStyle/>
          <a:p>
            <a:r>
              <a:rPr lang="en-US" sz="3600" dirty="0" smtClean="0">
                <a:solidFill>
                  <a:schemeClr val="bg1"/>
                </a:solidFill>
              </a:rPr>
              <a:t>solution</a:t>
            </a:r>
            <a:endParaRPr lang="en-US" sz="3600" dirty="0">
              <a:solidFill>
                <a:schemeClr val="bg1"/>
              </a:solidFill>
            </a:endParaRP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139952" y="2204864"/>
            <a:ext cx="4041775" cy="3951288"/>
          </a:xfrm>
        </p:spPr>
        <p:txBody>
          <a:bodyPr>
            <a:normAutofit/>
          </a:bodyPr>
          <a:lstStyle/>
          <a:p>
            <a:r>
              <a:rPr lang="en-US" sz="2800" dirty="0" smtClean="0">
                <a:solidFill>
                  <a:schemeClr val="bg1"/>
                </a:solidFill>
              </a:rPr>
              <a:t>laws</a:t>
            </a:r>
          </a:p>
          <a:p>
            <a:r>
              <a:rPr lang="en-US" sz="2800" dirty="0" smtClean="0">
                <a:solidFill>
                  <a:schemeClr val="bg1"/>
                </a:solidFill>
              </a:rPr>
              <a:t>regulation</a:t>
            </a:r>
          </a:p>
          <a:p>
            <a:r>
              <a:rPr lang="en-US" sz="2800" dirty="0" smtClean="0">
                <a:solidFill>
                  <a:schemeClr val="bg1"/>
                </a:solidFill>
              </a:rPr>
              <a:t>emissions</a:t>
            </a:r>
            <a:endParaRPr lang="cs-CZ" sz="2800" dirty="0" smtClean="0">
              <a:solidFill>
                <a:schemeClr val="bg1"/>
              </a:solidFill>
            </a:endParaRPr>
          </a:p>
          <a:p>
            <a:r>
              <a:rPr lang="en-US" sz="2800" dirty="0" smtClean="0">
                <a:solidFill>
                  <a:schemeClr val="bg1"/>
                </a:solidFill>
              </a:rPr>
              <a:t>followed</a:t>
            </a:r>
            <a:r>
              <a:rPr lang="cs-CZ" sz="2800" dirty="0" smtClean="0">
                <a:solidFill>
                  <a:schemeClr val="bg1"/>
                </a:solidFill>
              </a:rPr>
              <a:t> by </a:t>
            </a:r>
            <a:r>
              <a:rPr lang="en-US" sz="2800" dirty="0" smtClean="0">
                <a:solidFill>
                  <a:schemeClr val="bg1"/>
                </a:solidFill>
              </a:rPr>
              <a:t>all</a:t>
            </a:r>
            <a:r>
              <a:rPr lang="cs-CZ" sz="2800" dirty="0" smtClean="0">
                <a:solidFill>
                  <a:schemeClr val="bg1"/>
                </a:solidFill>
              </a:rPr>
              <a:t> </a:t>
            </a:r>
            <a:r>
              <a:rPr lang="en-US" sz="2800" dirty="0" smtClean="0">
                <a:solidFill>
                  <a:schemeClr val="bg1"/>
                </a:solidFill>
              </a:rPr>
              <a:t>countries</a:t>
            </a:r>
          </a:p>
          <a:p>
            <a:endParaRPr lang="cs-CZ" sz="2800" dirty="0"/>
          </a:p>
        </p:txBody>
      </p:sp>
      <p:pic>
        <p:nvPicPr>
          <p:cNvPr id="7" name="Obrázek 6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46" r="14246"/>
          <a:stretch/>
        </p:blipFill>
        <p:spPr>
          <a:xfrm>
            <a:off x="6731875" y="3762375"/>
            <a:ext cx="2222939" cy="30956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221805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tint val="66000"/>
                <a:satMod val="160000"/>
              </a:schemeClr>
            </a:gs>
            <a:gs pos="50000">
              <a:schemeClr val="accent1">
                <a:tint val="44500"/>
                <a:satMod val="160000"/>
              </a:schemeClr>
            </a:gs>
            <a:gs pos="100000">
              <a:schemeClr val="accent1">
                <a:tint val="23500"/>
                <a:satMod val="160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 smtClean="0"/>
              <a:t>Acid rain</a:t>
            </a:r>
            <a:endParaRPr lang="en-US" b="1" dirty="0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/>
        <p:txBody>
          <a:bodyPr>
            <a:noAutofit/>
          </a:bodyPr>
          <a:lstStyle/>
          <a:p>
            <a:r>
              <a:rPr lang="en-US" sz="3600" dirty="0" smtClean="0"/>
              <a:t>effects</a:t>
            </a:r>
            <a:endParaRPr lang="en-US" sz="3600" dirty="0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/>
        <p:txBody>
          <a:bodyPr>
            <a:normAutofit/>
          </a:bodyPr>
          <a:lstStyle/>
          <a:p>
            <a:r>
              <a:rPr lang="en-US" sz="2800" dirty="0" smtClean="0"/>
              <a:t>to kill fish</a:t>
            </a:r>
          </a:p>
          <a:p>
            <a:r>
              <a:rPr lang="en-US" sz="2800" dirty="0" smtClean="0"/>
              <a:t>to destroy leaves and other plants</a:t>
            </a:r>
          </a:p>
          <a:p>
            <a:r>
              <a:rPr lang="en-US" sz="2800" dirty="0" smtClean="0"/>
              <a:t>to change pH of water </a:t>
            </a:r>
            <a:endParaRPr lang="cs-CZ" sz="2800" dirty="0" smtClean="0"/>
          </a:p>
          <a:p>
            <a:pPr marL="0" indent="0">
              <a:buNone/>
            </a:pPr>
            <a:r>
              <a:rPr lang="cs-CZ" sz="2800" dirty="0" smtClean="0"/>
              <a:t>	</a:t>
            </a:r>
            <a:r>
              <a:rPr lang="en-US" sz="2800" dirty="0" smtClean="0"/>
              <a:t>and soil</a:t>
            </a:r>
            <a:endParaRPr lang="en-US" sz="2800" dirty="0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/>
        <p:txBody>
          <a:bodyPr>
            <a:noAutofit/>
          </a:bodyPr>
          <a:lstStyle/>
          <a:p>
            <a:r>
              <a:rPr lang="en-US" sz="3600" dirty="0" smtClean="0"/>
              <a:t>solution</a:t>
            </a:r>
            <a:endParaRPr lang="en-US" sz="3600" dirty="0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/>
        <p:txBody>
          <a:bodyPr>
            <a:normAutofit/>
          </a:bodyPr>
          <a:lstStyle/>
          <a:p>
            <a:r>
              <a:rPr lang="en-US" sz="2800" dirty="0" smtClean="0"/>
              <a:t>to remove </a:t>
            </a:r>
            <a:r>
              <a:rPr lang="en-US" sz="2800" dirty="0" err="1" smtClean="0"/>
              <a:t>sulphur</a:t>
            </a:r>
            <a:r>
              <a:rPr lang="en-US" sz="2800" dirty="0" smtClean="0"/>
              <a:t> dioxide</a:t>
            </a:r>
          </a:p>
          <a:p>
            <a:r>
              <a:rPr lang="en-US" sz="2800" dirty="0" smtClean="0"/>
              <a:t>chimneys</a:t>
            </a:r>
          </a:p>
          <a:p>
            <a:r>
              <a:rPr lang="en-US" sz="2800" dirty="0" smtClean="0"/>
              <a:t>coal power stations</a:t>
            </a:r>
          </a:p>
          <a:p>
            <a:r>
              <a:rPr lang="en-US" sz="2800" dirty="0" smtClean="0"/>
              <a:t>to set strict quota of emissions </a:t>
            </a:r>
            <a:endParaRPr lang="cs-CZ" sz="2800" dirty="0" smtClean="0"/>
          </a:p>
          <a:p>
            <a:r>
              <a:rPr lang="cs-CZ" sz="2800" dirty="0" err="1" smtClean="0"/>
              <a:t>filtres</a:t>
            </a:r>
            <a:endParaRPr lang="en-US" sz="2800" dirty="0"/>
          </a:p>
        </p:txBody>
      </p:sp>
      <p:pic>
        <p:nvPicPr>
          <p:cNvPr id="7" name="Obrázek 6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24" t="17584" r="24" b="17737"/>
          <a:stretch/>
        </p:blipFill>
        <p:spPr>
          <a:xfrm>
            <a:off x="492332" y="5157192"/>
            <a:ext cx="4391769" cy="146645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184559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algn="l"/>
            <a:r>
              <a:rPr lang="cs-CZ" sz="4800" b="1" dirty="0" smtClean="0"/>
              <a:t/>
            </a:r>
            <a:br>
              <a:rPr lang="cs-CZ" sz="4800" b="1" dirty="0" smtClean="0"/>
            </a:br>
            <a:r>
              <a:rPr lang="en-US" sz="4800" b="1" dirty="0" smtClean="0"/>
              <a:t>How</a:t>
            </a:r>
            <a:r>
              <a:rPr lang="cs-CZ" sz="4800" b="1" dirty="0" smtClean="0"/>
              <a:t> to s</a:t>
            </a:r>
            <a:r>
              <a:rPr lang="en-US" sz="4800" b="1" dirty="0" err="1" smtClean="0"/>
              <a:t>ave</a:t>
            </a:r>
            <a:r>
              <a:rPr lang="en-US" sz="4800" b="1" dirty="0" smtClean="0"/>
              <a:t> energy</a:t>
            </a:r>
            <a:r>
              <a:rPr lang="cs-CZ" sz="4800" b="1" dirty="0" smtClean="0"/>
              <a:t/>
            </a:r>
            <a:br>
              <a:rPr lang="cs-CZ" sz="4800" b="1" dirty="0" smtClean="0"/>
            </a:br>
            <a:endParaRPr lang="cs-CZ" sz="48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285750" indent="-285750">
              <a:buFontTx/>
              <a:buChar char="-"/>
            </a:pPr>
            <a:r>
              <a:rPr lang="cs-CZ" b="1" dirty="0" smtClean="0"/>
              <a:t>s</a:t>
            </a:r>
            <a:r>
              <a:rPr lang="en-US" b="1" dirty="0" smtClean="0"/>
              <a:t>witch off lights</a:t>
            </a:r>
            <a:endParaRPr lang="cs-CZ" b="1" dirty="0" smtClean="0"/>
          </a:p>
          <a:p>
            <a:pPr marL="285750" indent="-285750">
              <a:buFontTx/>
              <a:buChar char="-"/>
            </a:pPr>
            <a:r>
              <a:rPr lang="en-US" b="1" dirty="0" smtClean="0"/>
              <a:t>turn</a:t>
            </a:r>
            <a:r>
              <a:rPr lang="cs-CZ" b="1" dirty="0" smtClean="0"/>
              <a:t> </a:t>
            </a:r>
            <a:r>
              <a:rPr lang="en-US" b="1" dirty="0" smtClean="0"/>
              <a:t>down the central heating</a:t>
            </a:r>
          </a:p>
          <a:p>
            <a:pPr marL="285750" indent="-285750">
              <a:buFontTx/>
              <a:buChar char="-"/>
            </a:pPr>
            <a:r>
              <a:rPr lang="en-US" b="1" dirty="0" smtClean="0"/>
              <a:t>insulate our houses</a:t>
            </a:r>
          </a:p>
          <a:p>
            <a:pPr marL="285750" indent="-285750">
              <a:buFontTx/>
              <a:buChar char="-"/>
            </a:pPr>
            <a:r>
              <a:rPr lang="cs-CZ" b="1" dirty="0" err="1" smtClean="0"/>
              <a:t>reduce</a:t>
            </a:r>
            <a:r>
              <a:rPr lang="cs-CZ" b="1" dirty="0" smtClean="0"/>
              <a:t> </a:t>
            </a:r>
            <a:r>
              <a:rPr lang="en-US" b="1" dirty="0" smtClean="0"/>
              <a:t>packaging on goods</a:t>
            </a:r>
            <a:endParaRPr lang="cs-CZ" b="1" dirty="0" smtClean="0"/>
          </a:p>
          <a:p>
            <a:pPr marL="285750" indent="-285750">
              <a:buFontTx/>
              <a:buChar char="-"/>
            </a:pPr>
            <a:r>
              <a:rPr lang="en-US" b="1" dirty="0" smtClean="0"/>
              <a:t>re−use</a:t>
            </a:r>
            <a:r>
              <a:rPr lang="cs-CZ" b="1" dirty="0" smtClean="0"/>
              <a:t> </a:t>
            </a:r>
            <a:r>
              <a:rPr lang="en-US" b="1" dirty="0" smtClean="0"/>
              <a:t>items instead of buying new</a:t>
            </a:r>
            <a:endParaRPr lang="cs-CZ" b="1" dirty="0" smtClean="0"/>
          </a:p>
          <a:p>
            <a:pPr marL="285750" indent="-285750">
              <a:buFontTx/>
              <a:buChar char="-"/>
            </a:pPr>
            <a:r>
              <a:rPr lang="en-US" b="1" dirty="0" smtClean="0"/>
              <a:t>recycle to reduce waste</a:t>
            </a:r>
            <a:endParaRPr lang="cs-CZ" b="1" dirty="0" smtClean="0"/>
          </a:p>
          <a:p>
            <a:pPr marL="285750" indent="-285750">
              <a:buFontTx/>
              <a:buChar char="-"/>
            </a:pPr>
            <a:r>
              <a:rPr lang="cs-CZ" b="1" dirty="0" err="1" smtClean="0"/>
              <a:t>separate</a:t>
            </a:r>
            <a:r>
              <a:rPr lang="cs-CZ" b="1" dirty="0" smtClean="0"/>
              <a:t> </a:t>
            </a:r>
            <a:r>
              <a:rPr lang="cs-CZ" b="1" dirty="0" err="1" smtClean="0"/>
              <a:t>waste</a:t>
            </a:r>
            <a:r>
              <a:rPr lang="cs-CZ" b="1" dirty="0" smtClean="0"/>
              <a:t> (</a:t>
            </a:r>
            <a:r>
              <a:rPr lang="cs-CZ" b="1" dirty="0" err="1" smtClean="0"/>
              <a:t>waste</a:t>
            </a:r>
            <a:r>
              <a:rPr lang="cs-CZ" b="1" dirty="0" smtClean="0"/>
              <a:t> </a:t>
            </a:r>
            <a:r>
              <a:rPr lang="cs-CZ" b="1" dirty="0" err="1" smtClean="0"/>
              <a:t>bins</a:t>
            </a:r>
            <a:r>
              <a:rPr lang="cs-CZ" b="1" dirty="0" smtClean="0"/>
              <a:t>)</a:t>
            </a:r>
            <a:r>
              <a:rPr lang="en-US" b="1" dirty="0" smtClean="0"/>
              <a:t>.</a:t>
            </a:r>
            <a:endParaRPr lang="cs-CZ" b="1" dirty="0" smtClean="0"/>
          </a:p>
          <a:p>
            <a:endParaRPr lang="cs-CZ" dirty="0"/>
          </a:p>
        </p:txBody>
      </p:sp>
      <p:pic>
        <p:nvPicPr>
          <p:cNvPr id="4" name="Obrázek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48375" y="908720"/>
            <a:ext cx="3095625" cy="30956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851488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print">
            <a:lum/>
          </a:blip>
          <a:srcRect/>
          <a:stretch>
            <a:fillRect l="-6000" r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Nadpis 1"/>
          <p:cNvSpPr>
            <a:spLocks noGrp="1"/>
          </p:cNvSpPr>
          <p:nvPr>
            <p:ph type="title"/>
          </p:nvPr>
        </p:nvSpPr>
        <p:spPr>
          <a:xfrm>
            <a:off x="2700338" y="836613"/>
            <a:ext cx="6443662" cy="1439862"/>
          </a:xfrm>
        </p:spPr>
        <p:txBody>
          <a:bodyPr anchor="b"/>
          <a:lstStyle/>
          <a:p>
            <a:pPr algn="r" eaLnBrk="1" hangingPunct="1"/>
            <a:r>
              <a:rPr lang="cs-CZ" sz="2000" b="1" dirty="0" smtClean="0">
                <a:solidFill>
                  <a:srgbClr val="92D050"/>
                </a:solidFill>
                <a:latin typeface="Arial" charset="0"/>
                <a:cs typeface="Arial" charset="0"/>
              </a:rPr>
              <a:t>Autorská práva</a:t>
            </a:r>
            <a:endParaRPr lang="cs-CZ" sz="2000" b="1" dirty="0" smtClean="0">
              <a:latin typeface="Arial" charset="0"/>
              <a:cs typeface="Arial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2781300"/>
            <a:ext cx="8229600" cy="3816350"/>
          </a:xfrm>
        </p:spPr>
        <p:txBody>
          <a:bodyPr rtlCol="0">
            <a:normAutofit lnSpcReduction="10000"/>
          </a:bodyPr>
          <a:lstStyle/>
          <a:p>
            <a:pPr marL="0" indent="0" eaLnBrk="1" hangingPunct="1">
              <a:buNone/>
            </a:pPr>
            <a:endParaRPr lang="cs-CZ" sz="2400" dirty="0" smtClean="0">
              <a:latin typeface="Arial" charset="0"/>
              <a:cs typeface="Arial" charset="0"/>
            </a:endParaRPr>
          </a:p>
          <a:p>
            <a:pPr algn="ctr" eaLnBrk="1" hangingPunct="1">
              <a:buNone/>
            </a:pPr>
            <a:r>
              <a:rPr lang="cs-CZ" sz="2400" dirty="0" smtClean="0">
                <a:latin typeface="Arial" charset="0"/>
                <a:cs typeface="Arial" charset="0"/>
              </a:rPr>
              <a:t>Dílo smí být dále šířeno pod licencí CC BY-SA.</a:t>
            </a:r>
          </a:p>
          <a:p>
            <a:pPr algn="ctr" eaLnBrk="1" hangingPunct="1">
              <a:buNone/>
            </a:pPr>
            <a:r>
              <a:rPr lang="cs-CZ" sz="2400" dirty="0" smtClean="0">
                <a:latin typeface="Arial" charset="0"/>
                <a:cs typeface="Arial" charset="0"/>
              </a:rPr>
              <a:t>Materiály jsou určeny pro bezplatné používání pro potřeby výuky a vzdělávání na všech typech škol</a:t>
            </a:r>
            <a:br>
              <a:rPr lang="cs-CZ" sz="2400" dirty="0" smtClean="0">
                <a:latin typeface="Arial" charset="0"/>
                <a:cs typeface="Arial" charset="0"/>
              </a:rPr>
            </a:br>
            <a:r>
              <a:rPr lang="cs-CZ" sz="2400" dirty="0" smtClean="0">
                <a:latin typeface="Arial" charset="0"/>
                <a:cs typeface="Arial" charset="0"/>
              </a:rPr>
              <a:t>a školských zařízení. Jakékoliv další využití podléhá autorskému zákonu.</a:t>
            </a:r>
          </a:p>
          <a:p>
            <a:pPr algn="ctr" eaLnBrk="1" hangingPunct="1">
              <a:buNone/>
            </a:pPr>
            <a:r>
              <a:rPr lang="cs-CZ" sz="2400" dirty="0" smtClean="0">
                <a:latin typeface="Arial" charset="0"/>
                <a:cs typeface="Arial" charset="0"/>
              </a:rPr>
              <a:t>Všechna neocitovaná autorská díla jsou dílem autora.</a:t>
            </a:r>
          </a:p>
          <a:p>
            <a:pPr algn="ctr" eaLnBrk="1" hangingPunct="1">
              <a:buNone/>
            </a:pPr>
            <a:r>
              <a:rPr lang="cs-CZ" sz="2400" dirty="0" smtClean="0">
                <a:latin typeface="Arial" charset="0"/>
                <a:cs typeface="Arial" charset="0"/>
              </a:rPr>
              <a:t>Všechny neocitované kliparty a další grafické objekty jsou součástí prostředků výukového </a:t>
            </a:r>
            <a:r>
              <a:rPr lang="cs-CZ" sz="2400" dirty="0" err="1" smtClean="0">
                <a:latin typeface="Arial" charset="0"/>
                <a:cs typeface="Arial" charset="0"/>
              </a:rPr>
              <a:t>sw</a:t>
            </a:r>
            <a:r>
              <a:rPr lang="cs-CZ" sz="2400" dirty="0" smtClean="0">
                <a:latin typeface="Arial" charset="0"/>
                <a:cs typeface="Arial" charset="0"/>
              </a:rPr>
              <a:t> </a:t>
            </a:r>
            <a:r>
              <a:rPr lang="cs-CZ" sz="2400" dirty="0" err="1" smtClean="0">
                <a:latin typeface="Arial" charset="0"/>
                <a:cs typeface="Arial" charset="0"/>
              </a:rPr>
              <a:t>Smart</a:t>
            </a:r>
            <a:r>
              <a:rPr lang="cs-CZ" sz="2400" dirty="0" smtClean="0">
                <a:latin typeface="Arial" charset="0"/>
                <a:cs typeface="Arial" charset="0"/>
              </a:rPr>
              <a:t> Notebook a MS Office.</a:t>
            </a:r>
          </a:p>
          <a:p>
            <a:pPr eaLnBrk="1" hangingPunct="1"/>
            <a:endParaRPr lang="cs-CZ" sz="2400" dirty="0" smtClean="0">
              <a:latin typeface="Arial" charset="0"/>
              <a:cs typeface="Arial" charset="0"/>
            </a:endParaRPr>
          </a:p>
          <a:p>
            <a:pPr eaLnBrk="1" hangingPunct="1"/>
            <a:endParaRPr lang="cs-CZ" sz="2400" dirty="0" smtClean="0">
              <a:latin typeface="Arial" charset="0"/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64994943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 – klasické 2">
      <a:maj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1_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 – klasické 2">
      <a:maj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Override1.xml><?xml version="1.0" encoding="utf-8"?>
<a:themeOverride xmlns:a="http://schemas.openxmlformats.org/drawingml/2006/main">
  <a:clrScheme name="Kancelář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</a:themeOverride>
</file>

<file path=ppt/theme/themeOverride2.xml><?xml version="1.0" encoding="utf-8"?>
<a:themeOverride xmlns:a="http://schemas.openxmlformats.org/drawingml/2006/main">
  <a:clrScheme name="Kancelář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otalTime>190</TotalTime>
  <Words>420</Words>
  <Application>Microsoft Office PowerPoint</Application>
  <PresentationFormat>Předvádění na obrazovce (4:3)</PresentationFormat>
  <Paragraphs>153</Paragraphs>
  <Slides>14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3</vt:i4>
      </vt:variant>
      <vt:variant>
        <vt:lpstr>Nadpisy snímků</vt:lpstr>
      </vt:variant>
      <vt:variant>
        <vt:i4>14</vt:i4>
      </vt:variant>
    </vt:vector>
  </HeadingPairs>
  <TitlesOfParts>
    <vt:vector size="17" baseType="lpstr">
      <vt:lpstr>Motiv systému Office</vt:lpstr>
      <vt:lpstr>Motiv sady Office</vt:lpstr>
      <vt:lpstr>1_Motiv sady Office</vt:lpstr>
      <vt:lpstr>Obchodní akademie, Střední odborná škola  a Jazyková škola s právem státní jazykové zkoušky,  Hradec Králové</vt:lpstr>
      <vt:lpstr>ENVIRONMENT</vt:lpstr>
      <vt:lpstr>What is the environment?</vt:lpstr>
      <vt:lpstr>Global warming</vt:lpstr>
      <vt:lpstr>Global warming - effects</vt:lpstr>
      <vt:lpstr> Global warming - solution</vt:lpstr>
      <vt:lpstr>The ozone hole - causes</vt:lpstr>
      <vt:lpstr>The ozone hole </vt:lpstr>
      <vt:lpstr>Deforestation  cutting down rain forests</vt:lpstr>
      <vt:lpstr>Toxic pollution</vt:lpstr>
      <vt:lpstr>Toxic pollution</vt:lpstr>
      <vt:lpstr>Acid rain</vt:lpstr>
      <vt:lpstr> How to save energy </vt:lpstr>
      <vt:lpstr>Autorská práva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VitK</dc:creator>
  <cp:lastModifiedBy>skola</cp:lastModifiedBy>
  <cp:revision>30</cp:revision>
  <dcterms:created xsi:type="dcterms:W3CDTF">2012-02-26T15:21:19Z</dcterms:created>
  <dcterms:modified xsi:type="dcterms:W3CDTF">2014-05-18T14:00:32Z</dcterms:modified>
</cp:coreProperties>
</file>