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4"/>
  </p:notesMasterIdLst>
  <p:sldIdLst>
    <p:sldId id="269" r:id="rId4"/>
    <p:sldId id="256" r:id="rId5"/>
    <p:sldId id="257" r:id="rId6"/>
    <p:sldId id="258" r:id="rId7"/>
    <p:sldId id="259" r:id="rId8"/>
    <p:sldId id="260" r:id="rId9"/>
    <p:sldId id="261" r:id="rId10"/>
    <p:sldId id="273" r:id="rId11"/>
    <p:sldId id="274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48" autoAdjust="0"/>
  </p:normalViewPr>
  <p:slideViewPr>
    <p:cSldViewPr>
      <p:cViewPr>
        <p:scale>
          <a:sx n="73" d="100"/>
          <a:sy n="73" d="100"/>
        </p:scale>
        <p:origin x="-129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6FD752-C4E4-405C-8D4E-52DD7B4B02C2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7412FD-D514-4E98-9123-5F7CD46A9C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82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User:Kozuch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User:Kozuch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User:Kozuch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310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Jan Kučera (</a:t>
            </a:r>
            <a:r>
              <a:rPr lang="cs-CZ" sz="1200" dirty="0" err="1" smtClean="0">
                <a:hlinkClick r:id="rId3" action="ppaction://hlinkfile" tooltip="User:Kozuch"/>
              </a:rPr>
              <a:t>Kozuch</a:t>
            </a:r>
            <a:r>
              <a:rPr lang="cs-CZ" sz="1200" dirty="0" smtClean="0"/>
              <a:t>), </a:t>
            </a:r>
            <a:r>
              <a:rPr lang="cs-CZ" sz="1200" dirty="0" smtClean="0">
                <a:solidFill>
                  <a:srgbClr val="7030A0"/>
                </a:solidFill>
              </a:rPr>
              <a:t>http://en.wikipedia.org/wiki/File:White_Tower_(Hradec_Kr%C3%A1lov%C3%A9)_top_angle.jpg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021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Jan Kučera (</a:t>
            </a:r>
            <a:r>
              <a:rPr lang="cs-CZ" sz="1200" dirty="0" err="1" smtClean="0">
                <a:hlinkClick r:id="rId3" action="ppaction://hlinkfile" tooltip="User:Kozuch"/>
              </a:rPr>
              <a:t>Kozuch</a:t>
            </a:r>
            <a:r>
              <a:rPr lang="cs-CZ" sz="1200" dirty="0" smtClean="0"/>
              <a:t>), </a:t>
            </a:r>
            <a:r>
              <a:rPr lang="cs-CZ" sz="1200" dirty="0" smtClean="0">
                <a:solidFill>
                  <a:srgbClr val="7030A0"/>
                </a:solidFill>
              </a:rPr>
              <a:t>http://en.wikipedia.org/wiki/File:White_Tower_(Hradec_Kr%C3%A1lov%C3%A9)_top_angle.jpg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021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Jan Kučera (</a:t>
            </a:r>
            <a:r>
              <a:rPr lang="cs-CZ" sz="1200" dirty="0" err="1" smtClean="0">
                <a:hlinkClick r:id="rId3" action="ppaction://hlinkfile" tooltip="User:Kozuch"/>
              </a:rPr>
              <a:t>Kozuch</a:t>
            </a:r>
            <a:r>
              <a:rPr lang="cs-CZ" sz="1200" dirty="0" smtClean="0"/>
              <a:t>), </a:t>
            </a:r>
            <a:r>
              <a:rPr lang="cs-CZ" sz="1200" dirty="0" smtClean="0">
                <a:solidFill>
                  <a:srgbClr val="7030A0"/>
                </a:solidFill>
              </a:rPr>
              <a:t>http://en.wikipedia.org/wiki/File:White_Tower_(Hradec_Kr%C3%A1lov%C3%A9)_top_angle.jpg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021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654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242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647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272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952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458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764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882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75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60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3452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193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176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50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503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779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8147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295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460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4919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6171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213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0821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9311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6122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204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5191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1078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820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2771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476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8419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41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B0553-4CBA-4CB4-A1A9-0DC19EF6EF15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767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60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314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505354"/>
              </p:ext>
            </p:extLst>
          </p:nvPr>
        </p:nvGraphicFramePr>
        <p:xfrm>
          <a:off x="250825" y="2781300"/>
          <a:ext cx="8569325" cy="38673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Dana Vítová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1238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VY_32_INOVACE_4_ANGLICKY_JAZYK_RECOVE_DOVEDNOSTI_05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Minulý čas prostý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 jazyk,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řečové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dovednosti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527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Minulý čas prostý, tvoření, zápor, otázky, nepravidelné tvary sloves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Procvičování, opakování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upevňování tvorby minulého času prostého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47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Past </a:t>
            </a:r>
            <a:r>
              <a:rPr lang="cs-CZ" sz="5400" b="1" dirty="0" err="1">
                <a:solidFill>
                  <a:srgbClr val="FF0000"/>
                </a:solidFill>
              </a:rPr>
              <a:t>simple</a:t>
            </a:r>
            <a:r>
              <a:rPr lang="cs-CZ" sz="5400" b="1" dirty="0">
                <a:solidFill>
                  <a:srgbClr val="FF0000"/>
                </a:solidFill>
              </a:rPr>
              <a:t> - </a:t>
            </a:r>
            <a:r>
              <a:rPr lang="cs-CZ" sz="5400" b="1" dirty="0" err="1">
                <a:solidFill>
                  <a:srgbClr val="FF0000"/>
                </a:solidFill>
              </a:rPr>
              <a:t>form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1520" y="1340768"/>
            <a:ext cx="1080120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It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We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1115616" y="1484784"/>
            <a:ext cx="1224136" cy="3951288"/>
          </a:xfrm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work</a:t>
            </a:r>
            <a:r>
              <a:rPr lang="cs-CZ" sz="2800" b="1" dirty="0" err="1" smtClean="0"/>
              <a:t>ed</a:t>
            </a:r>
            <a:endParaRPr lang="cs-CZ" sz="2800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slept</a:t>
            </a:r>
            <a:endParaRPr lang="cs-CZ" dirty="0"/>
          </a:p>
        </p:txBody>
      </p:sp>
      <p:sp>
        <p:nvSpPr>
          <p:cNvPr id="10" name="Zástupný symbol pro obsah 5"/>
          <p:cNvSpPr txBox="1">
            <a:spLocks/>
          </p:cNvSpPr>
          <p:nvPr/>
        </p:nvSpPr>
        <p:spPr>
          <a:xfrm>
            <a:off x="6947676" y="1519915"/>
            <a:ext cx="756084" cy="395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 smtClean="0"/>
              <a:t>y</a:t>
            </a:r>
            <a:r>
              <a:rPr lang="cs-CZ" dirty="0" smtClean="0"/>
              <a:t>ou</a:t>
            </a:r>
          </a:p>
          <a:p>
            <a:pPr marL="0" indent="0">
              <a:buFont typeface="Arial" pitchFamily="34" charset="0"/>
              <a:buNone/>
            </a:pPr>
            <a:r>
              <a:rPr lang="en-US" dirty="0"/>
              <a:t>h</a:t>
            </a:r>
            <a:r>
              <a:rPr lang="cs-CZ" dirty="0" smtClean="0"/>
              <a:t>e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s</a:t>
            </a:r>
            <a:r>
              <a:rPr lang="cs-CZ" dirty="0" smtClean="0"/>
              <a:t>he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i</a:t>
            </a:r>
            <a:r>
              <a:rPr lang="cs-CZ" dirty="0" smtClean="0"/>
              <a:t>t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smtClean="0"/>
              <a:t>w</a:t>
            </a:r>
            <a:r>
              <a:rPr lang="cs-CZ" dirty="0" smtClean="0"/>
              <a:t>e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y</a:t>
            </a:r>
            <a:r>
              <a:rPr lang="cs-CZ" dirty="0" smtClean="0"/>
              <a:t>ou 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t</a:t>
            </a:r>
            <a:r>
              <a:rPr lang="cs-CZ" dirty="0" err="1" smtClean="0"/>
              <a:t>hey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1" name="Zástupný symbol pro obsah 5"/>
          <p:cNvSpPr txBox="1">
            <a:spLocks/>
          </p:cNvSpPr>
          <p:nvPr/>
        </p:nvSpPr>
        <p:spPr>
          <a:xfrm>
            <a:off x="7740352" y="1519915"/>
            <a:ext cx="979268" cy="3951288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r>
              <a:rPr lang="en-US" dirty="0" smtClean="0"/>
              <a:t>work?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r>
              <a:rPr lang="en-US" dirty="0" smtClean="0"/>
              <a:t>sleep?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2" name="Zástupný symbol pro obsah 5"/>
          <p:cNvSpPr txBox="1">
            <a:spLocks/>
          </p:cNvSpPr>
          <p:nvPr/>
        </p:nvSpPr>
        <p:spPr>
          <a:xfrm>
            <a:off x="2555776" y="2501280"/>
            <a:ext cx="908484" cy="395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He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She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It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We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They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3" name="Zástupný symbol pro obsah 5"/>
          <p:cNvSpPr txBox="1">
            <a:spLocks/>
          </p:cNvSpPr>
          <p:nvPr/>
        </p:nvSpPr>
        <p:spPr>
          <a:xfrm>
            <a:off x="3410061" y="2652125"/>
            <a:ext cx="2026035" cy="3951288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  <a:p>
            <a:pPr marL="0" indent="0">
              <a:buFont typeface="Arial" pitchFamily="34" charset="0"/>
              <a:buNone/>
            </a:pPr>
            <a:r>
              <a:rPr lang="cs-CZ" sz="2800" b="1" dirty="0" err="1" smtClean="0"/>
              <a:t>did</a:t>
            </a:r>
            <a:r>
              <a:rPr lang="cs-CZ" sz="2800" b="1" dirty="0" smtClean="0"/>
              <a:t> not </a:t>
            </a:r>
            <a:r>
              <a:rPr lang="cs-CZ" dirty="0" err="1" smtClean="0"/>
              <a:t>work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(</a:t>
            </a:r>
            <a:r>
              <a:rPr lang="cs-CZ" dirty="0" err="1" smtClean="0"/>
              <a:t>did</a:t>
            </a:r>
            <a:r>
              <a:rPr lang="en-US" dirty="0" err="1" smtClean="0"/>
              <a:t>n`t</a:t>
            </a:r>
            <a:r>
              <a:rPr lang="en-US" dirty="0" smtClean="0"/>
              <a:t> work)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  <a:p>
            <a:pPr marL="0" indent="0">
              <a:buFont typeface="Arial" pitchFamily="34" charset="0"/>
              <a:buNone/>
            </a:pPr>
            <a:r>
              <a:rPr lang="cs-CZ" sz="2800" b="1" dirty="0" err="1" smtClean="0"/>
              <a:t>did</a:t>
            </a:r>
            <a:r>
              <a:rPr lang="cs-CZ" sz="2800" b="1" dirty="0" smtClean="0"/>
              <a:t> not </a:t>
            </a:r>
            <a:r>
              <a:rPr lang="cs-CZ" dirty="0" err="1" smtClean="0"/>
              <a:t>sleep</a:t>
            </a:r>
            <a:endParaRPr lang="en-US" dirty="0" smtClean="0"/>
          </a:p>
          <a:p>
            <a:pPr marL="0" indent="0">
              <a:buFont typeface="Arial" pitchFamily="34" charset="0"/>
              <a:buNone/>
            </a:pPr>
            <a:r>
              <a:rPr lang="en-US" dirty="0"/>
              <a:t> </a:t>
            </a:r>
            <a:r>
              <a:rPr lang="en-US" dirty="0" smtClean="0"/>
              <a:t> (didn`t sleep)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4" name="Zástupný symbol pro obsah 5"/>
          <p:cNvSpPr txBox="1">
            <a:spLocks/>
          </p:cNvSpPr>
          <p:nvPr/>
        </p:nvSpPr>
        <p:spPr>
          <a:xfrm>
            <a:off x="5652120" y="1529245"/>
            <a:ext cx="1152129" cy="3951288"/>
          </a:xfrm>
          <a:prstGeom prst="rect">
            <a:avLst/>
          </a:prstGeom>
          <a:ln w="38100">
            <a:solidFill>
              <a:srgbClr val="00B05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r>
              <a:rPr lang="en-US" sz="2800" b="1" dirty="0" smtClean="0"/>
              <a:t>Did</a:t>
            </a:r>
            <a:endParaRPr lang="cs-CZ" sz="2800" b="1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b="1" dirty="0" err="1"/>
              <a:t>Didn´t</a:t>
            </a:r>
            <a:endParaRPr lang="cs-CZ" sz="2800" b="1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5653701"/>
            <a:ext cx="30963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Yes, </a:t>
            </a:r>
            <a:r>
              <a:rPr lang="cs-CZ" sz="2000" dirty="0" smtClean="0"/>
              <a:t>I/</a:t>
            </a:r>
            <a:r>
              <a:rPr lang="cs-CZ" sz="2000" dirty="0" err="1" smtClean="0"/>
              <a:t>you</a:t>
            </a:r>
            <a:r>
              <a:rPr lang="cs-CZ" sz="2000" dirty="0" smtClean="0"/>
              <a:t>/he/…/</a:t>
            </a:r>
            <a:r>
              <a:rPr lang="en-US" sz="2000" dirty="0" smtClean="0"/>
              <a:t>they </a:t>
            </a:r>
            <a:r>
              <a:rPr lang="en-US" sz="2000" dirty="0"/>
              <a:t>did.</a:t>
            </a:r>
          </a:p>
          <a:p>
            <a:r>
              <a:rPr lang="en-US" sz="2000" dirty="0"/>
              <a:t>No, </a:t>
            </a:r>
            <a:r>
              <a:rPr lang="cs-CZ" sz="2000" dirty="0" smtClean="0"/>
              <a:t>I/</a:t>
            </a:r>
            <a:r>
              <a:rPr lang="cs-CZ" sz="2000" dirty="0" err="1" smtClean="0"/>
              <a:t>you</a:t>
            </a:r>
            <a:r>
              <a:rPr lang="cs-CZ" sz="2000" dirty="0" smtClean="0"/>
              <a:t>/he/…/</a:t>
            </a:r>
            <a:r>
              <a:rPr lang="cs-CZ" sz="2000" dirty="0" err="1" smtClean="0"/>
              <a:t>they</a:t>
            </a:r>
            <a:r>
              <a:rPr lang="en-US" sz="2000" dirty="0" smtClean="0"/>
              <a:t> </a:t>
            </a:r>
            <a:r>
              <a:rPr lang="en-US" sz="2000" dirty="0"/>
              <a:t>didn`t</a:t>
            </a:r>
            <a:r>
              <a:rPr lang="en-US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545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0" grpId="0"/>
      <p:bldP spid="11" grpId="0" animBg="1"/>
      <p:bldP spid="12" grpId="0"/>
      <p:bldP spid="13" grpId="0" animBg="1"/>
      <p:bldP spid="14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 smtClean="0">
                <a:solidFill>
                  <a:srgbClr val="FF0000"/>
                </a:solidFill>
              </a:rPr>
              <a:t>Past simple - use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896544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We use the past simple to talk about actions and situations that happened in the </a:t>
            </a:r>
            <a:r>
              <a:rPr lang="en-US" b="1" dirty="0" smtClean="0"/>
              <a:t>set time in the past.</a:t>
            </a:r>
          </a:p>
          <a:p>
            <a:r>
              <a:rPr lang="en-US" dirty="0" smtClean="0"/>
              <a:t>Commonly used words:	</a:t>
            </a:r>
          </a:p>
          <a:p>
            <a:pPr marL="0" indent="0">
              <a:buNone/>
            </a:pPr>
            <a:r>
              <a:rPr lang="en-US" dirty="0" smtClean="0"/>
              <a:t>	</a:t>
            </a:r>
            <a:r>
              <a:rPr lang="en-US" b="1" dirty="0" smtClean="0"/>
              <a:t>last, ago, yesterday, when, then</a:t>
            </a:r>
            <a:r>
              <a:rPr lang="cs-CZ" b="1" dirty="0" smtClean="0"/>
              <a:t>, in (1998)</a:t>
            </a:r>
            <a:endParaRPr lang="en-US" b="1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e.g. 	Peter played football </a:t>
            </a:r>
            <a:r>
              <a:rPr lang="en-US" u="sng" dirty="0" smtClean="0"/>
              <a:t>yesterday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I didn`t go out </a:t>
            </a:r>
            <a:r>
              <a:rPr lang="en-US" u="sng" dirty="0" smtClean="0"/>
              <a:t>last</a:t>
            </a:r>
            <a:r>
              <a:rPr lang="en-US" dirty="0" smtClean="0"/>
              <a:t> night.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We moved to Prague ten years </a:t>
            </a:r>
            <a:r>
              <a:rPr lang="en-US" u="sng" dirty="0" smtClean="0"/>
              <a:t>ago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	Susan liked ice-cream </a:t>
            </a:r>
            <a:r>
              <a:rPr lang="en-US" u="sng" dirty="0" smtClean="0"/>
              <a:t>when</a:t>
            </a:r>
            <a:r>
              <a:rPr lang="en-US" dirty="0" smtClean="0"/>
              <a:t> she was a child.</a:t>
            </a:r>
          </a:p>
          <a:p>
            <a:pPr marL="0" indent="0">
              <a:buNone/>
            </a:pPr>
            <a:r>
              <a:rPr lang="en-US" dirty="0"/>
              <a:t>	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37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dirty="0" smtClean="0">
                <a:solidFill>
                  <a:srgbClr val="FF0000"/>
                </a:solidFill>
              </a:rPr>
              <a:t>Past simple – irregular verbs 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686800" cy="5328592"/>
          </a:xfrm>
        </p:spPr>
        <p:txBody>
          <a:bodyPr numCol="4">
            <a:noAutofit/>
          </a:bodyPr>
          <a:lstStyle/>
          <a:p>
            <a:pPr marL="0" indent="0">
              <a:buNone/>
            </a:pPr>
            <a:r>
              <a:rPr lang="en-US" sz="2800" dirty="0"/>
              <a:t>b</a:t>
            </a:r>
            <a:r>
              <a:rPr lang="en-US" sz="2800" dirty="0" smtClean="0"/>
              <a:t>eat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beat</a:t>
            </a:r>
          </a:p>
          <a:p>
            <a:pPr marL="0" indent="0">
              <a:buNone/>
            </a:pPr>
            <a:r>
              <a:rPr lang="en-US" sz="2800" dirty="0" smtClean="0"/>
              <a:t>become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became</a:t>
            </a:r>
          </a:p>
          <a:p>
            <a:pPr marL="0" indent="0">
              <a:buNone/>
            </a:pPr>
            <a:r>
              <a:rPr lang="en-US" sz="2800" dirty="0" smtClean="0"/>
              <a:t>bring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brought</a:t>
            </a:r>
          </a:p>
          <a:p>
            <a:pPr marL="0" indent="0">
              <a:buNone/>
            </a:pPr>
            <a:r>
              <a:rPr lang="en-US" sz="2800" dirty="0" smtClean="0"/>
              <a:t>build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built</a:t>
            </a:r>
          </a:p>
          <a:p>
            <a:pPr marL="0" indent="0">
              <a:buNone/>
            </a:pPr>
            <a:r>
              <a:rPr lang="en-US" sz="2800" dirty="0" smtClean="0"/>
              <a:t>burn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burnt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US" sz="2800" dirty="0" smtClean="0"/>
              <a:t>catch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caught</a:t>
            </a:r>
          </a:p>
          <a:p>
            <a:pPr marL="0" indent="0">
              <a:buNone/>
            </a:pPr>
            <a:r>
              <a:rPr lang="en-US" sz="2800" dirty="0" smtClean="0"/>
              <a:t>come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came</a:t>
            </a:r>
          </a:p>
          <a:p>
            <a:pPr marL="0" indent="0">
              <a:buNone/>
            </a:pPr>
            <a:r>
              <a:rPr lang="en-US" sz="2800" dirty="0" smtClean="0"/>
              <a:t>dream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dreamt</a:t>
            </a:r>
          </a:p>
          <a:p>
            <a:pPr marL="0" indent="0">
              <a:buNone/>
            </a:pPr>
            <a:r>
              <a:rPr lang="en-US" sz="2800" dirty="0" smtClean="0"/>
              <a:t>feel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felt</a:t>
            </a:r>
          </a:p>
          <a:p>
            <a:pPr marL="0" indent="0">
              <a:buNone/>
            </a:pPr>
            <a:r>
              <a:rPr lang="en-US" sz="2800" dirty="0" smtClean="0"/>
              <a:t>fight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fought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US" sz="2800" dirty="0" smtClean="0"/>
              <a:t>find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found</a:t>
            </a:r>
          </a:p>
          <a:p>
            <a:pPr marL="0" indent="0">
              <a:buNone/>
            </a:pPr>
            <a:r>
              <a:rPr lang="en-US" sz="2800" dirty="0" smtClean="0"/>
              <a:t>get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got</a:t>
            </a:r>
          </a:p>
          <a:p>
            <a:pPr marL="0" indent="0">
              <a:buNone/>
            </a:pPr>
            <a:r>
              <a:rPr lang="en-US" sz="2800" dirty="0" smtClean="0"/>
              <a:t>have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had</a:t>
            </a:r>
          </a:p>
          <a:p>
            <a:pPr marL="0" indent="0">
              <a:buNone/>
            </a:pPr>
            <a:r>
              <a:rPr lang="en-US" sz="2800" dirty="0" smtClean="0"/>
              <a:t>hear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heard</a:t>
            </a:r>
          </a:p>
          <a:p>
            <a:pPr marL="0" indent="0">
              <a:buNone/>
            </a:pPr>
            <a:r>
              <a:rPr lang="en-US" sz="2800" dirty="0" smtClean="0"/>
              <a:t>hold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held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US" sz="2800" dirty="0" smtClean="0"/>
              <a:t>keep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kept</a:t>
            </a:r>
          </a:p>
          <a:p>
            <a:pPr marL="0" indent="0">
              <a:buNone/>
            </a:pPr>
            <a:r>
              <a:rPr lang="en-US" sz="2800" dirty="0" smtClean="0"/>
              <a:t>lay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laid</a:t>
            </a:r>
          </a:p>
          <a:p>
            <a:pPr marL="0" indent="0">
              <a:buNone/>
            </a:pPr>
            <a:r>
              <a:rPr lang="en-US" sz="2800" dirty="0" smtClean="0"/>
              <a:t>lead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led</a:t>
            </a:r>
          </a:p>
          <a:p>
            <a:pPr marL="0" indent="0">
              <a:buNone/>
            </a:pPr>
            <a:r>
              <a:rPr lang="en-US" sz="2800" dirty="0" smtClean="0"/>
              <a:t>learn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learnt</a:t>
            </a:r>
          </a:p>
          <a:p>
            <a:pPr marL="0" indent="0">
              <a:buNone/>
            </a:pPr>
            <a:r>
              <a:rPr lang="en-US" sz="2800" dirty="0" smtClean="0"/>
              <a:t>leave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left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914690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5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5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5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5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5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5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5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5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5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5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5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5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5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5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5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5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5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5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dirty="0">
                <a:solidFill>
                  <a:srgbClr val="FF0000"/>
                </a:solidFill>
              </a:rPr>
              <a:t>Past simple – irregular </a:t>
            </a:r>
            <a:r>
              <a:rPr lang="en-US" b="1" dirty="0" smtClean="0">
                <a:solidFill>
                  <a:srgbClr val="FF0000"/>
                </a:solidFill>
              </a:rPr>
              <a:t>verbs II.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 numCol="4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dirty="0"/>
              <a:t>lend</a:t>
            </a:r>
          </a:p>
          <a:p>
            <a:pPr marL="0" indent="0">
              <a:buNone/>
            </a:pPr>
            <a:r>
              <a:rPr lang="en-US" sz="3000" dirty="0" smtClean="0">
                <a:solidFill>
                  <a:srgbClr val="FF0000"/>
                </a:solidFill>
              </a:rPr>
              <a:t>lent</a:t>
            </a:r>
          </a:p>
          <a:p>
            <a:pPr marL="0" indent="0">
              <a:buNone/>
            </a:pPr>
            <a:r>
              <a:rPr lang="en-US" sz="3000" dirty="0" smtClean="0"/>
              <a:t>lose</a:t>
            </a:r>
            <a:endParaRPr lang="en-US" sz="30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3000" dirty="0">
                <a:solidFill>
                  <a:srgbClr val="FF0000"/>
                </a:solidFill>
              </a:rPr>
              <a:t>lost</a:t>
            </a:r>
          </a:p>
          <a:p>
            <a:pPr marL="0" indent="0">
              <a:buNone/>
            </a:pPr>
            <a:r>
              <a:rPr lang="en-US" sz="3000" dirty="0"/>
              <a:t>make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made</a:t>
            </a:r>
          </a:p>
          <a:p>
            <a:pPr marL="0" indent="0">
              <a:buNone/>
            </a:pPr>
            <a:r>
              <a:rPr lang="en-US" sz="3000" dirty="0"/>
              <a:t>mean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meant</a:t>
            </a:r>
          </a:p>
          <a:p>
            <a:pPr marL="0" indent="0">
              <a:buNone/>
            </a:pPr>
            <a:r>
              <a:rPr lang="en-US" sz="3000" dirty="0"/>
              <a:t>meet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met</a:t>
            </a:r>
          </a:p>
          <a:p>
            <a:pPr marL="0" indent="0">
              <a:buNone/>
            </a:pPr>
            <a:r>
              <a:rPr lang="en-US" sz="3000" dirty="0"/>
              <a:t>pay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paid</a:t>
            </a:r>
          </a:p>
          <a:p>
            <a:pPr marL="0" indent="0">
              <a:buNone/>
            </a:pPr>
            <a:r>
              <a:rPr lang="en-US" sz="3000" dirty="0"/>
              <a:t>run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ran</a:t>
            </a:r>
          </a:p>
          <a:p>
            <a:pPr marL="0" indent="0">
              <a:buNone/>
            </a:pPr>
            <a:r>
              <a:rPr lang="en-US" sz="3000" dirty="0"/>
              <a:t>say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said</a:t>
            </a:r>
          </a:p>
          <a:p>
            <a:pPr marL="0" indent="0">
              <a:buNone/>
            </a:pPr>
            <a:r>
              <a:rPr lang="en-US" sz="3000" dirty="0"/>
              <a:t>sell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sold</a:t>
            </a:r>
          </a:p>
          <a:p>
            <a:pPr marL="0" indent="0">
              <a:buNone/>
            </a:pPr>
            <a:r>
              <a:rPr lang="en-US" sz="3000" dirty="0"/>
              <a:t>send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sent</a:t>
            </a:r>
          </a:p>
          <a:p>
            <a:pPr marL="0" indent="0">
              <a:buNone/>
            </a:pPr>
            <a:r>
              <a:rPr lang="en-US" sz="3000" dirty="0"/>
              <a:t>sit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sat</a:t>
            </a:r>
          </a:p>
          <a:p>
            <a:pPr marL="0" indent="0">
              <a:buNone/>
            </a:pPr>
            <a:r>
              <a:rPr lang="en-US" sz="3000" dirty="0"/>
              <a:t>sleep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slept</a:t>
            </a:r>
          </a:p>
          <a:p>
            <a:pPr marL="0" indent="0">
              <a:buNone/>
            </a:pPr>
            <a:r>
              <a:rPr lang="en-US" sz="3000" dirty="0"/>
              <a:t>spend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spent</a:t>
            </a:r>
          </a:p>
          <a:p>
            <a:pPr marL="0" indent="0">
              <a:buNone/>
            </a:pPr>
            <a:r>
              <a:rPr lang="en-US" sz="3000" dirty="0"/>
              <a:t>stand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stood</a:t>
            </a:r>
          </a:p>
          <a:p>
            <a:pPr marL="0" indent="0">
              <a:buNone/>
            </a:pPr>
            <a:r>
              <a:rPr lang="en-US" sz="3000" dirty="0"/>
              <a:t>teach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taught</a:t>
            </a:r>
          </a:p>
          <a:p>
            <a:pPr marL="0" indent="0">
              <a:buNone/>
            </a:pPr>
            <a:r>
              <a:rPr lang="en-US" sz="3000" dirty="0"/>
              <a:t>tell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told</a:t>
            </a:r>
          </a:p>
          <a:p>
            <a:pPr marL="0" indent="0">
              <a:buNone/>
            </a:pPr>
            <a:r>
              <a:rPr lang="en-US" sz="3000" dirty="0"/>
              <a:t>think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thought</a:t>
            </a:r>
          </a:p>
          <a:p>
            <a:pPr marL="0" indent="0">
              <a:buNone/>
            </a:pPr>
            <a:r>
              <a:rPr lang="en-US" sz="3000" dirty="0"/>
              <a:t>understand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FF0000"/>
                </a:solidFill>
              </a:rPr>
              <a:t>understood</a:t>
            </a:r>
          </a:p>
          <a:p>
            <a:pPr marL="0" indent="0">
              <a:buNone/>
            </a:pP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7341596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4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4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Create sentences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184576"/>
          </a:xfrm>
          <a:noFill/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200" dirty="0" smtClean="0"/>
              <a:t>He_______ </a:t>
            </a:r>
            <a:r>
              <a:rPr lang="cs-CZ" sz="2200" dirty="0" smtClean="0"/>
              <a:t>(not/</a:t>
            </a:r>
            <a:r>
              <a:rPr lang="cs-CZ" sz="2200" dirty="0" err="1" smtClean="0"/>
              <a:t>feel</a:t>
            </a:r>
            <a:r>
              <a:rPr lang="cs-CZ" sz="2200" dirty="0" smtClean="0"/>
              <a:t>) very </a:t>
            </a:r>
            <a:r>
              <a:rPr lang="cs-CZ" sz="2200" dirty="0" err="1" smtClean="0"/>
              <a:t>well</a:t>
            </a:r>
            <a:r>
              <a:rPr lang="cs-CZ" sz="2200" dirty="0" smtClean="0"/>
              <a:t> last night so he _______(</a:t>
            </a:r>
            <a:r>
              <a:rPr lang="cs-CZ" sz="2200" dirty="0" err="1" smtClean="0"/>
              <a:t>stay</a:t>
            </a:r>
            <a:r>
              <a:rPr lang="cs-CZ" sz="2200" dirty="0" smtClean="0"/>
              <a:t>) </a:t>
            </a:r>
            <a:r>
              <a:rPr lang="cs-CZ" sz="2200" dirty="0" err="1" smtClean="0"/>
              <a:t>at</a:t>
            </a:r>
            <a:r>
              <a:rPr lang="cs-CZ" sz="2200" dirty="0" smtClean="0"/>
              <a:t> </a:t>
            </a:r>
            <a:r>
              <a:rPr lang="cs-CZ" sz="2200" dirty="0" err="1" smtClean="0"/>
              <a:t>home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feel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)					(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stayed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cs-CZ" sz="22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 startAt="2"/>
            </a:pPr>
            <a:r>
              <a:rPr lang="cs-CZ" sz="2200" dirty="0" err="1" smtClean="0"/>
              <a:t>They</a:t>
            </a:r>
            <a:r>
              <a:rPr lang="cs-CZ" sz="2200" dirty="0" smtClean="0"/>
              <a:t> _______ (go) to </a:t>
            </a:r>
            <a:r>
              <a:rPr lang="cs-CZ" sz="2200" dirty="0" err="1" smtClean="0"/>
              <a:t>Spain</a:t>
            </a:r>
            <a:r>
              <a:rPr lang="cs-CZ" sz="2200" dirty="0" smtClean="0"/>
              <a:t> on </a:t>
            </a:r>
            <a:r>
              <a:rPr lang="cs-CZ" sz="2200" dirty="0" err="1" smtClean="0"/>
              <a:t>holiday</a:t>
            </a:r>
            <a:r>
              <a:rPr lang="cs-CZ" sz="2200" dirty="0" smtClean="0"/>
              <a:t>, </a:t>
            </a:r>
            <a:r>
              <a:rPr lang="cs-CZ" sz="2200" dirty="0" err="1" smtClean="0"/>
              <a:t>they</a:t>
            </a:r>
            <a:r>
              <a:rPr lang="cs-CZ" sz="2200" dirty="0" smtClean="0"/>
              <a:t> ____ (not/go) to Portugal.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went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)	  				 (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go)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2200" dirty="0" smtClean="0"/>
              <a:t>He _____ (not/</a:t>
            </a:r>
            <a:r>
              <a:rPr lang="cs-CZ" sz="2200" dirty="0" err="1" smtClean="0"/>
              <a:t>write</a:t>
            </a:r>
            <a:r>
              <a:rPr lang="cs-CZ" sz="2200" dirty="0" smtClean="0"/>
              <a:t>) to </a:t>
            </a:r>
            <a:r>
              <a:rPr lang="cs-CZ" sz="2200" dirty="0" err="1" smtClean="0"/>
              <a:t>me</a:t>
            </a:r>
            <a:r>
              <a:rPr lang="cs-CZ" sz="2200" dirty="0" smtClean="0"/>
              <a:t> </a:t>
            </a:r>
            <a:r>
              <a:rPr lang="cs-CZ" sz="2200" dirty="0" err="1" smtClean="0"/>
              <a:t>because</a:t>
            </a:r>
            <a:r>
              <a:rPr lang="cs-CZ" sz="2200" dirty="0" smtClean="0"/>
              <a:t> he ______ (not </a:t>
            </a:r>
            <a:r>
              <a:rPr lang="cs-CZ" sz="2200" dirty="0" err="1" smtClean="0"/>
              <a:t>have</a:t>
            </a:r>
            <a:r>
              <a:rPr lang="cs-CZ" sz="2200" dirty="0" smtClean="0"/>
              <a:t>) my </a:t>
            </a:r>
            <a:r>
              <a:rPr lang="cs-CZ" sz="2200" dirty="0" err="1" smtClean="0"/>
              <a:t>address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	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write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)   				(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514350" indent="-514350">
              <a:buAutoNum type="arabicPeriod" startAt="4"/>
            </a:pPr>
            <a:r>
              <a:rPr lang="cs-CZ" sz="2200" dirty="0" smtClean="0"/>
              <a:t>I ________ (</a:t>
            </a:r>
            <a:r>
              <a:rPr lang="cs-CZ" sz="2200" dirty="0" err="1" smtClean="0"/>
              <a:t>invite</a:t>
            </a:r>
            <a:r>
              <a:rPr lang="cs-CZ" sz="2200" dirty="0" smtClean="0"/>
              <a:t>) Susan to my party but </a:t>
            </a:r>
            <a:r>
              <a:rPr lang="cs-CZ" sz="2200" dirty="0" err="1" smtClean="0"/>
              <a:t>she</a:t>
            </a:r>
            <a:r>
              <a:rPr lang="cs-CZ" sz="2200" dirty="0" smtClean="0"/>
              <a:t>   ________(not/</a:t>
            </a:r>
            <a:r>
              <a:rPr lang="cs-CZ" sz="2200" dirty="0" err="1" smtClean="0"/>
              <a:t>come</a:t>
            </a:r>
            <a:r>
              <a:rPr lang="cs-CZ" sz="2200" dirty="0" smtClean="0"/>
              <a:t>).</a:t>
            </a:r>
          </a:p>
          <a:p>
            <a:pPr marL="0" indent="0">
              <a:buNone/>
            </a:pPr>
            <a:r>
              <a:rPr lang="cs-CZ" sz="2200" dirty="0" smtClean="0"/>
              <a:t>	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invited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)    				(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come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sz="2200" dirty="0"/>
              <a:t>5. </a:t>
            </a:r>
            <a:r>
              <a:rPr lang="cs-CZ" sz="2200" dirty="0" smtClean="0"/>
              <a:t>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/>
              <a:t>first</a:t>
            </a:r>
            <a:r>
              <a:rPr lang="cs-CZ" sz="2200" dirty="0"/>
              <a:t> </a:t>
            </a:r>
            <a:r>
              <a:rPr lang="cs-CZ" sz="2200" dirty="0" err="1"/>
              <a:t>world</a:t>
            </a:r>
            <a:r>
              <a:rPr lang="cs-CZ" sz="2200" dirty="0"/>
              <a:t> </a:t>
            </a:r>
            <a:r>
              <a:rPr lang="cs-CZ" sz="2200" dirty="0" err="1"/>
              <a:t>war</a:t>
            </a:r>
            <a:r>
              <a:rPr lang="cs-CZ" sz="2200" dirty="0"/>
              <a:t> </a:t>
            </a:r>
            <a:r>
              <a:rPr lang="cs-CZ" sz="2200" dirty="0" smtClean="0"/>
              <a:t>_______(</a:t>
            </a:r>
            <a:r>
              <a:rPr lang="cs-CZ" sz="2200" dirty="0" err="1" smtClean="0"/>
              <a:t>begin</a:t>
            </a:r>
            <a:r>
              <a:rPr lang="cs-CZ" sz="2200" dirty="0" smtClean="0"/>
              <a:t>) in 1914 and _____ </a:t>
            </a:r>
            <a:r>
              <a:rPr lang="cs-CZ" sz="2200" dirty="0"/>
              <a:t>(</a:t>
            </a:r>
            <a:r>
              <a:rPr lang="cs-CZ" sz="2200" dirty="0" err="1"/>
              <a:t>finish</a:t>
            </a:r>
            <a:r>
              <a:rPr lang="cs-CZ" sz="2200" dirty="0"/>
              <a:t>) in 1918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		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began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)  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		 (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finished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457200" indent="-457200">
              <a:buAutoNum type="arabicPeriod" startAt="6"/>
            </a:pPr>
            <a:r>
              <a:rPr lang="cs-CZ" sz="2200" dirty="0" smtClean="0"/>
              <a:t>Leonardo da Vinci _______ (</a:t>
            </a:r>
            <a:r>
              <a:rPr lang="cs-CZ" sz="2200" dirty="0" err="1" smtClean="0"/>
              <a:t>paint</a:t>
            </a:r>
            <a:r>
              <a:rPr lang="cs-CZ" sz="2200" dirty="0" smtClean="0"/>
              <a:t>) </a:t>
            </a:r>
            <a:r>
              <a:rPr lang="cs-CZ" sz="2200" dirty="0" err="1" smtClean="0"/>
              <a:t>The</a:t>
            </a:r>
            <a:r>
              <a:rPr lang="cs-CZ" sz="2200" dirty="0" smtClean="0"/>
              <a:t> Mona Lisa.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		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painted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400050" lvl="1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2200" i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0105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0110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Create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questions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40560"/>
          </a:xfrm>
        </p:spPr>
        <p:txBody>
          <a:bodyPr>
            <a:normAutofit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cs-CZ" sz="2200" dirty="0" err="1" smtClean="0"/>
              <a:t>What</a:t>
            </a:r>
            <a:r>
              <a:rPr lang="cs-CZ" sz="2200" dirty="0" smtClean="0"/>
              <a:t> ______ (</a:t>
            </a:r>
            <a:r>
              <a:rPr lang="cs-CZ" sz="2200" dirty="0" err="1" smtClean="0"/>
              <a:t>you</a:t>
            </a:r>
            <a:r>
              <a:rPr lang="cs-CZ" sz="2200" dirty="0" smtClean="0"/>
              <a:t>/do) last night?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What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do last night?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2"/>
            </a:pPr>
            <a:r>
              <a:rPr lang="cs-CZ" sz="2200" dirty="0" smtClean="0"/>
              <a:t>________(he/</a:t>
            </a:r>
            <a:r>
              <a:rPr lang="cs-CZ" sz="2200" dirty="0" err="1" smtClean="0"/>
              <a:t>watch</a:t>
            </a:r>
            <a:r>
              <a:rPr lang="cs-CZ" sz="2200" dirty="0" smtClean="0"/>
              <a:t>) TV </a:t>
            </a:r>
            <a:r>
              <a:rPr lang="cs-CZ" sz="2200" dirty="0" err="1" smtClean="0"/>
              <a:t>yesterday</a:t>
            </a:r>
            <a:r>
              <a:rPr lang="cs-CZ" sz="2200" dirty="0" smtClean="0"/>
              <a:t> </a:t>
            </a:r>
            <a:r>
              <a:rPr lang="cs-CZ" sz="2200" dirty="0" err="1" smtClean="0"/>
              <a:t>evening</a:t>
            </a:r>
            <a:r>
              <a:rPr lang="cs-CZ" sz="2200" dirty="0" smtClean="0"/>
              <a:t>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he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watch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TV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yesteday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evening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3"/>
            </a:pPr>
            <a:r>
              <a:rPr lang="cs-CZ" sz="2200" dirty="0" smtClean="0"/>
              <a:t>He </a:t>
            </a:r>
            <a:r>
              <a:rPr lang="cs-CZ" sz="2200" dirty="0" err="1" smtClean="0"/>
              <a:t>went</a:t>
            </a:r>
            <a:r>
              <a:rPr lang="cs-CZ" sz="2200" dirty="0" smtClean="0"/>
              <a:t> to a party </a:t>
            </a:r>
            <a:r>
              <a:rPr lang="cs-CZ" sz="2200" dirty="0" err="1" smtClean="0"/>
              <a:t>two</a:t>
            </a:r>
            <a:r>
              <a:rPr lang="cs-CZ" sz="2200" dirty="0" smtClean="0"/>
              <a:t> </a:t>
            </a:r>
            <a:r>
              <a:rPr lang="cs-CZ" sz="2200" dirty="0" err="1" smtClean="0"/>
              <a:t>days</a:t>
            </a:r>
            <a:r>
              <a:rPr lang="cs-CZ" sz="2200" dirty="0" smtClean="0"/>
              <a:t> ago. ______ (he/</a:t>
            </a:r>
            <a:r>
              <a:rPr lang="cs-CZ" sz="2200" dirty="0" err="1" smtClean="0"/>
              <a:t>enjoy</a:t>
            </a:r>
            <a:r>
              <a:rPr lang="cs-CZ" sz="2200" dirty="0" smtClean="0"/>
              <a:t>) </a:t>
            </a:r>
            <a:r>
              <a:rPr lang="cs-CZ" sz="2200" dirty="0" err="1" smtClean="0"/>
              <a:t>himself</a:t>
            </a:r>
            <a:r>
              <a:rPr lang="cs-CZ" sz="2200" dirty="0" smtClean="0"/>
              <a:t>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he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enjoy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himself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4"/>
            </a:pPr>
            <a:r>
              <a:rPr lang="cs-CZ" sz="2200" dirty="0" smtClean="0"/>
              <a:t>_______ (</a:t>
            </a:r>
            <a:r>
              <a:rPr lang="cs-CZ" sz="2200" dirty="0" err="1" smtClean="0"/>
              <a:t>you</a:t>
            </a:r>
            <a:r>
              <a:rPr lang="cs-CZ" sz="2200" dirty="0" smtClean="0"/>
              <a:t>/ go) shopping on </a:t>
            </a:r>
            <a:r>
              <a:rPr lang="cs-CZ" sz="2200" dirty="0" err="1" smtClean="0"/>
              <a:t>Saturday</a:t>
            </a:r>
            <a:r>
              <a:rPr lang="cs-CZ" sz="2200" dirty="0" smtClean="0"/>
              <a:t>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go shopping on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Saturday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5"/>
            </a:pPr>
            <a:r>
              <a:rPr lang="cs-CZ" sz="2200" dirty="0" err="1" smtClean="0"/>
              <a:t>Why</a:t>
            </a:r>
            <a:r>
              <a:rPr lang="cs-CZ" sz="2200" dirty="0" smtClean="0"/>
              <a:t> ______ (</a:t>
            </a:r>
            <a:r>
              <a:rPr lang="cs-CZ" sz="2200" dirty="0" err="1" smtClean="0"/>
              <a:t>your</a:t>
            </a:r>
            <a:r>
              <a:rPr lang="cs-CZ" sz="2200" dirty="0" smtClean="0"/>
              <a:t> </a:t>
            </a:r>
            <a:r>
              <a:rPr lang="cs-CZ" sz="2200" dirty="0" err="1" smtClean="0"/>
              <a:t>parents</a:t>
            </a:r>
            <a:r>
              <a:rPr lang="cs-CZ" sz="2200" dirty="0" smtClean="0"/>
              <a:t>/ </a:t>
            </a:r>
            <a:r>
              <a:rPr lang="cs-CZ" sz="2200" dirty="0" err="1" smtClean="0"/>
              <a:t>get</a:t>
            </a:r>
            <a:r>
              <a:rPr lang="cs-CZ" sz="2200" dirty="0" smtClean="0"/>
              <a:t> up) so early on </a:t>
            </a:r>
            <a:r>
              <a:rPr lang="cs-CZ" sz="2200" dirty="0" err="1" smtClean="0"/>
              <a:t>Sunday</a:t>
            </a:r>
            <a:r>
              <a:rPr lang="cs-CZ" sz="2200" dirty="0" smtClean="0"/>
              <a:t> </a:t>
            </a:r>
            <a:r>
              <a:rPr lang="cs-CZ" sz="2200" dirty="0" err="1" smtClean="0"/>
              <a:t>morning</a:t>
            </a:r>
            <a:r>
              <a:rPr lang="cs-CZ" sz="2200" dirty="0" smtClean="0"/>
              <a:t>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Why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your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parents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get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up so early on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Sunday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morning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sz="22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004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0110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Correct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mistakes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40560"/>
          </a:xfrm>
        </p:spPr>
        <p:txBody>
          <a:bodyPr>
            <a:normAutofit lnSpcReduction="10000"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/>
              <a:t>I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want</a:t>
            </a:r>
            <a:r>
              <a:rPr lang="cs-CZ" sz="2200" dirty="0" smtClean="0"/>
              <a:t> to </a:t>
            </a:r>
            <a:r>
              <a:rPr lang="cs-CZ" sz="2200" dirty="0" err="1" smtClean="0"/>
              <a:t>watch</a:t>
            </a:r>
            <a:r>
              <a:rPr lang="cs-CZ" sz="2200" dirty="0" smtClean="0"/>
              <a:t> TV </a:t>
            </a:r>
            <a:r>
              <a:rPr lang="cs-CZ" sz="2200" dirty="0" err="1" smtClean="0"/>
              <a:t>yesterday</a:t>
            </a:r>
            <a:r>
              <a:rPr lang="cs-CZ" sz="2200" dirty="0" smtClean="0"/>
              <a:t> but I </a:t>
            </a:r>
            <a:r>
              <a:rPr lang="cs-CZ" sz="2200" dirty="0" err="1" smtClean="0"/>
              <a:t>hadn´t</a:t>
            </a:r>
            <a:r>
              <a:rPr lang="cs-CZ" sz="2200" dirty="0" smtClean="0"/>
              <a:t> </a:t>
            </a:r>
            <a:r>
              <a:rPr lang="cs-CZ" sz="2200" dirty="0" err="1" smtClean="0"/>
              <a:t>time</a:t>
            </a:r>
            <a:r>
              <a:rPr lang="cs-CZ" sz="2200" dirty="0" smtClean="0"/>
              <a:t>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       I 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wanted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to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watch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…	            … I 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time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2"/>
            </a:pPr>
            <a:r>
              <a:rPr lang="cs-CZ" sz="2200" dirty="0" err="1" smtClean="0"/>
              <a:t>Why</a:t>
            </a:r>
            <a:r>
              <a:rPr lang="cs-CZ" sz="2200" dirty="0" smtClean="0"/>
              <a:t> </a:t>
            </a:r>
            <a:r>
              <a:rPr lang="cs-CZ" sz="2200" dirty="0" err="1" smtClean="0"/>
              <a:t>invited</a:t>
            </a:r>
            <a:r>
              <a:rPr lang="cs-CZ" sz="2200" dirty="0" smtClean="0"/>
              <a:t> </a:t>
            </a:r>
            <a:r>
              <a:rPr lang="cs-CZ" sz="2200" dirty="0" err="1" smtClean="0"/>
              <a:t>you</a:t>
            </a:r>
            <a:r>
              <a:rPr lang="cs-CZ" sz="2200" dirty="0" smtClean="0"/>
              <a:t> not </a:t>
            </a:r>
            <a:r>
              <a:rPr lang="cs-CZ" sz="2200" dirty="0" err="1" smtClean="0"/>
              <a:t>Hugh</a:t>
            </a:r>
            <a:r>
              <a:rPr lang="cs-CZ" sz="2200" dirty="0" smtClean="0"/>
              <a:t> to </a:t>
            </a:r>
            <a:r>
              <a:rPr lang="cs-CZ" sz="2200" dirty="0" err="1" smtClean="0"/>
              <a:t>your</a:t>
            </a:r>
            <a:r>
              <a:rPr lang="cs-CZ" sz="2200" dirty="0" smtClean="0"/>
              <a:t> party?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Why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invite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Hugh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…?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3"/>
            </a:pPr>
            <a:r>
              <a:rPr lang="cs-CZ" sz="2200" dirty="0" err="1" smtClean="0"/>
              <a:t>When</a:t>
            </a:r>
            <a:r>
              <a:rPr lang="cs-CZ" sz="2200" dirty="0" smtClean="0"/>
              <a:t> I </a:t>
            </a:r>
            <a:r>
              <a:rPr lang="cs-CZ" sz="2200" dirty="0" err="1" smtClean="0"/>
              <a:t>was</a:t>
            </a:r>
            <a:r>
              <a:rPr lang="cs-CZ" sz="2200" dirty="0" smtClean="0"/>
              <a:t> a </a:t>
            </a:r>
            <a:r>
              <a:rPr lang="cs-CZ" sz="2200" dirty="0" err="1" smtClean="0"/>
              <a:t>child</a:t>
            </a:r>
            <a:r>
              <a:rPr lang="cs-CZ" sz="2200" dirty="0" smtClean="0"/>
              <a:t> I </a:t>
            </a:r>
            <a:r>
              <a:rPr lang="cs-CZ" sz="2200" dirty="0" err="1" smtClean="0"/>
              <a:t>liked</a:t>
            </a:r>
            <a:r>
              <a:rPr lang="cs-CZ" sz="2200" dirty="0" smtClean="0"/>
              <a:t> not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                    … I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like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animals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4"/>
            </a:pPr>
            <a:r>
              <a:rPr lang="cs-CZ" sz="2200" dirty="0" err="1" smtClean="0"/>
              <a:t>When</a:t>
            </a:r>
            <a:r>
              <a:rPr lang="cs-CZ" sz="2200" dirty="0" smtClean="0"/>
              <a:t> </a:t>
            </a:r>
            <a:r>
              <a:rPr lang="cs-CZ" sz="2200" dirty="0" err="1" smtClean="0"/>
              <a:t>your</a:t>
            </a:r>
            <a:r>
              <a:rPr lang="cs-CZ" sz="2200" dirty="0" smtClean="0"/>
              <a:t> </a:t>
            </a:r>
            <a:r>
              <a:rPr lang="cs-CZ" sz="2200" dirty="0" err="1" smtClean="0"/>
              <a:t>friends</a:t>
            </a:r>
            <a:r>
              <a:rPr lang="cs-CZ" sz="2200" dirty="0" smtClean="0"/>
              <a:t> </a:t>
            </a:r>
            <a:r>
              <a:rPr lang="cs-CZ" sz="2200" dirty="0" err="1" smtClean="0"/>
              <a:t>moved</a:t>
            </a:r>
            <a:r>
              <a:rPr lang="cs-CZ" sz="2200" dirty="0" smtClean="0"/>
              <a:t> to Hradec Králové?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When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sz="22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your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friends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move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to ….? </a:t>
            </a:r>
          </a:p>
          <a:p>
            <a:pPr marL="457200" indent="-457200">
              <a:spcAft>
                <a:spcPts val="600"/>
              </a:spcAft>
              <a:buAutoNum type="arabicPeriod" startAt="5"/>
            </a:pPr>
            <a:r>
              <a:rPr lang="cs-CZ" sz="2200" dirty="0" err="1" smtClean="0"/>
              <a:t>They</a:t>
            </a:r>
            <a:r>
              <a:rPr lang="cs-CZ" sz="2200" dirty="0" smtClean="0"/>
              <a:t> </a:t>
            </a:r>
            <a:r>
              <a:rPr lang="cs-CZ" sz="2200" dirty="0" err="1" smtClean="0"/>
              <a:t>get</a:t>
            </a:r>
            <a:r>
              <a:rPr lang="cs-CZ" sz="2200" dirty="0" smtClean="0"/>
              <a:t> up so early </a:t>
            </a:r>
            <a:r>
              <a:rPr lang="cs-CZ" sz="2200" dirty="0" err="1" smtClean="0"/>
              <a:t>yesterday</a:t>
            </a:r>
            <a:r>
              <a:rPr lang="cs-CZ" sz="2200" dirty="0" smtClean="0"/>
              <a:t> </a:t>
            </a:r>
            <a:r>
              <a:rPr lang="cs-CZ" sz="2200" dirty="0" err="1" smtClean="0"/>
              <a:t>because</a:t>
            </a:r>
            <a:r>
              <a:rPr lang="cs-CZ" sz="2200" dirty="0" smtClean="0"/>
              <a:t> </a:t>
            </a:r>
            <a:r>
              <a:rPr lang="cs-CZ" sz="2200" dirty="0" err="1" smtClean="0"/>
              <a:t>they</a:t>
            </a:r>
            <a:r>
              <a:rPr lang="cs-CZ" sz="2200" dirty="0" smtClean="0"/>
              <a:t> </a:t>
            </a:r>
            <a:r>
              <a:rPr lang="cs-CZ" sz="2200" dirty="0" err="1" smtClean="0"/>
              <a:t>wanted</a:t>
            </a:r>
            <a:r>
              <a:rPr lang="cs-CZ" sz="2200" dirty="0" smtClean="0"/>
              <a:t> not to </a:t>
            </a:r>
            <a:r>
              <a:rPr lang="cs-CZ" sz="2200" dirty="0" err="1" smtClean="0"/>
              <a:t>come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 to </a:t>
            </a:r>
            <a:r>
              <a:rPr lang="cs-CZ" sz="2200" dirty="0" err="1" smtClean="0"/>
              <a:t>work</a:t>
            </a:r>
            <a:r>
              <a:rPr lang="cs-CZ" sz="2200" dirty="0" smtClean="0"/>
              <a:t>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They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got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up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…..                                         …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they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want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to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come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cs-CZ" sz="22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0501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0110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Translate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40560"/>
          </a:xfrm>
        </p:spPr>
        <p:txBody>
          <a:bodyPr>
            <a:normAutofit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/>
              <a:t>Před dvěma lety jsem navštívil USA.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       I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visited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USA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two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years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ago.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2"/>
            </a:pPr>
            <a:r>
              <a:rPr lang="cs-CZ" sz="2200" dirty="0" smtClean="0"/>
              <a:t>Proč jsi včera nepřišel do školy? Šel jsem k lékaři.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 smtClean="0"/>
              <a:t>       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Why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come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to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school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yesterday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 I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went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to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doctor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3"/>
            </a:pPr>
            <a:r>
              <a:rPr lang="cs-CZ" sz="2200" dirty="0" smtClean="0"/>
              <a:t>Když jsem byl malý, bydleli jsme na venkově.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 smtClean="0"/>
              <a:t>       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When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I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was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child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lived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in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country.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4"/>
            </a:pPr>
            <a:r>
              <a:rPr lang="cs-CZ" sz="2200" dirty="0" smtClean="0"/>
              <a:t>Potkal jsi včera Susan? Ne, nepotkal.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Did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meet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Susan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yesterday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 No, I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  <a:p>
            <a:pPr marL="457200" indent="-457200">
              <a:spcAft>
                <a:spcPts val="600"/>
              </a:spcAft>
              <a:buAutoNum type="arabicPeriod" startAt="5"/>
            </a:pPr>
            <a:r>
              <a:rPr lang="cs-CZ" sz="2200" dirty="0" smtClean="0"/>
              <a:t>Náš tým to utkání nevyhrál. Dali jsme jen jeden gól.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Our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team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didn´t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win</a:t>
            </a:r>
            <a:r>
              <a:rPr lang="cs-CZ" sz="22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match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i="1" dirty="0" err="1" smtClean="0">
                <a:solidFill>
                  <a:schemeClr val="accent1">
                    <a:lumMod val="75000"/>
                  </a:schemeClr>
                </a:solidFill>
              </a:rPr>
              <a:t>scored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only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one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goal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.                                 </a:t>
            </a:r>
            <a:endParaRPr lang="cs-CZ" sz="22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530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Autorská 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Všechny neocitované kliparty a další grafické objekty jsou součástí prostředků výukového </a:t>
            </a:r>
            <a:r>
              <a:rPr lang="cs-CZ" sz="2400" dirty="0" err="1" smtClean="0">
                <a:latin typeface="Arial" charset="0"/>
                <a:cs typeface="Arial" charset="0"/>
              </a:rPr>
              <a:t>sw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Smart</a:t>
            </a:r>
            <a:r>
              <a:rPr lang="cs-CZ" sz="2400" dirty="0" smtClean="0">
                <a:latin typeface="Arial" charset="0"/>
                <a:cs typeface="Arial" charset="0"/>
              </a:rPr>
              <a:t> Notebook a MS Office.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67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491</Words>
  <Application>Microsoft Office PowerPoint</Application>
  <PresentationFormat>Předvádění na obrazovce (4:3)</PresentationFormat>
  <Paragraphs>217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Motiv sady Office</vt:lpstr>
      <vt:lpstr>1_Motiv sady Office</vt:lpstr>
      <vt:lpstr>Obchodní akademie, Střední odborná škola  a Jazyková škola s právem státní jazykové zkoušky,  Hradec Králové</vt:lpstr>
      <vt:lpstr>Past simple - form</vt:lpstr>
      <vt:lpstr>Past simple - use</vt:lpstr>
      <vt:lpstr>Past simple – irregular verbs I.</vt:lpstr>
      <vt:lpstr>Past simple – irregular verbs II.</vt:lpstr>
      <vt:lpstr>Create sentences</vt:lpstr>
      <vt:lpstr>Create questions</vt:lpstr>
      <vt:lpstr>Correct mistakes</vt:lpstr>
      <vt:lpstr>Translate</vt:lpstr>
      <vt:lpstr>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Hradec Králové City at the confluence</dc:title>
  <dc:creator>VitK</dc:creator>
  <cp:lastModifiedBy>Dana Vitova</cp:lastModifiedBy>
  <cp:revision>52</cp:revision>
  <dcterms:created xsi:type="dcterms:W3CDTF">2012-01-15T19:59:11Z</dcterms:created>
  <dcterms:modified xsi:type="dcterms:W3CDTF">2013-08-24T13:15:20Z</dcterms:modified>
</cp:coreProperties>
</file>