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ppt/notesSlides/notesSlide1.xml" ContentType="application/vnd.openxmlformats-officedocument.presentationml.notesSlide+xml"/>
  <Override PartName="/ppt/theme/themeOverride5.xml" ContentType="application/vnd.openxmlformats-officedocument.themeOverride+xml"/>
  <Override PartName="/ppt/notesSlides/notesSlide2.xml" ContentType="application/vnd.openxmlformats-officedocument.presentationml.notesSlide+xml"/>
  <Override PartName="/ppt/theme/themeOverride6.xml" ContentType="application/vnd.openxmlformats-officedocument.themeOverride+xml"/>
  <Override PartName="/ppt/theme/themeOverride7.xml" ContentType="application/vnd.openxmlformats-officedocument.themeOverride+xml"/>
  <Override PartName="/ppt/theme/themeOverride8.xml" ContentType="application/vnd.openxmlformats-officedocument.themeOverr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</p:sldMasterIdLst>
  <p:notesMasterIdLst>
    <p:notesMasterId r:id="rId15"/>
  </p:notesMasterIdLst>
  <p:sldIdLst>
    <p:sldId id="269" r:id="rId4"/>
    <p:sldId id="256" r:id="rId5"/>
    <p:sldId id="257" r:id="rId6"/>
    <p:sldId id="258" r:id="rId7"/>
    <p:sldId id="275" r:id="rId8"/>
    <p:sldId id="259" r:id="rId9"/>
    <p:sldId id="276" r:id="rId10"/>
    <p:sldId id="260" r:id="rId11"/>
    <p:sldId id="277" r:id="rId12"/>
    <p:sldId id="261" r:id="rId13"/>
    <p:sldId id="271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748" autoAdjust="0"/>
  </p:normalViewPr>
  <p:slideViewPr>
    <p:cSldViewPr>
      <p:cViewPr>
        <p:scale>
          <a:sx n="90" d="100"/>
          <a:sy n="90" d="100"/>
        </p:scale>
        <p:origin x="-816" y="58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7.xml"/><Relationship Id="rId19" Type="http://schemas.openxmlformats.org/officeDocument/2006/relationships/tableStyles" Target="tableStyle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A6FD752-C4E4-405C-8D4E-52DD7B4B02C2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D7412FD-D514-4E98-9123-5F7CD46A9C3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5827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file:///\\commons.wikimedia.org\wiki\User:Kozuch" TargetMode="External"/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7412FD-D514-4E98-9123-5F7CD46A9C36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753104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7412FD-D514-4E98-9123-5F7CD46A9C36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753104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dirty="0" smtClean="0"/>
              <a:t>Jan Kučera (</a:t>
            </a:r>
            <a:r>
              <a:rPr lang="cs-CZ" sz="1200" dirty="0" err="1" smtClean="0">
                <a:hlinkClick r:id="rId3" action="ppaction://hlinkfile" tooltip="User:Kozuch"/>
              </a:rPr>
              <a:t>Kozuch</a:t>
            </a:r>
            <a:r>
              <a:rPr lang="cs-CZ" sz="1200" dirty="0" smtClean="0"/>
              <a:t>), </a:t>
            </a:r>
            <a:r>
              <a:rPr lang="cs-CZ" sz="1200" dirty="0" smtClean="0">
                <a:solidFill>
                  <a:srgbClr val="7030A0"/>
                </a:solidFill>
              </a:rPr>
              <a:t>http://en.wikipedia.org/wiki/File:White_Tower_(Hradec_Kr%C3%A1lov%C3%A9)_top_angle.jpg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7412FD-D514-4E98-9123-5F7CD46A9C36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60217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AB0553-4CBA-4CB4-A1A9-0DC19EF6EF15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B653E-D2FA-42E1-97A3-01DF084464C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96547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AB0553-4CBA-4CB4-A1A9-0DC19EF6EF15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B653E-D2FA-42E1-97A3-01DF084464C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32429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AB0553-4CBA-4CB4-A1A9-0DC19EF6EF15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B653E-D2FA-42E1-97A3-01DF084464C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46474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AB0553-4CBA-4CB4-A1A9-0DC19EF6EF15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B653E-D2FA-42E1-97A3-01DF084464C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92723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AB0553-4CBA-4CB4-A1A9-0DC19EF6EF15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B653E-D2FA-42E1-97A3-01DF084464C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29528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AB0553-4CBA-4CB4-A1A9-0DC19EF6EF15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B653E-D2FA-42E1-97A3-01DF084464C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34586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AB0553-4CBA-4CB4-A1A9-0DC19EF6EF15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B653E-D2FA-42E1-97A3-01DF084464C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47645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AB0553-4CBA-4CB4-A1A9-0DC19EF6EF15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B653E-D2FA-42E1-97A3-01DF084464C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38823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AB0553-4CBA-4CB4-A1A9-0DC19EF6EF15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B653E-D2FA-42E1-97A3-01DF084464C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18752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AB0553-4CBA-4CB4-A1A9-0DC19EF6EF15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B653E-D2FA-42E1-97A3-01DF084464C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86050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AB0553-4CBA-4CB4-A1A9-0DC19EF6EF15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B653E-D2FA-42E1-97A3-01DF084464C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634525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B534FF-AC30-4D6E-B74C-0A2CB83DC56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8E964E-6FFA-4D33-A94C-ED3D14C3E40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319376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8FB828-3023-4209-9657-4FBD1692462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8A1F1D-1205-47BF-B9E3-CC40ABAB166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517673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853B49-22D9-4C21-ABA8-635DA0FA4C3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668D66-C251-4FAF-9E76-9932175ADBB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1650867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C7E6DF-F651-410F-B9D3-6689C48EB64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9FA615-3EA7-4C01-999B-F0F46085C52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050349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8FD9A1-85C3-4504-B84D-70A754D56D5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E411E3-791A-4D0B-9029-F94D9947EF7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477998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674B3A-459E-45BE-A03A-9CCF3D4D983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83D6D3-374D-4488-9CFD-34708363DF5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0181477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327AED-D0D4-49AA-95FA-D64A3874ED7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036DE7-7D72-4CA8-98FE-A4C82E67A6F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22959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6C9204-0FC5-48AB-8799-377C8CAE271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2682B7-0EC9-493D-A534-AC7C54EA3E8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146063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211002-C079-4109-A15A-9E28B46FDEC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B0C9E4-7C3C-4EF2-B5D2-CA372566833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649194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AD8C92-BB84-4CDF-9B89-30879B75FFF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254435-12BE-43A0-811F-A2118D8DC8AC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161716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C0DC75-EED4-4D87-BD99-D702F755E27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E0B466-9055-4E50-8A47-58F12819AEF2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42134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B534FF-AC30-4D6E-B74C-0A2CB83DC56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8E964E-6FFA-4D33-A94C-ED3D14C3E40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908218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8FB828-3023-4209-9657-4FBD1692462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8A1F1D-1205-47BF-B9E3-CC40ABAB166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493111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853B49-22D9-4C21-ABA8-635DA0FA4C3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668D66-C251-4FAF-9E76-9932175ADBB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461222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C7E6DF-F651-410F-B9D3-6689C48EB64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9FA615-3EA7-4C01-999B-F0F46085C52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020477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8FD9A1-85C3-4504-B84D-70A754D56D5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E411E3-791A-4D0B-9029-F94D9947EF7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951914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674B3A-459E-45BE-A03A-9CCF3D4D983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83D6D3-374D-4488-9CFD-34708363DF5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010783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327AED-D0D4-49AA-95FA-D64A3874ED7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036DE7-7D72-4CA8-98FE-A4C82E67A6F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478209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6C9204-0FC5-48AB-8799-377C8CAE2714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2682B7-0EC9-493D-A534-AC7C54EA3E8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3027718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211002-C079-4109-A15A-9E28B46FDEC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B0C9E4-7C3C-4EF2-B5D2-CA372566833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84767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AD8C92-BB84-4CDF-9B89-30879B75FFF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254435-12BE-43A0-811F-A2118D8DC8AC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0841923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C0DC75-EED4-4D87-BD99-D702F755E27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E0B466-9055-4E50-8A47-58F12819AEF2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44109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AB0553-4CBA-4CB4-A1A9-0DC19EF6EF15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7B653E-D2FA-42E1-97A3-01DF084464C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47675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dirty="0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8A97D5F-E750-4364-9B72-3C0B7A17FD16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90D45FE-98B4-4C79-93F0-1FC2D787E71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66064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dirty="0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8A97D5F-E750-4364-9B72-3C0B7A17FD16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90D45FE-98B4-4C79-93F0-1FC2D787E71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33141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dirty="0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dirty="0" smtClean="0">
                <a:latin typeface="Arial" charset="0"/>
                <a:cs typeface="Arial" charset="0"/>
              </a:rPr>
            </a:br>
            <a:r>
              <a:rPr lang="cs-CZ" sz="2000" b="1" dirty="0" smtClean="0">
                <a:latin typeface="Arial" charset="0"/>
                <a:cs typeface="Arial" charset="0"/>
              </a:rPr>
              <a:t>a Jazyková škola s právem státní jazykové zkoušky, </a:t>
            </a:r>
            <a:br>
              <a:rPr lang="cs-CZ" sz="2000" b="1" dirty="0" smtClean="0">
                <a:latin typeface="Arial" charset="0"/>
                <a:cs typeface="Arial" charset="0"/>
              </a:rPr>
            </a:br>
            <a:r>
              <a:rPr lang="cs-CZ" sz="2000" b="1" dirty="0" smtClean="0">
                <a:latin typeface="Arial" charset="0"/>
                <a:cs typeface="Arial" charset="0"/>
              </a:rPr>
              <a:t>Hradec Králové</a:t>
            </a:r>
          </a:p>
        </p:txBody>
      </p:sp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18281452"/>
              </p:ext>
            </p:extLst>
          </p:nvPr>
        </p:nvGraphicFramePr>
        <p:xfrm>
          <a:off x="250825" y="2781300"/>
          <a:ext cx="8569325" cy="386739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323"/>
                <a:gridCol w="6481002"/>
              </a:tblGrid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Mgr. Dana Vítová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812382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400" b="1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VY_32_INOVACE_4_ANGLICKY_JAZYK_RECOVE_DOVEDNOSTI_06</a:t>
                      </a:r>
                    </a:p>
                    <a:p>
                      <a:pPr algn="l" fontAlgn="b"/>
                      <a:r>
                        <a:rPr lang="cs-CZ" sz="2400" b="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Minulý</a:t>
                      </a:r>
                      <a:r>
                        <a:rPr lang="cs-CZ" sz="2400" b="0" kern="12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čas průběhový</a:t>
                      </a:r>
                      <a:endParaRPr lang="cs-CZ" sz="2400" b="0" kern="1200" dirty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marL="9525" marR="9525" marT="9525" marB="0" anchor="b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Téma sady:</a:t>
                      </a: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Anglický jazyk, </a:t>
                      </a:r>
                      <a:r>
                        <a:rPr lang="cs-CZ" sz="180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řečové</a:t>
                      </a:r>
                      <a:r>
                        <a:rPr lang="cs-CZ" sz="1800" baseline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dovednosti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52714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Obor, ročník: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Obchodní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akademie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, 2. ročník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sz="18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červenec 2013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04056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Minulý čas průběhový, tvoření, zápor, otázky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Procvičování, opakování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a upevňování tvorby minulého času průběhového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084710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  <a:alpha val="46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>
                <a:solidFill>
                  <a:srgbClr val="FF0000"/>
                </a:solidFill>
              </a:rPr>
              <a:t>Past </a:t>
            </a:r>
            <a:r>
              <a:rPr lang="cs-CZ" sz="5400" b="1" dirty="0" err="1" smtClean="0">
                <a:solidFill>
                  <a:srgbClr val="FF0000"/>
                </a:solidFill>
              </a:rPr>
              <a:t>continuous</a:t>
            </a:r>
            <a:r>
              <a:rPr lang="cs-CZ" sz="5400" b="1" dirty="0" smtClean="0">
                <a:solidFill>
                  <a:srgbClr val="FF0000"/>
                </a:solidFill>
              </a:rPr>
              <a:t> </a:t>
            </a:r>
            <a:r>
              <a:rPr lang="cs-CZ" sz="5400" b="1" dirty="0">
                <a:solidFill>
                  <a:srgbClr val="FF0000"/>
                </a:solidFill>
              </a:rPr>
              <a:t>- </a:t>
            </a:r>
            <a:r>
              <a:rPr lang="cs-CZ" sz="5400" b="1" dirty="0" err="1">
                <a:solidFill>
                  <a:srgbClr val="FF0000"/>
                </a:solidFill>
              </a:rPr>
              <a:t>form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251520" y="1340768"/>
            <a:ext cx="1080120" cy="395128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I</a:t>
            </a:r>
          </a:p>
          <a:p>
            <a:pPr marL="0" indent="0">
              <a:buNone/>
            </a:pPr>
            <a:r>
              <a:rPr lang="cs-CZ" dirty="0" smtClean="0"/>
              <a:t>He</a:t>
            </a:r>
          </a:p>
          <a:p>
            <a:pPr marL="0" indent="0">
              <a:buNone/>
            </a:pPr>
            <a:r>
              <a:rPr lang="cs-CZ" dirty="0" err="1" smtClean="0"/>
              <a:t>She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It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err="1"/>
              <a:t>You</a:t>
            </a:r>
            <a:endParaRPr lang="cs-CZ" dirty="0"/>
          </a:p>
          <a:p>
            <a:pPr marL="0" indent="0">
              <a:buNone/>
            </a:pPr>
            <a:r>
              <a:rPr lang="cs-CZ" dirty="0" err="1" smtClean="0"/>
              <a:t>We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You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 err="1" smtClean="0"/>
              <a:t>They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4"/>
          </p:nvPr>
        </p:nvSpPr>
        <p:spPr>
          <a:xfrm>
            <a:off x="1115616" y="1484784"/>
            <a:ext cx="1584176" cy="3951288"/>
          </a:xfrm>
          <a:ln w="38100">
            <a:solidFill>
              <a:schemeClr val="tx2">
                <a:lumMod val="60000"/>
                <a:lumOff val="40000"/>
              </a:schemeClr>
            </a:solidFill>
          </a:ln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was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was</a:t>
            </a:r>
            <a:r>
              <a:rPr lang="cs-CZ" dirty="0" smtClean="0"/>
              <a:t> not</a:t>
            </a:r>
          </a:p>
          <a:p>
            <a:pPr marL="0" indent="0">
              <a:buNone/>
            </a:pPr>
            <a:r>
              <a:rPr lang="cs-CZ" dirty="0" smtClean="0"/>
              <a:t>(</a:t>
            </a:r>
            <a:r>
              <a:rPr lang="cs-CZ" dirty="0" err="1" smtClean="0"/>
              <a:t>wasn´t</a:t>
            </a:r>
            <a:r>
              <a:rPr lang="cs-CZ" dirty="0" smtClean="0"/>
              <a:t>)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were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were</a:t>
            </a:r>
            <a:r>
              <a:rPr lang="cs-CZ" dirty="0" smtClean="0"/>
              <a:t> not</a:t>
            </a:r>
          </a:p>
          <a:p>
            <a:pPr marL="0" indent="0">
              <a:buNone/>
            </a:pPr>
            <a:r>
              <a:rPr lang="cs-CZ" dirty="0" smtClean="0"/>
              <a:t>(</a:t>
            </a:r>
            <a:r>
              <a:rPr lang="cs-CZ" dirty="0" err="1" smtClean="0"/>
              <a:t>weren´t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10" name="Zástupný symbol pro obsah 5"/>
          <p:cNvSpPr txBox="1">
            <a:spLocks/>
          </p:cNvSpPr>
          <p:nvPr/>
        </p:nvSpPr>
        <p:spPr>
          <a:xfrm>
            <a:off x="6660232" y="1529245"/>
            <a:ext cx="756084" cy="3951288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 smtClean="0"/>
              <a:t>I</a:t>
            </a:r>
          </a:p>
          <a:p>
            <a:pPr marL="0" indent="0">
              <a:buFont typeface="Arial" pitchFamily="34" charset="0"/>
              <a:buNone/>
            </a:pPr>
            <a:r>
              <a:rPr lang="en-US" dirty="0" smtClean="0"/>
              <a:t>h</a:t>
            </a:r>
            <a:r>
              <a:rPr lang="cs-CZ" dirty="0" smtClean="0"/>
              <a:t>e</a:t>
            </a:r>
          </a:p>
          <a:p>
            <a:pPr marL="0" indent="0">
              <a:buFont typeface="Arial" pitchFamily="34" charset="0"/>
              <a:buNone/>
            </a:pPr>
            <a:r>
              <a:rPr lang="en-US" dirty="0" err="1"/>
              <a:t>s</a:t>
            </a:r>
            <a:r>
              <a:rPr lang="cs-CZ" dirty="0" smtClean="0"/>
              <a:t>he</a:t>
            </a:r>
          </a:p>
          <a:p>
            <a:pPr marL="0" indent="0">
              <a:buFont typeface="Arial" pitchFamily="34" charset="0"/>
              <a:buNone/>
            </a:pPr>
            <a:r>
              <a:rPr lang="en-US" dirty="0" err="1"/>
              <a:t>i</a:t>
            </a:r>
            <a:r>
              <a:rPr lang="cs-CZ" dirty="0" smtClean="0"/>
              <a:t>t</a:t>
            </a:r>
          </a:p>
          <a:p>
            <a:pPr marL="0" indent="0">
              <a:buFont typeface="Arial" pitchFamily="34" charset="0"/>
              <a:buNone/>
            </a:pPr>
            <a:endParaRPr lang="cs-CZ" dirty="0" smtClean="0"/>
          </a:p>
          <a:p>
            <a:pPr marL="0" indent="0">
              <a:buNone/>
            </a:pPr>
            <a:r>
              <a:rPr lang="en-US" dirty="0" smtClean="0"/>
              <a:t>y</a:t>
            </a:r>
            <a:r>
              <a:rPr lang="cs-CZ" dirty="0"/>
              <a:t>ou</a:t>
            </a:r>
          </a:p>
          <a:p>
            <a:pPr marL="0" indent="0">
              <a:buFont typeface="Arial" pitchFamily="34" charset="0"/>
              <a:buNone/>
            </a:pPr>
            <a:r>
              <a:rPr lang="en-US" dirty="0" smtClean="0"/>
              <a:t>w</a:t>
            </a:r>
            <a:r>
              <a:rPr lang="cs-CZ" dirty="0" smtClean="0"/>
              <a:t>e</a:t>
            </a:r>
          </a:p>
          <a:p>
            <a:pPr marL="0" indent="0">
              <a:buFont typeface="Arial" pitchFamily="34" charset="0"/>
              <a:buNone/>
            </a:pPr>
            <a:r>
              <a:rPr lang="en-US" dirty="0" err="1"/>
              <a:t>y</a:t>
            </a:r>
            <a:r>
              <a:rPr lang="cs-CZ" dirty="0" smtClean="0"/>
              <a:t>ou </a:t>
            </a:r>
          </a:p>
          <a:p>
            <a:pPr marL="0" indent="0">
              <a:buFont typeface="Arial" pitchFamily="34" charset="0"/>
              <a:buNone/>
            </a:pPr>
            <a:r>
              <a:rPr lang="en-US" dirty="0" err="1"/>
              <a:t>t</a:t>
            </a:r>
            <a:r>
              <a:rPr lang="cs-CZ" dirty="0" err="1" smtClean="0"/>
              <a:t>hey</a:t>
            </a:r>
            <a:endParaRPr lang="cs-CZ" dirty="0" smtClean="0"/>
          </a:p>
          <a:p>
            <a:pPr marL="0" indent="0">
              <a:buFont typeface="Arial" pitchFamily="34" charset="0"/>
              <a:buNone/>
            </a:pPr>
            <a:endParaRPr lang="cs-CZ" dirty="0" smtClean="0"/>
          </a:p>
          <a:p>
            <a:pPr marL="0" indent="0">
              <a:buFont typeface="Arial" pitchFamily="34" charset="0"/>
              <a:buNone/>
            </a:pPr>
            <a:endParaRPr lang="cs-CZ" dirty="0"/>
          </a:p>
        </p:txBody>
      </p:sp>
      <p:sp>
        <p:nvSpPr>
          <p:cNvPr id="11" name="Zástupný symbol pro obsah 5"/>
          <p:cNvSpPr txBox="1">
            <a:spLocks/>
          </p:cNvSpPr>
          <p:nvPr/>
        </p:nvSpPr>
        <p:spPr>
          <a:xfrm>
            <a:off x="7416316" y="1519915"/>
            <a:ext cx="1404156" cy="3951288"/>
          </a:xfrm>
          <a:prstGeom prst="rect">
            <a:avLst/>
          </a:prstGeom>
          <a:ln w="38100">
            <a:solidFill>
              <a:srgbClr val="FF0000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endParaRPr lang="cs-CZ" dirty="0" smtClean="0"/>
          </a:p>
          <a:p>
            <a:pPr marL="0" indent="0">
              <a:buFont typeface="Arial" pitchFamily="34" charset="0"/>
              <a:buNone/>
            </a:pPr>
            <a:endParaRPr lang="en-US" dirty="0" smtClean="0"/>
          </a:p>
          <a:p>
            <a:pPr marL="0" indent="0">
              <a:buFont typeface="Arial" pitchFamily="34" charset="0"/>
              <a:buNone/>
            </a:pPr>
            <a:endParaRPr lang="en-US" dirty="0"/>
          </a:p>
          <a:p>
            <a:pPr marL="0" indent="0">
              <a:buFont typeface="Arial" pitchFamily="34" charset="0"/>
              <a:buNone/>
            </a:pPr>
            <a:r>
              <a:rPr lang="en-US" dirty="0" smtClean="0"/>
              <a:t>work</a:t>
            </a:r>
            <a:r>
              <a:rPr lang="cs-CZ" b="1" dirty="0" err="1" smtClean="0"/>
              <a:t>ing</a:t>
            </a:r>
            <a:r>
              <a:rPr lang="en-US" b="1" dirty="0" smtClean="0"/>
              <a:t>?</a:t>
            </a:r>
          </a:p>
          <a:p>
            <a:pPr marL="0" indent="0">
              <a:buFont typeface="Arial" pitchFamily="34" charset="0"/>
              <a:buNone/>
            </a:pPr>
            <a:endParaRPr lang="en-US" dirty="0"/>
          </a:p>
          <a:p>
            <a:pPr marL="0" indent="0">
              <a:buFont typeface="Arial" pitchFamily="34" charset="0"/>
              <a:buNone/>
            </a:pPr>
            <a:r>
              <a:rPr lang="en-US" dirty="0" smtClean="0"/>
              <a:t>sleep</a:t>
            </a:r>
            <a:r>
              <a:rPr lang="cs-CZ" b="1" dirty="0" err="1" smtClean="0"/>
              <a:t>ing</a:t>
            </a:r>
            <a:r>
              <a:rPr lang="en-US" b="1" dirty="0" smtClean="0"/>
              <a:t>?</a:t>
            </a:r>
            <a:endParaRPr lang="cs-CZ" b="1" dirty="0" smtClean="0"/>
          </a:p>
          <a:p>
            <a:pPr marL="0" indent="0">
              <a:buFont typeface="Arial" pitchFamily="34" charset="0"/>
              <a:buNone/>
            </a:pPr>
            <a:endParaRPr lang="cs-CZ" dirty="0" smtClean="0"/>
          </a:p>
          <a:p>
            <a:pPr marL="0" indent="0">
              <a:buFont typeface="Arial" pitchFamily="34" charset="0"/>
              <a:buNone/>
            </a:pPr>
            <a:endParaRPr lang="cs-CZ" dirty="0"/>
          </a:p>
        </p:txBody>
      </p:sp>
      <p:sp>
        <p:nvSpPr>
          <p:cNvPr id="13" name="Zástupný symbol pro obsah 5"/>
          <p:cNvSpPr txBox="1">
            <a:spLocks/>
          </p:cNvSpPr>
          <p:nvPr/>
        </p:nvSpPr>
        <p:spPr>
          <a:xfrm>
            <a:off x="2843808" y="1988840"/>
            <a:ext cx="2026035" cy="2880320"/>
          </a:xfrm>
          <a:prstGeom prst="rect">
            <a:avLst/>
          </a:prstGeom>
          <a:ln w="38100">
            <a:solidFill>
              <a:srgbClr val="FF0000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endParaRPr lang="cs-CZ" dirty="0" smtClean="0"/>
          </a:p>
          <a:p>
            <a:pPr marL="0" indent="0">
              <a:buFont typeface="Arial" pitchFamily="34" charset="0"/>
              <a:buNone/>
            </a:pPr>
            <a:r>
              <a:rPr lang="cs-CZ" dirty="0" smtClean="0"/>
              <a:t>    </a:t>
            </a:r>
            <a:r>
              <a:rPr lang="cs-CZ" sz="2800" b="1" dirty="0" smtClean="0"/>
              <a:t>+ </a:t>
            </a:r>
            <a:r>
              <a:rPr lang="cs-CZ" sz="2800" b="1" dirty="0" err="1" smtClean="0"/>
              <a:t>ing</a:t>
            </a:r>
            <a:endParaRPr lang="cs-CZ" sz="2800" b="1" dirty="0"/>
          </a:p>
          <a:p>
            <a:pPr marL="0" indent="0">
              <a:buFont typeface="Arial" pitchFamily="34" charset="0"/>
              <a:buNone/>
            </a:pPr>
            <a:r>
              <a:rPr lang="cs-CZ" dirty="0" err="1" smtClean="0"/>
              <a:t>working</a:t>
            </a:r>
            <a:endParaRPr lang="cs-CZ" dirty="0" smtClean="0"/>
          </a:p>
          <a:p>
            <a:pPr marL="0" indent="0">
              <a:buFont typeface="Arial" pitchFamily="34" charset="0"/>
              <a:buNone/>
            </a:pPr>
            <a:r>
              <a:rPr lang="cs-CZ" dirty="0" err="1" smtClean="0"/>
              <a:t>sleeping</a:t>
            </a:r>
            <a:endParaRPr lang="cs-CZ" dirty="0" smtClean="0"/>
          </a:p>
          <a:p>
            <a:pPr marL="0" indent="0">
              <a:buFont typeface="Arial" pitchFamily="34" charset="0"/>
              <a:buNone/>
            </a:pPr>
            <a:r>
              <a:rPr lang="cs-CZ" dirty="0" err="1" smtClean="0"/>
              <a:t>sitting</a:t>
            </a:r>
            <a:endParaRPr lang="cs-CZ" dirty="0" smtClean="0"/>
          </a:p>
          <a:p>
            <a:pPr marL="0" indent="0">
              <a:buFont typeface="Arial" pitchFamily="34" charset="0"/>
              <a:buNone/>
            </a:pPr>
            <a:endParaRPr lang="cs-CZ" dirty="0"/>
          </a:p>
        </p:txBody>
      </p:sp>
      <p:sp>
        <p:nvSpPr>
          <p:cNvPr id="14" name="Zástupný symbol pro obsah 5"/>
          <p:cNvSpPr txBox="1">
            <a:spLocks/>
          </p:cNvSpPr>
          <p:nvPr/>
        </p:nvSpPr>
        <p:spPr>
          <a:xfrm>
            <a:off x="5292079" y="1529245"/>
            <a:ext cx="1152129" cy="3951288"/>
          </a:xfrm>
          <a:prstGeom prst="rect">
            <a:avLst/>
          </a:prstGeom>
          <a:ln w="38100">
            <a:solidFill>
              <a:srgbClr val="00B050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endParaRPr lang="en-US" dirty="0" smtClean="0"/>
          </a:p>
          <a:p>
            <a:pPr marL="0" indent="0">
              <a:buFont typeface="Arial" pitchFamily="34" charset="0"/>
              <a:buNone/>
            </a:pPr>
            <a:endParaRPr lang="en-US" dirty="0"/>
          </a:p>
          <a:p>
            <a:pPr marL="0" indent="0">
              <a:buFont typeface="Arial" pitchFamily="34" charset="0"/>
              <a:buNone/>
            </a:pPr>
            <a:endParaRPr lang="en-US" dirty="0" smtClean="0"/>
          </a:p>
          <a:p>
            <a:pPr marL="0" indent="0">
              <a:buFont typeface="Arial" pitchFamily="34" charset="0"/>
              <a:buNone/>
            </a:pPr>
            <a:r>
              <a:rPr lang="cs-CZ" sz="2800" b="1" dirty="0" err="1" smtClean="0"/>
              <a:t>Was</a:t>
            </a:r>
            <a:endParaRPr lang="cs-CZ" sz="2800" b="1" dirty="0" smtClean="0"/>
          </a:p>
          <a:p>
            <a:pPr marL="0" indent="0">
              <a:buFont typeface="Arial" pitchFamily="34" charset="0"/>
              <a:buNone/>
            </a:pPr>
            <a:endParaRPr lang="cs-CZ" dirty="0" smtClean="0"/>
          </a:p>
          <a:p>
            <a:pPr marL="0" indent="0">
              <a:buFont typeface="Arial" pitchFamily="34" charset="0"/>
              <a:buNone/>
            </a:pPr>
            <a:r>
              <a:rPr lang="cs-CZ" sz="2800" b="1" dirty="0" err="1" smtClean="0"/>
              <a:t>Were</a:t>
            </a:r>
            <a:endParaRPr lang="cs-CZ" sz="2800" b="1" dirty="0"/>
          </a:p>
          <a:p>
            <a:pPr marL="0" indent="0">
              <a:buFont typeface="Arial" pitchFamily="34" charset="0"/>
              <a:buNone/>
            </a:pP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355977" y="5653701"/>
            <a:ext cx="4608512" cy="707886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2000" dirty="0"/>
              <a:t>Yes, </a:t>
            </a:r>
            <a:r>
              <a:rPr lang="cs-CZ" sz="2000" dirty="0" smtClean="0"/>
              <a:t>I/he</a:t>
            </a:r>
            <a:r>
              <a:rPr lang="cs-CZ" sz="2000" dirty="0" smtClean="0"/>
              <a:t>/…/</a:t>
            </a:r>
            <a:r>
              <a:rPr lang="en-US" sz="2000" dirty="0" smtClean="0"/>
              <a:t>they </a:t>
            </a:r>
            <a:r>
              <a:rPr lang="cs-CZ" sz="2000" dirty="0" err="1" smtClean="0"/>
              <a:t>was</a:t>
            </a:r>
            <a:r>
              <a:rPr lang="cs-CZ" sz="2000" dirty="0" smtClean="0"/>
              <a:t>/</a:t>
            </a:r>
            <a:r>
              <a:rPr lang="cs-CZ" sz="2000" dirty="0" err="1" smtClean="0"/>
              <a:t>were</a:t>
            </a:r>
            <a:r>
              <a:rPr lang="en-US" sz="2000" dirty="0" smtClean="0"/>
              <a:t>.</a:t>
            </a:r>
            <a:endParaRPr lang="en-US" sz="2000" dirty="0"/>
          </a:p>
          <a:p>
            <a:r>
              <a:rPr lang="en-US" sz="2000" dirty="0"/>
              <a:t>No, </a:t>
            </a:r>
            <a:r>
              <a:rPr lang="cs-CZ" sz="2000" dirty="0" smtClean="0"/>
              <a:t>I/</a:t>
            </a:r>
            <a:r>
              <a:rPr lang="cs-CZ" sz="2000" dirty="0" err="1" smtClean="0"/>
              <a:t>you</a:t>
            </a:r>
            <a:r>
              <a:rPr lang="cs-CZ" sz="2000" dirty="0" smtClean="0"/>
              <a:t>/he/…/</a:t>
            </a:r>
            <a:r>
              <a:rPr lang="cs-CZ" sz="2000" dirty="0" err="1" smtClean="0"/>
              <a:t>they</a:t>
            </a:r>
            <a:r>
              <a:rPr lang="en-US" sz="2000" dirty="0" smtClean="0"/>
              <a:t> </a:t>
            </a:r>
            <a:r>
              <a:rPr lang="cs-CZ" sz="2000" dirty="0" err="1" smtClean="0"/>
              <a:t>wasn´t</a:t>
            </a:r>
            <a:r>
              <a:rPr lang="cs-CZ" sz="2000" dirty="0" smtClean="0"/>
              <a:t>/</a:t>
            </a:r>
            <a:r>
              <a:rPr lang="cs-CZ" sz="2000" dirty="0" err="1" smtClean="0"/>
              <a:t>weren´t</a:t>
            </a:r>
            <a:r>
              <a:rPr lang="en-US" sz="2000" dirty="0" smtClean="0"/>
              <a:t>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8254584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8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3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8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3" dur="5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10" grpId="0"/>
      <p:bldP spid="11" grpId="0" animBg="1"/>
      <p:bldP spid="13" grpId="0" animBg="1"/>
      <p:bldP spid="14" grpId="0" animBg="1"/>
      <p:bldP spid="16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  <a:alpha val="46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Program Files\Microsoft Office\MEDIA\CAGCAT10\j0234131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5602" y="1928803"/>
            <a:ext cx="1952531" cy="20762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5400" b="1" dirty="0" smtClean="0">
                <a:solidFill>
                  <a:srgbClr val="FF0000"/>
                </a:solidFill>
              </a:rPr>
              <a:t>Past </a:t>
            </a:r>
            <a:r>
              <a:rPr lang="cs-CZ" sz="5400" b="1" dirty="0" err="1" smtClean="0">
                <a:solidFill>
                  <a:srgbClr val="FF0000"/>
                </a:solidFill>
              </a:rPr>
              <a:t>continuous</a:t>
            </a:r>
            <a:r>
              <a:rPr lang="en-US" sz="5400" b="1" dirty="0" smtClean="0">
                <a:solidFill>
                  <a:srgbClr val="FF0000"/>
                </a:solidFill>
              </a:rPr>
              <a:t> – use</a:t>
            </a:r>
            <a:r>
              <a:rPr lang="cs-CZ" sz="5400" b="1" dirty="0" smtClean="0">
                <a:solidFill>
                  <a:srgbClr val="FF0000"/>
                </a:solidFill>
              </a:rPr>
              <a:t> I.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5" y="1484784"/>
            <a:ext cx="8442844" cy="5112568"/>
          </a:xfrm>
        </p:spPr>
        <p:txBody>
          <a:bodyPr>
            <a:normAutofit/>
          </a:bodyPr>
          <a:lstStyle/>
          <a:p>
            <a:r>
              <a:rPr lang="en-US" sz="2800" dirty="0" smtClean="0"/>
              <a:t>We use the past </a:t>
            </a:r>
            <a:r>
              <a:rPr lang="cs-CZ" sz="2800" dirty="0" err="1" smtClean="0"/>
              <a:t>continuous</a:t>
            </a:r>
            <a:r>
              <a:rPr lang="en-US" sz="2800" dirty="0" smtClean="0"/>
              <a:t> to talk about actions </a:t>
            </a:r>
            <a:r>
              <a:rPr lang="cs-CZ" sz="2800" dirty="0" err="1" smtClean="0"/>
              <a:t>that</a:t>
            </a:r>
            <a:r>
              <a:rPr lang="cs-CZ" sz="2800" dirty="0" smtClean="0"/>
              <a:t> </a:t>
            </a:r>
            <a:r>
              <a:rPr lang="cs-CZ" sz="2800" dirty="0" err="1" smtClean="0"/>
              <a:t>were</a:t>
            </a:r>
            <a:r>
              <a:rPr lang="cs-CZ" sz="2800" dirty="0" smtClean="0"/>
              <a:t> </a:t>
            </a:r>
            <a:r>
              <a:rPr lang="cs-CZ" sz="2800" u="sng" dirty="0" smtClean="0"/>
              <a:t>in </a:t>
            </a:r>
            <a:r>
              <a:rPr lang="cs-CZ" sz="2800" u="sng" dirty="0" err="1" smtClean="0"/>
              <a:t>progress</a:t>
            </a:r>
            <a:r>
              <a:rPr lang="cs-CZ" sz="2800" u="sng" dirty="0" smtClean="0"/>
              <a:t> </a:t>
            </a:r>
            <a:r>
              <a:rPr lang="cs-CZ" sz="2800" dirty="0" err="1" smtClean="0"/>
              <a:t>at</a:t>
            </a:r>
            <a:r>
              <a:rPr lang="cs-CZ" sz="2800" dirty="0" smtClean="0"/>
              <a:t> a past </a:t>
            </a:r>
            <a:r>
              <a:rPr lang="cs-CZ" sz="2800" dirty="0" err="1" smtClean="0"/>
              <a:t>time</a:t>
            </a:r>
            <a:r>
              <a:rPr lang="en-US" sz="2800" b="1" dirty="0" smtClean="0"/>
              <a:t>.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en-US" sz="2800" dirty="0" smtClean="0"/>
              <a:t>e.g. </a:t>
            </a:r>
            <a:endParaRPr lang="cs-CZ" sz="2800" dirty="0" smtClean="0"/>
          </a:p>
          <a:p>
            <a:pPr marL="0" indent="0">
              <a:buNone/>
            </a:pPr>
            <a:r>
              <a:rPr lang="en-US" sz="2800" dirty="0" smtClean="0"/>
              <a:t>Peter </a:t>
            </a:r>
            <a:r>
              <a:rPr lang="cs-CZ" sz="2800" b="1" dirty="0" err="1" smtClean="0"/>
              <a:t>was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playing</a:t>
            </a:r>
            <a:r>
              <a:rPr lang="cs-CZ" sz="2800" b="1" dirty="0" smtClean="0"/>
              <a:t> </a:t>
            </a:r>
            <a:r>
              <a:rPr lang="cs-CZ" sz="2800" dirty="0" err="1" smtClean="0"/>
              <a:t>football</a:t>
            </a:r>
            <a:r>
              <a:rPr lang="cs-CZ" sz="2800" dirty="0" smtClean="0"/>
              <a:t> </a:t>
            </a:r>
            <a:r>
              <a:rPr lang="cs-CZ" sz="2800" dirty="0" err="1" smtClean="0"/>
              <a:t>yesteray</a:t>
            </a:r>
            <a:r>
              <a:rPr lang="cs-CZ" sz="2800" dirty="0" smtClean="0"/>
              <a:t> </a:t>
            </a:r>
            <a:r>
              <a:rPr lang="cs-CZ" sz="2800" dirty="0" err="1" smtClean="0"/>
              <a:t>at</a:t>
            </a:r>
            <a:r>
              <a:rPr lang="cs-CZ" sz="2800" dirty="0" smtClean="0"/>
              <a:t> </a:t>
            </a:r>
            <a:r>
              <a:rPr lang="cs-CZ" sz="2800" dirty="0" err="1" smtClean="0"/>
              <a:t>half</a:t>
            </a:r>
            <a:r>
              <a:rPr lang="cs-CZ" sz="2800" dirty="0" smtClean="0"/>
              <a:t> past </a:t>
            </a:r>
            <a:r>
              <a:rPr lang="cs-CZ" sz="2800" dirty="0" err="1" smtClean="0"/>
              <a:t>twelve</a:t>
            </a:r>
            <a:r>
              <a:rPr lang="cs-CZ" sz="2800" dirty="0" smtClean="0"/>
              <a:t>.</a:t>
            </a:r>
            <a:endParaRPr lang="en-US" sz="2800" dirty="0" smtClean="0"/>
          </a:p>
          <a:p>
            <a:pPr marL="0" indent="0">
              <a:buNone/>
            </a:pPr>
            <a:r>
              <a:rPr lang="cs-CZ" sz="2800" b="1" dirty="0" err="1" smtClean="0"/>
              <a:t>Was</a:t>
            </a:r>
            <a:r>
              <a:rPr lang="cs-CZ" sz="2800" dirty="0" smtClean="0"/>
              <a:t> Sarah </a:t>
            </a:r>
            <a:r>
              <a:rPr lang="cs-CZ" sz="2800" b="1" dirty="0" err="1" smtClean="0"/>
              <a:t>reading</a:t>
            </a:r>
            <a:r>
              <a:rPr lang="cs-CZ" sz="2800" dirty="0" smtClean="0"/>
              <a:t> a </a:t>
            </a:r>
            <a:r>
              <a:rPr lang="cs-CZ" sz="2800" dirty="0" err="1" smtClean="0"/>
              <a:t>book</a:t>
            </a:r>
            <a:r>
              <a:rPr lang="cs-CZ" sz="2800" dirty="0" smtClean="0"/>
              <a:t> </a:t>
            </a:r>
            <a:r>
              <a:rPr lang="cs-CZ" sz="2800" dirty="0" err="1" smtClean="0"/>
              <a:t>at</a:t>
            </a:r>
            <a:r>
              <a:rPr lang="cs-CZ" sz="2800" dirty="0" smtClean="0"/>
              <a:t> 10 </a:t>
            </a:r>
            <a:r>
              <a:rPr lang="cs-CZ" sz="2800" dirty="0" err="1" smtClean="0"/>
              <a:t>o´clock</a:t>
            </a:r>
            <a:r>
              <a:rPr lang="cs-CZ" sz="2800" dirty="0" smtClean="0"/>
              <a:t> </a:t>
            </a:r>
            <a:r>
              <a:rPr lang="cs-CZ" sz="2800" dirty="0" err="1" smtClean="0"/>
              <a:t>yesterday</a:t>
            </a:r>
            <a:r>
              <a:rPr lang="cs-CZ" sz="2800" dirty="0" smtClean="0"/>
              <a:t> </a:t>
            </a:r>
            <a:r>
              <a:rPr lang="cs-CZ" sz="2800" dirty="0" err="1" smtClean="0"/>
              <a:t>evening</a:t>
            </a:r>
            <a:r>
              <a:rPr lang="cs-CZ" sz="2800" dirty="0" smtClean="0"/>
              <a:t>?</a:t>
            </a:r>
            <a:endParaRPr lang="en-US" sz="2800" dirty="0" smtClean="0"/>
          </a:p>
          <a:p>
            <a:pPr marL="0" indent="0">
              <a:buNone/>
            </a:pPr>
            <a:r>
              <a:rPr lang="cs-CZ" sz="2800" dirty="0" smtClean="0"/>
              <a:t>I </a:t>
            </a:r>
            <a:r>
              <a:rPr lang="cs-CZ" sz="2800" dirty="0" err="1" smtClean="0"/>
              <a:t>saw</a:t>
            </a:r>
            <a:r>
              <a:rPr lang="cs-CZ" sz="2800" dirty="0" smtClean="0"/>
              <a:t> Peter last night. He </a:t>
            </a:r>
            <a:r>
              <a:rPr lang="cs-CZ" sz="2800" b="1" dirty="0" err="1" smtClean="0"/>
              <a:t>was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waiting</a:t>
            </a:r>
            <a:r>
              <a:rPr lang="cs-CZ" sz="2800" b="1" dirty="0"/>
              <a:t> </a:t>
            </a:r>
            <a:r>
              <a:rPr lang="cs-CZ" sz="2800" dirty="0" err="1" smtClean="0"/>
              <a:t>for</a:t>
            </a:r>
            <a:r>
              <a:rPr lang="cs-CZ" sz="2800" dirty="0" smtClean="0"/>
              <a:t> a bus.</a:t>
            </a:r>
            <a:endParaRPr lang="en-US" sz="2800" dirty="0" smtClean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6" name="Picture 3" descr="C:\Program Files\Microsoft Office\MEDIA\CAGCAT10\j0299763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3252" y="2780928"/>
            <a:ext cx="1127853" cy="9281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853713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  <a:alpha val="46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US" sz="5400" b="1" dirty="0" smtClean="0">
                <a:solidFill>
                  <a:srgbClr val="FF0000"/>
                </a:solidFill>
              </a:rPr>
              <a:t>Past </a:t>
            </a:r>
            <a:r>
              <a:rPr lang="cs-CZ" sz="5400" b="1" dirty="0" err="1" smtClean="0">
                <a:solidFill>
                  <a:srgbClr val="FF0000"/>
                </a:solidFill>
              </a:rPr>
              <a:t>continuous</a:t>
            </a:r>
            <a:r>
              <a:rPr lang="en-US" sz="5400" b="1" dirty="0" smtClean="0">
                <a:solidFill>
                  <a:srgbClr val="FF0000"/>
                </a:solidFill>
              </a:rPr>
              <a:t> –</a:t>
            </a:r>
            <a:r>
              <a:rPr lang="cs-CZ" sz="5400" b="1" dirty="0" smtClean="0">
                <a:solidFill>
                  <a:srgbClr val="FF0000"/>
                </a:solidFill>
              </a:rPr>
              <a:t> use II.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often</a:t>
            </a:r>
            <a:r>
              <a:rPr lang="cs-CZ" dirty="0" smtClean="0"/>
              <a:t> use past </a:t>
            </a:r>
            <a:r>
              <a:rPr lang="cs-CZ" dirty="0" err="1" smtClean="0"/>
              <a:t>continuous</a:t>
            </a:r>
            <a:r>
              <a:rPr lang="cs-CZ" dirty="0" smtClean="0"/>
              <a:t> and past </a:t>
            </a:r>
            <a:r>
              <a:rPr lang="cs-CZ" dirty="0" err="1" smtClean="0"/>
              <a:t>simple</a:t>
            </a:r>
            <a:r>
              <a:rPr lang="cs-CZ" dirty="0" smtClean="0"/>
              <a:t> </a:t>
            </a:r>
            <a:r>
              <a:rPr lang="cs-CZ" dirty="0" err="1" smtClean="0"/>
              <a:t>together</a:t>
            </a:r>
            <a:r>
              <a:rPr lang="cs-CZ" dirty="0"/>
              <a:t> </a:t>
            </a:r>
            <a:r>
              <a:rPr lang="cs-CZ" dirty="0" smtClean="0"/>
              <a:t>in a sentence</a:t>
            </a:r>
          </a:p>
          <a:p>
            <a:r>
              <a:rPr lang="cs-CZ" dirty="0" smtClean="0"/>
              <a:t>past </a:t>
            </a:r>
            <a:r>
              <a:rPr lang="cs-CZ" dirty="0" err="1" smtClean="0"/>
              <a:t>continuous</a:t>
            </a:r>
            <a:r>
              <a:rPr lang="cs-CZ" dirty="0" smtClean="0"/>
              <a:t> </a:t>
            </a:r>
            <a:r>
              <a:rPr lang="cs-CZ" dirty="0" err="1" smtClean="0"/>
              <a:t>describes</a:t>
            </a:r>
            <a:r>
              <a:rPr lang="cs-CZ" dirty="0" smtClean="0"/>
              <a:t> a </a:t>
            </a:r>
            <a:r>
              <a:rPr lang="cs-CZ" u="sng" dirty="0" err="1" smtClean="0"/>
              <a:t>longer</a:t>
            </a:r>
            <a:r>
              <a:rPr lang="cs-CZ" u="sng" dirty="0" smtClean="0"/>
              <a:t> </a:t>
            </a:r>
            <a:r>
              <a:rPr lang="cs-CZ" u="sng" dirty="0" err="1" smtClean="0"/>
              <a:t>action</a:t>
            </a:r>
            <a:r>
              <a:rPr lang="cs-CZ" u="sng" dirty="0" smtClean="0"/>
              <a:t>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dirty="0" err="1" smtClean="0"/>
              <a:t>situation</a:t>
            </a:r>
            <a:r>
              <a:rPr lang="cs-CZ" dirty="0" smtClean="0"/>
              <a:t>; past </a:t>
            </a:r>
            <a:r>
              <a:rPr lang="cs-CZ" dirty="0" err="1" smtClean="0"/>
              <a:t>simple</a:t>
            </a:r>
            <a:r>
              <a:rPr lang="cs-CZ" dirty="0" smtClean="0"/>
              <a:t> </a:t>
            </a:r>
            <a:r>
              <a:rPr lang="cs-CZ" dirty="0" err="1" smtClean="0"/>
              <a:t>describes</a:t>
            </a:r>
            <a:r>
              <a:rPr lang="cs-CZ" dirty="0" smtClean="0"/>
              <a:t> a </a:t>
            </a:r>
            <a:r>
              <a:rPr lang="cs-CZ" u="sng" dirty="0" err="1" smtClean="0"/>
              <a:t>shorter</a:t>
            </a:r>
            <a:r>
              <a:rPr lang="cs-CZ" dirty="0" smtClean="0"/>
              <a:t> </a:t>
            </a:r>
            <a:r>
              <a:rPr lang="cs-CZ" u="sng" dirty="0" err="1" smtClean="0"/>
              <a:t>action</a:t>
            </a:r>
            <a:r>
              <a:rPr lang="cs-CZ" dirty="0" smtClean="0"/>
              <a:t> </a:t>
            </a:r>
            <a:r>
              <a:rPr lang="cs-CZ" dirty="0" err="1" smtClean="0"/>
              <a:t>that</a:t>
            </a:r>
            <a:r>
              <a:rPr lang="cs-CZ" dirty="0" smtClean="0"/>
              <a:t> </a:t>
            </a:r>
            <a:r>
              <a:rPr lang="cs-CZ" dirty="0" err="1" smtClean="0"/>
              <a:t>happened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middle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a </a:t>
            </a:r>
            <a:r>
              <a:rPr lang="cs-CZ" dirty="0" err="1" smtClean="0"/>
              <a:t>shorter</a:t>
            </a:r>
            <a:r>
              <a:rPr lang="cs-CZ" dirty="0" smtClean="0"/>
              <a:t> </a:t>
            </a:r>
            <a:r>
              <a:rPr lang="cs-CZ" dirty="0" err="1" smtClean="0"/>
              <a:t>action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e.g</a:t>
            </a:r>
            <a:r>
              <a:rPr lang="cs-CZ" dirty="0" smtClean="0"/>
              <a:t>. Kate </a:t>
            </a:r>
            <a:r>
              <a:rPr lang="cs-CZ" b="1" dirty="0" err="1" smtClean="0"/>
              <a:t>was</a:t>
            </a:r>
            <a:r>
              <a:rPr lang="cs-CZ" b="1" dirty="0" smtClean="0"/>
              <a:t> </a:t>
            </a:r>
            <a:r>
              <a:rPr lang="cs-CZ" b="1" dirty="0" err="1" smtClean="0"/>
              <a:t>watching</a:t>
            </a:r>
            <a:r>
              <a:rPr lang="cs-CZ" dirty="0" smtClean="0"/>
              <a:t> TV </a:t>
            </a:r>
            <a:r>
              <a:rPr lang="cs-CZ" dirty="0" err="1" smtClean="0"/>
              <a:t>when</a:t>
            </a:r>
            <a:r>
              <a:rPr lang="cs-CZ" dirty="0" smtClean="0"/>
              <a:t> a </a:t>
            </a:r>
            <a:r>
              <a:rPr lang="cs-CZ" dirty="0" err="1" smtClean="0"/>
              <a:t>phone</a:t>
            </a:r>
            <a:r>
              <a:rPr lang="cs-CZ" dirty="0" smtClean="0"/>
              <a:t> </a:t>
            </a:r>
            <a:r>
              <a:rPr lang="cs-CZ" b="1" dirty="0" err="1" smtClean="0"/>
              <a:t>rang</a:t>
            </a:r>
            <a:r>
              <a:rPr lang="cs-CZ" dirty="0" smtClean="0"/>
              <a:t>.</a:t>
            </a:r>
            <a:endParaRPr lang="cs-CZ" dirty="0"/>
          </a:p>
        </p:txBody>
      </p:sp>
      <p:cxnSp>
        <p:nvCxnSpPr>
          <p:cNvPr id="17" name="Přímá spojnice se šipkou 16"/>
          <p:cNvCxnSpPr/>
          <p:nvPr/>
        </p:nvCxnSpPr>
        <p:spPr>
          <a:xfrm>
            <a:off x="2267744" y="5445224"/>
            <a:ext cx="2664296" cy="0"/>
          </a:xfrm>
          <a:prstGeom prst="straightConnector1">
            <a:avLst/>
          </a:prstGeom>
          <a:ln w="412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Šipka nahoru 17"/>
          <p:cNvSpPr/>
          <p:nvPr/>
        </p:nvSpPr>
        <p:spPr>
          <a:xfrm>
            <a:off x="3419872" y="5502830"/>
            <a:ext cx="180020" cy="374441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146901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  <a:alpha val="46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US" sz="5400" b="1" dirty="0" smtClean="0">
                <a:solidFill>
                  <a:srgbClr val="FF0000"/>
                </a:solidFill>
              </a:rPr>
              <a:t>Past </a:t>
            </a:r>
            <a:r>
              <a:rPr lang="cs-CZ" sz="5400" b="1" dirty="0" err="1" smtClean="0">
                <a:solidFill>
                  <a:srgbClr val="FF0000"/>
                </a:solidFill>
              </a:rPr>
              <a:t>continuous</a:t>
            </a:r>
            <a:r>
              <a:rPr lang="en-US" sz="5400" b="1" dirty="0" smtClean="0">
                <a:solidFill>
                  <a:srgbClr val="FF0000"/>
                </a:solidFill>
              </a:rPr>
              <a:t> –</a:t>
            </a:r>
            <a:r>
              <a:rPr lang="cs-CZ" sz="5400" b="1" dirty="0" smtClean="0">
                <a:solidFill>
                  <a:srgbClr val="FF0000"/>
                </a:solidFill>
              </a:rPr>
              <a:t> use III.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we</a:t>
            </a:r>
            <a:r>
              <a:rPr lang="cs-CZ" dirty="0" smtClean="0"/>
              <a:t> use past </a:t>
            </a:r>
            <a:r>
              <a:rPr lang="cs-CZ" dirty="0" err="1" smtClean="0"/>
              <a:t>continuous</a:t>
            </a:r>
            <a:r>
              <a:rPr lang="cs-CZ" dirty="0" smtClean="0"/>
              <a:t> to </a:t>
            </a:r>
            <a:r>
              <a:rPr lang="cs-CZ" dirty="0" err="1" smtClean="0"/>
              <a:t>describe</a:t>
            </a:r>
            <a:r>
              <a:rPr lang="cs-CZ" dirty="0" smtClean="0"/>
              <a:t> a </a:t>
            </a:r>
            <a:r>
              <a:rPr lang="cs-CZ" u="sng" dirty="0" err="1" smtClean="0"/>
              <a:t>backround</a:t>
            </a:r>
            <a:r>
              <a:rPr lang="cs-CZ" u="sng" dirty="0" smtClean="0"/>
              <a:t> </a:t>
            </a:r>
            <a:r>
              <a:rPr lang="cs-CZ" u="sng" dirty="0" err="1" smtClean="0"/>
              <a:t>scene</a:t>
            </a:r>
            <a:r>
              <a:rPr lang="cs-CZ" u="sng" dirty="0" smtClean="0"/>
              <a:t> </a:t>
            </a:r>
            <a:r>
              <a:rPr lang="cs-CZ" dirty="0" err="1" smtClean="0"/>
              <a:t>when</a:t>
            </a:r>
            <a:r>
              <a:rPr lang="cs-CZ" dirty="0" smtClean="0"/>
              <a:t> </a:t>
            </a: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tell</a:t>
            </a:r>
            <a:r>
              <a:rPr lang="cs-CZ" dirty="0" smtClean="0"/>
              <a:t> a story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I </a:t>
            </a:r>
            <a:r>
              <a:rPr lang="cs-CZ" b="1" dirty="0" err="1" smtClean="0"/>
              <a:t>was</a:t>
            </a:r>
            <a:r>
              <a:rPr lang="cs-CZ" b="1" dirty="0" smtClean="0"/>
              <a:t> </a:t>
            </a:r>
            <a:r>
              <a:rPr lang="cs-CZ" b="1" dirty="0" err="1" smtClean="0"/>
              <a:t>standing</a:t>
            </a:r>
            <a:r>
              <a:rPr lang="cs-CZ" b="1" dirty="0" smtClean="0"/>
              <a:t> </a:t>
            </a:r>
            <a:r>
              <a:rPr lang="cs-CZ" dirty="0" smtClean="0"/>
              <a:t>in front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old</a:t>
            </a:r>
            <a:r>
              <a:rPr lang="cs-CZ" dirty="0" smtClean="0"/>
              <a:t> </a:t>
            </a:r>
            <a:r>
              <a:rPr lang="cs-CZ" dirty="0" err="1" smtClean="0"/>
              <a:t>castle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b="1" dirty="0" err="1" smtClean="0"/>
              <a:t>was</a:t>
            </a:r>
            <a:r>
              <a:rPr lang="cs-CZ" b="1" dirty="0" smtClean="0"/>
              <a:t> </a:t>
            </a:r>
            <a:r>
              <a:rPr lang="cs-CZ" b="1" dirty="0" err="1" smtClean="0"/>
              <a:t>getting</a:t>
            </a:r>
            <a:r>
              <a:rPr lang="cs-CZ" b="1" dirty="0" smtClean="0"/>
              <a:t> </a:t>
            </a:r>
            <a:r>
              <a:rPr lang="cs-CZ" dirty="0" err="1" smtClean="0"/>
              <a:t>dark</a:t>
            </a:r>
            <a:r>
              <a:rPr lang="cs-CZ" dirty="0" smtClean="0"/>
              <a:t> and I </a:t>
            </a:r>
            <a:r>
              <a:rPr lang="cs-CZ" b="1" dirty="0" err="1" smtClean="0"/>
              <a:t>was</a:t>
            </a:r>
            <a:r>
              <a:rPr lang="cs-CZ" b="1" dirty="0" smtClean="0"/>
              <a:t> feeling </a:t>
            </a:r>
          </a:p>
          <a:p>
            <a:pPr marL="0" indent="0">
              <a:buNone/>
            </a:pPr>
            <a:r>
              <a:rPr lang="cs-CZ" dirty="0" err="1" smtClean="0"/>
              <a:t>tired</a:t>
            </a:r>
            <a:r>
              <a:rPr lang="cs-CZ" dirty="0" smtClean="0"/>
              <a:t>. </a:t>
            </a:r>
            <a:r>
              <a:rPr lang="cs-CZ" dirty="0" err="1" smtClean="0"/>
              <a:t>Suddenly</a:t>
            </a:r>
            <a:r>
              <a:rPr lang="cs-CZ" dirty="0" smtClean="0"/>
              <a:t> I </a:t>
            </a:r>
            <a:r>
              <a:rPr lang="cs-CZ" dirty="0" err="1" smtClean="0"/>
              <a:t>heard</a:t>
            </a:r>
            <a:r>
              <a:rPr lang="cs-CZ" dirty="0" smtClean="0"/>
              <a:t> a </a:t>
            </a:r>
            <a:r>
              <a:rPr lang="cs-CZ" dirty="0" err="1" smtClean="0"/>
              <a:t>strange</a:t>
            </a:r>
            <a:r>
              <a:rPr lang="cs-CZ" dirty="0" smtClean="0"/>
              <a:t> </a:t>
            </a:r>
            <a:r>
              <a:rPr lang="cs-CZ" dirty="0" err="1" smtClean="0"/>
              <a:t>noise</a:t>
            </a:r>
            <a:r>
              <a:rPr lang="cs-CZ" dirty="0" smtClean="0"/>
              <a:t>…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2996952"/>
            <a:ext cx="1971675" cy="2343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2742430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  <a:alpha val="46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74638"/>
            <a:ext cx="8363272" cy="1143000"/>
          </a:xfrm>
        </p:spPr>
        <p:txBody>
          <a:bodyPr>
            <a:normAutofit fontScale="90000"/>
          </a:bodyPr>
          <a:lstStyle/>
          <a:p>
            <a:pPr algn="l"/>
            <a:r>
              <a:rPr lang="en-US" b="1" dirty="0">
                <a:solidFill>
                  <a:srgbClr val="FF0000"/>
                </a:solidFill>
              </a:rPr>
              <a:t>Past </a:t>
            </a:r>
            <a:r>
              <a:rPr lang="cs-CZ" b="1" dirty="0" err="1" smtClean="0">
                <a:solidFill>
                  <a:srgbClr val="FF0000"/>
                </a:solidFill>
              </a:rPr>
              <a:t>continuous</a:t>
            </a:r>
            <a:r>
              <a:rPr lang="en-US" b="1" dirty="0" smtClean="0">
                <a:solidFill>
                  <a:srgbClr val="FF0000"/>
                </a:solidFill>
              </a:rPr>
              <a:t> </a:t>
            </a:r>
            <a:r>
              <a:rPr lang="en-US" b="1" dirty="0">
                <a:solidFill>
                  <a:srgbClr val="FF0000"/>
                </a:solidFill>
              </a:rPr>
              <a:t>– </a:t>
            </a:r>
            <a:r>
              <a:rPr lang="cs-CZ" b="1" dirty="0" err="1" smtClean="0">
                <a:solidFill>
                  <a:srgbClr val="FF0000"/>
                </a:solidFill>
              </a:rPr>
              <a:t>changes</a:t>
            </a:r>
            <a:r>
              <a:rPr lang="cs-CZ" b="1" dirty="0" smtClean="0">
                <a:solidFill>
                  <a:srgbClr val="FF0000"/>
                </a:solidFill>
              </a:rPr>
              <a:t> in </a:t>
            </a:r>
            <a:r>
              <a:rPr lang="cs-CZ" b="1" dirty="0" err="1" smtClean="0">
                <a:solidFill>
                  <a:srgbClr val="FF0000"/>
                </a:solidFill>
              </a:rPr>
              <a:t>spelling</a:t>
            </a:r>
            <a:r>
              <a:rPr lang="cs-CZ" b="1" dirty="0" smtClean="0">
                <a:solidFill>
                  <a:srgbClr val="FF0000"/>
                </a:solidFill>
              </a:rPr>
              <a:t> I.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4186808" cy="4525963"/>
          </a:xfrm>
          <a:ln w="31750"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>
            <a:normAutofit/>
          </a:bodyPr>
          <a:lstStyle/>
          <a:p>
            <a:r>
              <a:rPr lang="cs-CZ" sz="2800" dirty="0" err="1" smtClean="0"/>
              <a:t>dropping</a:t>
            </a:r>
            <a:r>
              <a:rPr lang="cs-CZ" sz="2800" dirty="0" smtClean="0"/>
              <a:t>	</a:t>
            </a:r>
            <a:r>
              <a:rPr lang="cs-CZ" b="1" dirty="0" smtClean="0"/>
              <a:t>- e</a:t>
            </a:r>
          </a:p>
          <a:p>
            <a:pPr marL="0" indent="0">
              <a:buNone/>
            </a:pPr>
            <a:r>
              <a:rPr lang="cs-CZ" sz="2800" dirty="0" smtClean="0"/>
              <a:t>liv</a:t>
            </a:r>
            <a:r>
              <a:rPr lang="cs-CZ" sz="2800" b="1" dirty="0" smtClean="0"/>
              <a:t>e</a:t>
            </a:r>
            <a:r>
              <a:rPr lang="cs-CZ" sz="2800" dirty="0" smtClean="0"/>
              <a:t>	-  </a:t>
            </a:r>
            <a:r>
              <a:rPr lang="cs-CZ" sz="2800" dirty="0" err="1" smtClean="0"/>
              <a:t>living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 err="1" smtClean="0"/>
              <a:t>mov</a:t>
            </a:r>
            <a:r>
              <a:rPr lang="cs-CZ" sz="2800" b="1" dirty="0" err="1" smtClean="0"/>
              <a:t>e</a:t>
            </a:r>
            <a:r>
              <a:rPr lang="cs-CZ" sz="2800" dirty="0"/>
              <a:t> </a:t>
            </a:r>
            <a:r>
              <a:rPr lang="cs-CZ" sz="2800" dirty="0" smtClean="0"/>
              <a:t> - </a:t>
            </a:r>
            <a:r>
              <a:rPr lang="cs-CZ" sz="2800" dirty="0" err="1" smtClean="0"/>
              <a:t>moving</a:t>
            </a:r>
            <a:endParaRPr lang="cs-CZ" sz="2800" dirty="0" smtClean="0"/>
          </a:p>
          <a:p>
            <a:pPr marL="0" indent="0">
              <a:buNone/>
            </a:pPr>
            <a:endParaRPr lang="cs-CZ" sz="2800" dirty="0"/>
          </a:p>
          <a:p>
            <a:r>
              <a:rPr lang="cs-CZ" sz="2800" dirty="0" err="1" smtClean="0"/>
              <a:t>changing</a:t>
            </a:r>
            <a:r>
              <a:rPr lang="cs-CZ" sz="2800" dirty="0" smtClean="0"/>
              <a:t> </a:t>
            </a:r>
            <a:r>
              <a:rPr lang="cs-CZ" b="1" dirty="0" smtClean="0"/>
              <a:t>–</a:t>
            </a:r>
            <a:r>
              <a:rPr lang="cs-CZ" b="1" dirty="0" err="1" smtClean="0"/>
              <a:t>ie</a:t>
            </a:r>
            <a:r>
              <a:rPr lang="cs-CZ" b="1" dirty="0" smtClean="0"/>
              <a:t> </a:t>
            </a:r>
            <a:r>
              <a:rPr lang="cs-CZ" sz="2800" dirty="0" smtClean="0"/>
              <a:t>to </a:t>
            </a:r>
            <a:r>
              <a:rPr lang="cs-CZ" b="1" dirty="0" smtClean="0"/>
              <a:t>–y</a:t>
            </a:r>
          </a:p>
          <a:p>
            <a:pPr marL="0" indent="0">
              <a:buNone/>
            </a:pPr>
            <a:r>
              <a:rPr lang="cs-CZ" sz="2800" dirty="0" err="1" smtClean="0"/>
              <a:t>t</a:t>
            </a:r>
            <a:r>
              <a:rPr lang="cs-CZ" sz="2800" b="1" dirty="0" err="1" smtClean="0"/>
              <a:t>ie</a:t>
            </a:r>
            <a:r>
              <a:rPr lang="cs-CZ" sz="2800" dirty="0" smtClean="0"/>
              <a:t>  -  </a:t>
            </a:r>
            <a:r>
              <a:rPr lang="cs-CZ" sz="2800" dirty="0" err="1" smtClean="0"/>
              <a:t>t</a:t>
            </a:r>
            <a:r>
              <a:rPr lang="cs-CZ" sz="2800" b="1" dirty="0" err="1" smtClean="0"/>
              <a:t>y</a:t>
            </a:r>
            <a:r>
              <a:rPr lang="cs-CZ" sz="2800" dirty="0" err="1" smtClean="0"/>
              <a:t>ing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 err="1" smtClean="0"/>
              <a:t>l</a:t>
            </a:r>
            <a:r>
              <a:rPr lang="cs-CZ" sz="2800" b="1" dirty="0" err="1" smtClean="0"/>
              <a:t>ie</a:t>
            </a:r>
            <a:r>
              <a:rPr lang="cs-CZ" sz="2800" dirty="0" smtClean="0"/>
              <a:t>  -  </a:t>
            </a:r>
            <a:r>
              <a:rPr lang="cs-CZ" sz="2800" dirty="0" err="1" smtClean="0"/>
              <a:t>l</a:t>
            </a:r>
            <a:r>
              <a:rPr lang="cs-CZ" sz="2800" b="1" dirty="0" err="1" smtClean="0"/>
              <a:t>y</a:t>
            </a:r>
            <a:r>
              <a:rPr lang="cs-CZ" sz="2800" dirty="0" err="1" smtClean="0"/>
              <a:t>ing</a:t>
            </a:r>
            <a:endParaRPr lang="cs-CZ" sz="2800" dirty="0"/>
          </a:p>
        </p:txBody>
      </p:sp>
      <p:cxnSp>
        <p:nvCxnSpPr>
          <p:cNvPr id="6" name="Přímá spojnice 5"/>
          <p:cNvCxnSpPr/>
          <p:nvPr/>
        </p:nvCxnSpPr>
        <p:spPr>
          <a:xfrm>
            <a:off x="3563888" y="2024844"/>
            <a:ext cx="576064" cy="936104"/>
          </a:xfrm>
          <a:prstGeom prst="line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 flipH="1">
            <a:off x="3563888" y="2024844"/>
            <a:ext cx="576064" cy="936104"/>
          </a:xfrm>
          <a:prstGeom prst="line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4748822" y="1859340"/>
            <a:ext cx="4215666" cy="1384995"/>
          </a:xfrm>
          <a:prstGeom prst="rect">
            <a:avLst/>
          </a:prstGeom>
          <a:noFill/>
          <a:ln w="38100">
            <a:solidFill>
              <a:schemeClr val="accent2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be</a:t>
            </a:r>
            <a:r>
              <a:rPr lang="cs-CZ" sz="2800" dirty="0" smtClean="0"/>
              <a:t>	-	</a:t>
            </a:r>
            <a:r>
              <a:rPr lang="cs-CZ" sz="2800" dirty="0" err="1" smtClean="0"/>
              <a:t>being</a:t>
            </a:r>
            <a:endParaRPr lang="cs-CZ" sz="2800" dirty="0" smtClean="0"/>
          </a:p>
          <a:p>
            <a:r>
              <a:rPr lang="cs-CZ" sz="2800" dirty="0" err="1" smtClean="0"/>
              <a:t>s</a:t>
            </a:r>
            <a:r>
              <a:rPr lang="cs-CZ" sz="2800" b="1" dirty="0" err="1" smtClean="0"/>
              <a:t>ee</a:t>
            </a:r>
            <a:r>
              <a:rPr lang="cs-CZ" sz="2800" dirty="0" smtClean="0"/>
              <a:t>	-	</a:t>
            </a:r>
            <a:r>
              <a:rPr lang="cs-CZ" sz="2800" dirty="0" err="1" smtClean="0"/>
              <a:t>seeing</a:t>
            </a:r>
            <a:endParaRPr lang="cs-CZ" sz="2800" dirty="0" smtClean="0"/>
          </a:p>
          <a:p>
            <a:r>
              <a:rPr lang="cs-CZ" sz="2800" dirty="0" err="1" smtClean="0"/>
              <a:t>agr</a:t>
            </a:r>
            <a:r>
              <a:rPr lang="cs-CZ" sz="2800" b="1" dirty="0" err="1" smtClean="0"/>
              <a:t>ee</a:t>
            </a:r>
            <a:r>
              <a:rPr lang="cs-CZ" sz="2800" dirty="0" smtClean="0"/>
              <a:t>-	</a:t>
            </a:r>
            <a:r>
              <a:rPr lang="cs-CZ" sz="2800" dirty="0" err="1" smtClean="0"/>
              <a:t>agreeing</a:t>
            </a:r>
            <a:endParaRPr lang="cs-CZ" sz="2800" dirty="0"/>
          </a:p>
        </p:txBody>
      </p:sp>
      <p:cxnSp>
        <p:nvCxnSpPr>
          <p:cNvPr id="12" name="Přímá spojnice 11"/>
          <p:cNvCxnSpPr/>
          <p:nvPr/>
        </p:nvCxnSpPr>
        <p:spPr>
          <a:xfrm>
            <a:off x="3709542" y="4077072"/>
            <a:ext cx="576064" cy="936104"/>
          </a:xfrm>
          <a:prstGeom prst="line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H="1">
            <a:off x="3709542" y="4077072"/>
            <a:ext cx="576064" cy="936104"/>
          </a:xfrm>
          <a:prstGeom prst="line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4572001" y="3674349"/>
            <a:ext cx="4320480" cy="2246769"/>
          </a:xfrm>
          <a:prstGeom prst="rect">
            <a:avLst/>
          </a:prstGeom>
          <a:noFill/>
          <a:ln w="38100">
            <a:solidFill>
              <a:schemeClr val="accent2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but not  </a:t>
            </a:r>
            <a:r>
              <a:rPr lang="cs-CZ" sz="2800" b="1" dirty="0" smtClean="0"/>
              <a:t>-y</a:t>
            </a:r>
            <a:r>
              <a:rPr lang="cs-CZ" sz="2800" dirty="0" smtClean="0"/>
              <a:t> to </a:t>
            </a:r>
            <a:r>
              <a:rPr lang="cs-CZ" sz="2800" b="1" dirty="0" smtClean="0"/>
              <a:t>-i</a:t>
            </a:r>
            <a:r>
              <a:rPr lang="cs-CZ" sz="2800" dirty="0" smtClean="0"/>
              <a:t>  </a:t>
            </a:r>
            <a:r>
              <a:rPr lang="cs-CZ" sz="2800" dirty="0" err="1" smtClean="0"/>
              <a:t>before</a:t>
            </a:r>
            <a:r>
              <a:rPr lang="cs-CZ" sz="2800" dirty="0" smtClean="0"/>
              <a:t> – </a:t>
            </a:r>
            <a:r>
              <a:rPr lang="cs-CZ" sz="2800" dirty="0" err="1" smtClean="0"/>
              <a:t>ing</a:t>
            </a:r>
            <a:endParaRPr lang="cs-CZ" sz="2800" dirty="0" smtClean="0"/>
          </a:p>
          <a:p>
            <a:r>
              <a:rPr lang="cs-CZ" sz="2800" dirty="0" err="1" smtClean="0"/>
              <a:t>carr</a:t>
            </a:r>
            <a:r>
              <a:rPr lang="cs-CZ" sz="2800" b="1" dirty="0" err="1" smtClean="0"/>
              <a:t>y</a:t>
            </a:r>
            <a:r>
              <a:rPr lang="cs-CZ" sz="2800" b="1" dirty="0" smtClean="0"/>
              <a:t> </a:t>
            </a:r>
            <a:r>
              <a:rPr lang="cs-CZ" sz="2800" dirty="0" smtClean="0"/>
              <a:t>– </a:t>
            </a:r>
            <a:r>
              <a:rPr lang="cs-CZ" sz="2800" dirty="0" err="1" smtClean="0"/>
              <a:t>carr</a:t>
            </a:r>
            <a:r>
              <a:rPr lang="cs-CZ" sz="2800" b="1" dirty="0" err="1" smtClean="0"/>
              <a:t>yi</a:t>
            </a:r>
            <a:r>
              <a:rPr lang="cs-CZ" sz="2800" dirty="0" err="1" smtClean="0"/>
              <a:t>ng</a:t>
            </a:r>
            <a:endParaRPr lang="cs-CZ" sz="2800" dirty="0" smtClean="0"/>
          </a:p>
          <a:p>
            <a:r>
              <a:rPr lang="cs-CZ" sz="2800" dirty="0" err="1" smtClean="0"/>
              <a:t>fl</a:t>
            </a:r>
            <a:r>
              <a:rPr lang="cs-CZ" sz="2800" b="1" dirty="0" err="1" smtClean="0"/>
              <a:t>y</a:t>
            </a:r>
            <a:r>
              <a:rPr lang="cs-CZ" sz="2800" dirty="0" smtClean="0"/>
              <a:t> – </a:t>
            </a:r>
            <a:r>
              <a:rPr lang="cs-CZ" sz="2800" dirty="0" err="1" smtClean="0"/>
              <a:t>fl</a:t>
            </a:r>
            <a:r>
              <a:rPr lang="cs-CZ" sz="2800" b="1" dirty="0" err="1" smtClean="0"/>
              <a:t>yi</a:t>
            </a:r>
            <a:r>
              <a:rPr lang="cs-CZ" sz="2800" dirty="0" err="1" smtClean="0"/>
              <a:t>ng</a:t>
            </a:r>
            <a:endParaRPr lang="cs-CZ" sz="2800" dirty="0" smtClean="0"/>
          </a:p>
          <a:p>
            <a:r>
              <a:rPr lang="cs-CZ" sz="2800" dirty="0" smtClean="0"/>
              <a:t>pla</a:t>
            </a:r>
            <a:r>
              <a:rPr lang="cs-CZ" sz="2800" b="1" dirty="0" smtClean="0"/>
              <a:t>y</a:t>
            </a:r>
            <a:r>
              <a:rPr lang="cs-CZ" sz="2800" dirty="0" smtClean="0"/>
              <a:t> - </a:t>
            </a:r>
            <a:r>
              <a:rPr lang="cs-CZ" sz="2800" dirty="0" err="1" smtClean="0"/>
              <a:t>pla</a:t>
            </a:r>
            <a:r>
              <a:rPr lang="cs-CZ" sz="2800" b="1" dirty="0" err="1" smtClean="0"/>
              <a:t>yi</a:t>
            </a:r>
            <a:r>
              <a:rPr lang="cs-CZ" sz="2800" dirty="0" err="1" smtClean="0"/>
              <a:t>ng</a:t>
            </a:r>
            <a:endParaRPr lang="cs-CZ" sz="2800" dirty="0"/>
          </a:p>
          <a:p>
            <a:endParaRPr lang="cs-CZ" sz="2800" dirty="0" smtClean="0"/>
          </a:p>
        </p:txBody>
      </p:sp>
    </p:spTree>
    <p:extLst>
      <p:ext uri="{BB962C8B-B14F-4D97-AF65-F5344CB8AC3E}">
        <p14:creationId xmlns:p14="http://schemas.microsoft.com/office/powerpoint/2010/main" val="373415960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  <a:alpha val="46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507288" cy="1143000"/>
          </a:xfrm>
        </p:spPr>
        <p:txBody>
          <a:bodyPr>
            <a:normAutofit fontScale="90000"/>
          </a:bodyPr>
          <a:lstStyle/>
          <a:p>
            <a:pPr algn="l"/>
            <a:r>
              <a:rPr lang="en-US" b="1" dirty="0">
                <a:solidFill>
                  <a:srgbClr val="FF0000"/>
                </a:solidFill>
              </a:rPr>
              <a:t>Past </a:t>
            </a:r>
            <a:r>
              <a:rPr lang="cs-CZ" b="1" dirty="0" err="1" smtClean="0">
                <a:solidFill>
                  <a:srgbClr val="FF0000"/>
                </a:solidFill>
              </a:rPr>
              <a:t>continuous</a:t>
            </a:r>
            <a:r>
              <a:rPr lang="en-US" b="1" dirty="0" smtClean="0">
                <a:solidFill>
                  <a:srgbClr val="FF0000"/>
                </a:solidFill>
              </a:rPr>
              <a:t> </a:t>
            </a:r>
            <a:r>
              <a:rPr lang="en-US" b="1" dirty="0">
                <a:solidFill>
                  <a:srgbClr val="FF0000"/>
                </a:solidFill>
              </a:rPr>
              <a:t>– </a:t>
            </a:r>
            <a:r>
              <a:rPr lang="cs-CZ" b="1" dirty="0" err="1" smtClean="0">
                <a:solidFill>
                  <a:srgbClr val="FF0000"/>
                </a:solidFill>
              </a:rPr>
              <a:t>changes</a:t>
            </a:r>
            <a:r>
              <a:rPr lang="cs-CZ" b="1" dirty="0" smtClean="0">
                <a:solidFill>
                  <a:srgbClr val="FF0000"/>
                </a:solidFill>
              </a:rPr>
              <a:t> in </a:t>
            </a:r>
            <a:r>
              <a:rPr lang="cs-CZ" b="1" dirty="0" err="1" smtClean="0">
                <a:solidFill>
                  <a:srgbClr val="FF0000"/>
                </a:solidFill>
              </a:rPr>
              <a:t>spelling</a:t>
            </a:r>
            <a:r>
              <a:rPr lang="cs-CZ" b="1" dirty="0" smtClean="0">
                <a:solidFill>
                  <a:srgbClr val="FF0000"/>
                </a:solidFill>
              </a:rPr>
              <a:t> II.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412776"/>
            <a:ext cx="4186808" cy="4525963"/>
          </a:xfrm>
          <a:ln w="31750"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>
            <a:normAutofit fontScale="77500" lnSpcReduction="20000"/>
          </a:bodyPr>
          <a:lstStyle/>
          <a:p>
            <a:r>
              <a:rPr lang="cs-CZ" sz="2800" dirty="0" err="1" smtClean="0"/>
              <a:t>doubling</a:t>
            </a:r>
            <a:r>
              <a:rPr lang="cs-CZ" sz="2800" dirty="0" smtClean="0"/>
              <a:t> </a:t>
            </a:r>
            <a:r>
              <a:rPr lang="cs-CZ" sz="2800" dirty="0" err="1" smtClean="0"/>
              <a:t>final</a:t>
            </a:r>
            <a:r>
              <a:rPr lang="cs-CZ" sz="2800" dirty="0" smtClean="0"/>
              <a:t> </a:t>
            </a:r>
            <a:r>
              <a:rPr lang="cs-CZ" sz="2800" dirty="0" err="1" smtClean="0"/>
              <a:t>consonants</a:t>
            </a:r>
            <a:r>
              <a:rPr lang="cs-CZ" sz="2800" dirty="0" smtClean="0"/>
              <a:t> in </a:t>
            </a:r>
            <a:r>
              <a:rPr lang="cs-CZ" sz="2800" dirty="0" err="1" smtClean="0"/>
              <a:t>one-syllable</a:t>
            </a:r>
            <a:r>
              <a:rPr lang="cs-CZ" sz="2800" dirty="0" smtClean="0"/>
              <a:t> </a:t>
            </a:r>
            <a:r>
              <a:rPr lang="cs-CZ" sz="2800" dirty="0" err="1" smtClean="0"/>
              <a:t>words</a:t>
            </a:r>
            <a:r>
              <a:rPr lang="cs-CZ" sz="2800" dirty="0" smtClean="0"/>
              <a:t> </a:t>
            </a:r>
            <a:r>
              <a:rPr lang="cs-CZ" sz="2800" dirty="0" err="1" smtClean="0"/>
              <a:t>with</a:t>
            </a:r>
            <a:r>
              <a:rPr lang="cs-CZ" sz="2800" dirty="0" smtClean="0"/>
              <a:t> a </a:t>
            </a:r>
            <a:r>
              <a:rPr lang="cs-CZ" sz="2800" dirty="0" err="1" smtClean="0"/>
              <a:t>vowel+consonant</a:t>
            </a:r>
            <a:endParaRPr lang="cs-CZ" sz="2800" dirty="0" smtClean="0"/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s i t  -  </a:t>
            </a:r>
            <a:r>
              <a:rPr lang="cs-CZ" sz="2800" dirty="0" err="1" smtClean="0"/>
              <a:t>si</a:t>
            </a:r>
            <a:r>
              <a:rPr lang="cs-CZ" sz="2800" b="1" dirty="0" err="1" smtClean="0"/>
              <a:t>tt</a:t>
            </a:r>
            <a:r>
              <a:rPr lang="cs-CZ" sz="2800" dirty="0" err="1" smtClean="0"/>
              <a:t>ing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drop  -  </a:t>
            </a:r>
            <a:r>
              <a:rPr lang="cs-CZ" sz="2800" dirty="0" err="1" smtClean="0"/>
              <a:t>dro</a:t>
            </a:r>
            <a:r>
              <a:rPr lang="cs-CZ" sz="2800" b="1" dirty="0" err="1" smtClean="0"/>
              <a:t>pp</a:t>
            </a:r>
            <a:r>
              <a:rPr lang="cs-CZ" sz="2800" dirty="0" err="1" smtClean="0"/>
              <a:t>ing</a:t>
            </a:r>
            <a:endParaRPr lang="cs-CZ" sz="2800" dirty="0" smtClean="0"/>
          </a:p>
          <a:p>
            <a:pPr marL="0" indent="0">
              <a:buNone/>
            </a:pPr>
            <a:endParaRPr lang="cs-CZ" sz="2800" dirty="0" smtClean="0"/>
          </a:p>
          <a:p>
            <a:r>
              <a:rPr lang="cs-CZ" sz="2800" dirty="0" err="1" smtClean="0"/>
              <a:t>also</a:t>
            </a:r>
            <a:r>
              <a:rPr lang="cs-CZ" sz="2800" dirty="0" smtClean="0"/>
              <a:t> </a:t>
            </a:r>
            <a:r>
              <a:rPr lang="cs-CZ" sz="2800" dirty="0" err="1" smtClean="0"/>
              <a:t>two-syllable</a:t>
            </a:r>
            <a:r>
              <a:rPr lang="cs-CZ" sz="2800" dirty="0" smtClean="0"/>
              <a:t> </a:t>
            </a:r>
          </a:p>
          <a:p>
            <a:pPr marL="0" indent="0">
              <a:buNone/>
            </a:pPr>
            <a:r>
              <a:rPr lang="cs-CZ" sz="2800" dirty="0" err="1" smtClean="0"/>
              <a:t>words</a:t>
            </a:r>
            <a:r>
              <a:rPr lang="cs-CZ" sz="2800" dirty="0" smtClean="0"/>
              <a:t> but </a:t>
            </a:r>
            <a:r>
              <a:rPr lang="cs-CZ" sz="2800" dirty="0" err="1" smtClean="0"/>
              <a:t>with</a:t>
            </a:r>
            <a:r>
              <a:rPr lang="cs-CZ" sz="2800" dirty="0" smtClean="0"/>
              <a:t> </a:t>
            </a:r>
          </a:p>
          <a:p>
            <a:pPr marL="0" indent="0">
              <a:buNone/>
            </a:pPr>
            <a:r>
              <a:rPr lang="cs-CZ" sz="2800" dirty="0" err="1" smtClean="0"/>
              <a:t>stressed</a:t>
            </a:r>
            <a:r>
              <a:rPr lang="cs-CZ" sz="2800" dirty="0" smtClean="0"/>
              <a:t> </a:t>
            </a:r>
            <a:r>
              <a:rPr lang="cs-CZ" sz="2800" dirty="0" err="1" smtClean="0"/>
              <a:t>final</a:t>
            </a:r>
            <a:r>
              <a:rPr lang="cs-CZ" sz="2800" dirty="0" smtClean="0"/>
              <a:t> </a:t>
            </a:r>
            <a:r>
              <a:rPr lang="cs-CZ" sz="2800" dirty="0" err="1" smtClean="0"/>
              <a:t>syllable</a:t>
            </a:r>
            <a:endParaRPr lang="cs-CZ" sz="2800" dirty="0" smtClean="0"/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 err="1" smtClean="0"/>
              <a:t>for</a:t>
            </a:r>
            <a:r>
              <a:rPr lang="cs-CZ" sz="2800" u="sng" dirty="0" err="1" smtClean="0"/>
              <a:t>get</a:t>
            </a:r>
            <a:r>
              <a:rPr lang="cs-CZ" sz="2800" dirty="0" smtClean="0"/>
              <a:t>  -  </a:t>
            </a:r>
            <a:r>
              <a:rPr lang="cs-CZ" sz="2800" dirty="0" err="1" smtClean="0"/>
              <a:t>forge</a:t>
            </a:r>
            <a:r>
              <a:rPr lang="cs-CZ" sz="2800" b="1" dirty="0" err="1" smtClean="0"/>
              <a:t>tt</a:t>
            </a:r>
            <a:r>
              <a:rPr lang="cs-CZ" sz="2800" dirty="0" err="1" smtClean="0"/>
              <a:t>ing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 err="1" smtClean="0"/>
              <a:t>ad</a:t>
            </a:r>
            <a:r>
              <a:rPr lang="cs-CZ" sz="2800" u="sng" dirty="0" err="1" smtClean="0"/>
              <a:t>mit</a:t>
            </a:r>
            <a:r>
              <a:rPr lang="cs-CZ" sz="2800" dirty="0" smtClean="0"/>
              <a:t>  -  </a:t>
            </a:r>
            <a:r>
              <a:rPr lang="cs-CZ" sz="2800" dirty="0" err="1" smtClean="0"/>
              <a:t>admi</a:t>
            </a:r>
            <a:r>
              <a:rPr lang="cs-CZ" sz="2800" b="1" dirty="0" err="1" smtClean="0"/>
              <a:t>tt</a:t>
            </a:r>
            <a:r>
              <a:rPr lang="cs-CZ" sz="2800" dirty="0" err="1" smtClean="0"/>
              <a:t>ing</a:t>
            </a:r>
            <a:endParaRPr lang="cs-CZ" sz="2800" dirty="0"/>
          </a:p>
        </p:txBody>
      </p:sp>
      <p:cxnSp>
        <p:nvCxnSpPr>
          <p:cNvPr id="6" name="Přímá spojnice 5"/>
          <p:cNvCxnSpPr/>
          <p:nvPr/>
        </p:nvCxnSpPr>
        <p:spPr>
          <a:xfrm>
            <a:off x="3997574" y="2083785"/>
            <a:ext cx="576064" cy="936104"/>
          </a:xfrm>
          <a:prstGeom prst="line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 flipH="1">
            <a:off x="3997574" y="2032141"/>
            <a:ext cx="576064" cy="936104"/>
          </a:xfrm>
          <a:prstGeom prst="line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5076056" y="1859340"/>
            <a:ext cx="3888432" cy="1107996"/>
          </a:xfrm>
          <a:prstGeom prst="rect">
            <a:avLst/>
          </a:prstGeom>
          <a:noFill/>
          <a:ln w="38100">
            <a:solidFill>
              <a:schemeClr val="accent2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200" dirty="0" smtClean="0"/>
              <a:t>not - y, -w, - x</a:t>
            </a:r>
          </a:p>
          <a:p>
            <a:r>
              <a:rPr lang="cs-CZ" sz="2200" dirty="0" smtClean="0"/>
              <a:t>	play  -  </a:t>
            </a:r>
            <a:r>
              <a:rPr lang="cs-CZ" sz="2200" dirty="0" err="1" smtClean="0"/>
              <a:t>playing</a:t>
            </a:r>
            <a:endParaRPr lang="cs-CZ" sz="2200" dirty="0" smtClean="0"/>
          </a:p>
          <a:p>
            <a:r>
              <a:rPr lang="cs-CZ" sz="2200" dirty="0"/>
              <a:t>	</a:t>
            </a:r>
            <a:r>
              <a:rPr lang="cs-CZ" sz="2200" dirty="0" smtClean="0"/>
              <a:t>show  -  </a:t>
            </a:r>
            <a:r>
              <a:rPr lang="cs-CZ" sz="2200" dirty="0" err="1" smtClean="0"/>
              <a:t>showing</a:t>
            </a:r>
            <a:endParaRPr lang="cs-CZ" sz="2200" dirty="0" smtClean="0"/>
          </a:p>
        </p:txBody>
      </p:sp>
      <p:cxnSp>
        <p:nvCxnSpPr>
          <p:cNvPr id="12" name="Přímá spojnice 11"/>
          <p:cNvCxnSpPr/>
          <p:nvPr/>
        </p:nvCxnSpPr>
        <p:spPr>
          <a:xfrm>
            <a:off x="4039836" y="4145889"/>
            <a:ext cx="576064" cy="936104"/>
          </a:xfrm>
          <a:prstGeom prst="line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H="1">
            <a:off x="3997574" y="4113402"/>
            <a:ext cx="576064" cy="936104"/>
          </a:xfrm>
          <a:prstGeom prst="line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5076056" y="4293096"/>
            <a:ext cx="3888432" cy="1446550"/>
          </a:xfrm>
          <a:prstGeom prst="rect">
            <a:avLst/>
          </a:prstGeom>
          <a:noFill/>
          <a:ln w="38100">
            <a:solidFill>
              <a:schemeClr val="accent2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200" dirty="0" smtClean="0"/>
              <a:t>but not</a:t>
            </a:r>
          </a:p>
          <a:p>
            <a:r>
              <a:rPr lang="cs-CZ" sz="2200" u="sng" dirty="0" smtClean="0"/>
              <a:t>o</a:t>
            </a:r>
            <a:r>
              <a:rPr lang="cs-CZ" sz="2200" dirty="0" smtClean="0"/>
              <a:t>pen  -  </a:t>
            </a:r>
            <a:r>
              <a:rPr lang="cs-CZ" sz="2200" dirty="0" err="1" smtClean="0"/>
              <a:t>opening</a:t>
            </a:r>
            <a:endParaRPr lang="cs-CZ" sz="2200" dirty="0" smtClean="0"/>
          </a:p>
          <a:p>
            <a:r>
              <a:rPr lang="cs-CZ" sz="2200" u="sng" dirty="0" smtClean="0"/>
              <a:t>vi</a:t>
            </a:r>
            <a:r>
              <a:rPr lang="cs-CZ" sz="2200" dirty="0" smtClean="0"/>
              <a:t>sit  -  </a:t>
            </a:r>
            <a:r>
              <a:rPr lang="cs-CZ" sz="2200" dirty="0" err="1" smtClean="0"/>
              <a:t>visiting</a:t>
            </a:r>
            <a:endParaRPr lang="cs-CZ" sz="2200" dirty="0" smtClean="0"/>
          </a:p>
          <a:p>
            <a:endParaRPr lang="cs-CZ" sz="2200" dirty="0"/>
          </a:p>
        </p:txBody>
      </p:sp>
      <p:cxnSp>
        <p:nvCxnSpPr>
          <p:cNvPr id="5" name="Přímá spojnice se šipkou 4"/>
          <p:cNvCxnSpPr/>
          <p:nvPr/>
        </p:nvCxnSpPr>
        <p:spPr>
          <a:xfrm flipH="1">
            <a:off x="867625" y="2284169"/>
            <a:ext cx="360040" cy="424751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H="1">
            <a:off x="1115616" y="2284169"/>
            <a:ext cx="1116124" cy="415928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6248747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  <a:alpha val="46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solidFill>
                  <a:srgbClr val="FF0000"/>
                </a:solidFill>
              </a:rPr>
              <a:t>Add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the</a:t>
            </a:r>
            <a:r>
              <a:rPr lang="cs-CZ" b="1" dirty="0" smtClean="0">
                <a:solidFill>
                  <a:srgbClr val="FF0000"/>
                </a:solidFill>
              </a:rPr>
              <a:t> – </a:t>
            </a:r>
            <a:r>
              <a:rPr lang="cs-CZ" b="1" dirty="0" err="1" smtClean="0">
                <a:solidFill>
                  <a:srgbClr val="FF0000"/>
                </a:solidFill>
              </a:rPr>
              <a:t>ing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endings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4205063"/>
          </a:xfrm>
        </p:spPr>
        <p:txBody>
          <a:bodyPr numCol="3">
            <a:normAutofit fontScale="70000" lnSpcReduction="20000"/>
          </a:bodyPr>
          <a:lstStyle/>
          <a:p>
            <a:pPr marL="0" indent="0">
              <a:buNone/>
            </a:pPr>
            <a:r>
              <a:rPr lang="cs-CZ" dirty="0" smtClean="0"/>
              <a:t>stop</a:t>
            </a:r>
          </a:p>
          <a:p>
            <a:pPr marL="0" indent="0">
              <a:buNone/>
            </a:pPr>
            <a:r>
              <a:rPr lang="cs-CZ" dirty="0" err="1" smtClean="0">
                <a:solidFill>
                  <a:srgbClr val="FF0000"/>
                </a:solidFill>
              </a:rPr>
              <a:t>stopping</a:t>
            </a: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err="1" smtClean="0"/>
              <a:t>die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>
                <a:solidFill>
                  <a:srgbClr val="FF0000"/>
                </a:solidFill>
              </a:rPr>
              <a:t>dying</a:t>
            </a: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err="1" smtClean="0"/>
              <a:t>come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>
                <a:solidFill>
                  <a:srgbClr val="FF0000"/>
                </a:solidFill>
              </a:rPr>
              <a:t>coming</a:t>
            </a: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/>
              <a:t>play</a:t>
            </a:r>
          </a:p>
          <a:p>
            <a:pPr marL="0" indent="0">
              <a:buNone/>
            </a:pPr>
            <a:r>
              <a:rPr lang="cs-CZ" dirty="0" err="1" smtClean="0">
                <a:solidFill>
                  <a:srgbClr val="FF0000"/>
                </a:solidFill>
              </a:rPr>
              <a:t>playing</a:t>
            </a: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err="1" smtClean="0"/>
              <a:t>knit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>
                <a:solidFill>
                  <a:srgbClr val="FF0000"/>
                </a:solidFill>
              </a:rPr>
              <a:t>knitting</a:t>
            </a: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/>
              <a:t>show</a:t>
            </a:r>
          </a:p>
          <a:p>
            <a:pPr marL="0" indent="0">
              <a:buNone/>
            </a:pPr>
            <a:r>
              <a:rPr lang="cs-CZ" dirty="0" err="1" smtClean="0">
                <a:solidFill>
                  <a:srgbClr val="FF0000"/>
                </a:solidFill>
              </a:rPr>
              <a:t>showing</a:t>
            </a: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/>
              <a:t>make</a:t>
            </a:r>
          </a:p>
          <a:p>
            <a:pPr marL="0" indent="0">
              <a:buNone/>
            </a:pPr>
            <a:r>
              <a:rPr lang="cs-CZ" dirty="0" err="1" smtClean="0">
                <a:solidFill>
                  <a:srgbClr val="FF0000"/>
                </a:solidFill>
              </a:rPr>
              <a:t>making</a:t>
            </a: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err="1" smtClean="0"/>
              <a:t>behave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>
                <a:solidFill>
                  <a:srgbClr val="FF0000"/>
                </a:solidFill>
              </a:rPr>
              <a:t>behaving</a:t>
            </a: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err="1" smtClean="0"/>
              <a:t>admit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>
                <a:solidFill>
                  <a:srgbClr val="FF0000"/>
                </a:solidFill>
              </a:rPr>
              <a:t>admitting</a:t>
            </a: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err="1" smtClean="0"/>
              <a:t>shop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shopping</a:t>
            </a:r>
          </a:p>
          <a:p>
            <a:pPr marL="0" indent="0">
              <a:buNone/>
            </a:pPr>
            <a:r>
              <a:rPr lang="cs-CZ" dirty="0" err="1" smtClean="0"/>
              <a:t>offer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>
                <a:solidFill>
                  <a:srgbClr val="FF0000"/>
                </a:solidFill>
              </a:rPr>
              <a:t>offering</a:t>
            </a: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err="1" smtClean="0"/>
              <a:t>marry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>
                <a:solidFill>
                  <a:srgbClr val="FF0000"/>
                </a:solidFill>
              </a:rPr>
              <a:t>marrying</a:t>
            </a: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/>
              <a:t>fix</a:t>
            </a:r>
          </a:p>
          <a:p>
            <a:pPr marL="0" indent="0">
              <a:buNone/>
            </a:pPr>
            <a:r>
              <a:rPr lang="cs-CZ" dirty="0" err="1" smtClean="0">
                <a:solidFill>
                  <a:srgbClr val="FF0000"/>
                </a:solidFill>
              </a:rPr>
              <a:t>fixing</a:t>
            </a: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err="1" smtClean="0"/>
              <a:t>leave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>
                <a:solidFill>
                  <a:srgbClr val="FF0000"/>
                </a:solidFill>
              </a:rPr>
              <a:t>leaving</a:t>
            </a: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err="1" smtClean="0"/>
              <a:t>tie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>
                <a:solidFill>
                  <a:srgbClr val="FF0000"/>
                </a:solidFill>
              </a:rPr>
              <a:t>tying</a:t>
            </a: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err="1" smtClean="0"/>
              <a:t>plan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>
                <a:solidFill>
                  <a:srgbClr val="FF0000"/>
                </a:solidFill>
              </a:rPr>
              <a:t>planning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3933056"/>
            <a:ext cx="1095375" cy="1809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0201051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2" dur="500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7" dur="500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2" dur="500"/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7" dur="500"/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2" dur="500"/>
                                        <p:tgtEl>
                                          <p:spTgt spid="4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7" dur="500"/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2" dur="500"/>
                                        <p:tgtEl>
                                          <p:spTgt spid="4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7" dur="500"/>
                                        <p:tgtEl>
                                          <p:spTgt spid="4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2" dur="500"/>
                                        <p:tgtEl>
                                          <p:spTgt spid="4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7" dur="500"/>
                                        <p:tgtEl>
                                          <p:spTgt spid="4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2" dur="500"/>
                                        <p:tgtEl>
                                          <p:spTgt spid="4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2" end="2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7" dur="500"/>
                                        <p:tgtEl>
                                          <p:spTgt spid="4">
                                            <p:txEl>
                                              <p:pRg st="22" end="2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3" end="2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2" dur="500"/>
                                        <p:tgtEl>
                                          <p:spTgt spid="4">
                                            <p:txEl>
                                              <p:pRg st="23" end="2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4" end="2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7" dur="500"/>
                                        <p:tgtEl>
                                          <p:spTgt spid="4">
                                            <p:txEl>
                                              <p:pRg st="24" end="2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5" end="2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2" dur="500"/>
                                        <p:tgtEl>
                                          <p:spTgt spid="4">
                                            <p:txEl>
                                              <p:pRg st="25" end="2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6" end="2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7" dur="500"/>
                                        <p:tgtEl>
                                          <p:spTgt spid="4">
                                            <p:txEl>
                                              <p:pRg st="26" end="2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7" end="2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2" dur="500"/>
                                        <p:tgtEl>
                                          <p:spTgt spid="4">
                                            <p:txEl>
                                              <p:pRg st="27" end="2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8" end="2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7" dur="500"/>
                                        <p:tgtEl>
                                          <p:spTgt spid="4">
                                            <p:txEl>
                                              <p:pRg st="28" end="2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9" end="2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2" dur="500"/>
                                        <p:tgtEl>
                                          <p:spTgt spid="4">
                                            <p:txEl>
                                              <p:pRg st="29" end="2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0" end="3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7" dur="500"/>
                                        <p:tgtEl>
                                          <p:spTgt spid="4">
                                            <p:txEl>
                                              <p:pRg st="30" end="3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1" end="3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2" dur="500"/>
                                        <p:tgtEl>
                                          <p:spTgt spid="4">
                                            <p:txEl>
                                              <p:pRg st="31" end="3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  <a:alpha val="46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 smtClean="0">
                <a:solidFill>
                  <a:srgbClr val="FF0000"/>
                </a:solidFill>
              </a:rPr>
              <a:t>Create sentences</a:t>
            </a:r>
            <a:r>
              <a:rPr lang="cs-CZ" b="1" dirty="0" smtClean="0">
                <a:solidFill>
                  <a:srgbClr val="FF0000"/>
                </a:solidFill>
              </a:rPr>
              <a:t>, use past </a:t>
            </a:r>
            <a:r>
              <a:rPr lang="cs-CZ" b="1" dirty="0" err="1" smtClean="0">
                <a:solidFill>
                  <a:srgbClr val="FF0000"/>
                </a:solidFill>
              </a:rPr>
              <a:t>simple</a:t>
            </a:r>
            <a:r>
              <a:rPr lang="cs-CZ" b="1" dirty="0" smtClean="0">
                <a:solidFill>
                  <a:srgbClr val="FF0000"/>
                </a:solidFill>
              </a:rPr>
              <a:t> and </a:t>
            </a:r>
            <a:r>
              <a:rPr lang="cs-CZ" b="1" dirty="0" err="1" smtClean="0">
                <a:solidFill>
                  <a:srgbClr val="FF0000"/>
                </a:solidFill>
              </a:rPr>
              <a:t>continuous</a:t>
            </a:r>
            <a:r>
              <a:rPr lang="cs-CZ" b="1" dirty="0" smtClean="0">
                <a:solidFill>
                  <a:srgbClr val="FF0000"/>
                </a:solidFill>
              </a:rPr>
              <a:t> + WHEN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268760"/>
            <a:ext cx="4248472" cy="5184576"/>
          </a:xfrm>
          <a:noFill/>
        </p:spPr>
        <p:txBody>
          <a:bodyPr>
            <a:noAutofit/>
          </a:bodyPr>
          <a:lstStyle/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cs-CZ" sz="2200" dirty="0" smtClean="0"/>
              <a:t>I _____ (drop) my </a:t>
            </a:r>
            <a:r>
              <a:rPr lang="cs-CZ" sz="2200" dirty="0" err="1" smtClean="0"/>
              <a:t>keys</a:t>
            </a:r>
            <a:endParaRPr lang="cs-CZ" sz="2200" dirty="0"/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cs-CZ" sz="2200" dirty="0" smtClean="0"/>
              <a:t>Peter_____ (</a:t>
            </a:r>
            <a:r>
              <a:rPr lang="cs-CZ" sz="2200" dirty="0" err="1" smtClean="0"/>
              <a:t>break</a:t>
            </a:r>
            <a:r>
              <a:rPr lang="cs-CZ" sz="2200" dirty="0" smtClean="0"/>
              <a:t>) his leg</a:t>
            </a:r>
          </a:p>
          <a:p>
            <a:pPr marL="514350" indent="-514350">
              <a:lnSpc>
                <a:spcPct val="150000"/>
              </a:lnSpc>
              <a:spcBef>
                <a:spcPts val="0"/>
              </a:spcBef>
              <a:buFont typeface="+mj-lt"/>
              <a:buAutoNum type="arabicPeriod"/>
            </a:pPr>
            <a:r>
              <a:rPr lang="cs-CZ" sz="2200" dirty="0" smtClean="0"/>
              <a:t>My car _____ (</a:t>
            </a:r>
            <a:r>
              <a:rPr lang="cs-CZ" sz="2200" dirty="0" err="1" smtClean="0"/>
              <a:t>break</a:t>
            </a:r>
            <a:r>
              <a:rPr lang="cs-CZ" sz="2200" dirty="0" smtClean="0"/>
              <a:t> </a:t>
            </a:r>
            <a:r>
              <a:rPr lang="cs-CZ" sz="2200" dirty="0" err="1" smtClean="0"/>
              <a:t>down</a:t>
            </a:r>
            <a:r>
              <a:rPr lang="cs-CZ" sz="2200" dirty="0" smtClean="0"/>
              <a:t>)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cs-CZ" sz="2200" dirty="0" smtClean="0"/>
              <a:t>His </a:t>
            </a:r>
            <a:r>
              <a:rPr lang="cs-CZ" sz="2200" dirty="0" err="1" smtClean="0"/>
              <a:t>dad</a:t>
            </a:r>
            <a:r>
              <a:rPr lang="cs-CZ" sz="2200" dirty="0" smtClean="0"/>
              <a:t> _____ (</a:t>
            </a:r>
            <a:r>
              <a:rPr lang="cs-CZ" sz="2200" dirty="0" err="1" smtClean="0"/>
              <a:t>come</a:t>
            </a:r>
            <a:r>
              <a:rPr lang="cs-CZ" sz="2200" dirty="0" smtClean="0"/>
              <a:t>) </a:t>
            </a:r>
            <a:r>
              <a:rPr lang="cs-CZ" sz="2200" dirty="0" err="1" smtClean="0"/>
              <a:t>home</a:t>
            </a:r>
            <a:endParaRPr lang="cs-CZ" sz="2200" dirty="0" smtClean="0"/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cs-CZ" sz="2200" dirty="0" err="1" smtClean="0"/>
              <a:t>Our</a:t>
            </a:r>
            <a:r>
              <a:rPr lang="cs-CZ" sz="2200" dirty="0" smtClean="0"/>
              <a:t> </a:t>
            </a:r>
            <a:r>
              <a:rPr lang="cs-CZ" sz="2200" dirty="0" err="1" smtClean="0"/>
              <a:t>clothes</a:t>
            </a:r>
            <a:r>
              <a:rPr lang="cs-CZ" sz="2200" dirty="0" smtClean="0"/>
              <a:t> ____ (</a:t>
            </a:r>
            <a:r>
              <a:rPr lang="cs-CZ" sz="2200" dirty="0" err="1" smtClean="0"/>
              <a:t>get</a:t>
            </a:r>
            <a:r>
              <a:rPr lang="cs-CZ" sz="2200" dirty="0" smtClean="0"/>
              <a:t>) </a:t>
            </a:r>
            <a:r>
              <a:rPr lang="cs-CZ" sz="2200" dirty="0" err="1" smtClean="0"/>
              <a:t>dirty</a:t>
            </a:r>
            <a:endParaRPr lang="cs-CZ" sz="2200" dirty="0" smtClean="0"/>
          </a:p>
          <a:p>
            <a:pPr marL="0" indent="0">
              <a:lnSpc>
                <a:spcPct val="150000"/>
              </a:lnSpc>
              <a:buNone/>
            </a:pPr>
            <a:r>
              <a:rPr lang="cs-CZ" sz="2200" dirty="0"/>
              <a:t>	</a:t>
            </a:r>
            <a:endParaRPr lang="cs-CZ" sz="2200" i="1" dirty="0" smtClean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788024" y="1412776"/>
            <a:ext cx="4339971" cy="25790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lnSpc>
                <a:spcPct val="150000"/>
              </a:lnSpc>
              <a:buFont typeface="+mj-lt"/>
              <a:buAutoNum type="alphaUcPeriod"/>
            </a:pPr>
            <a:r>
              <a:rPr lang="cs-CZ" sz="2200" dirty="0" smtClean="0"/>
              <a:t>he _____ (</a:t>
            </a:r>
            <a:r>
              <a:rPr lang="cs-CZ" sz="2200" dirty="0" err="1" smtClean="0"/>
              <a:t>read</a:t>
            </a:r>
            <a:r>
              <a:rPr lang="cs-CZ" sz="2200" dirty="0" smtClean="0"/>
              <a:t>) a </a:t>
            </a:r>
            <a:r>
              <a:rPr lang="cs-CZ" sz="2200" dirty="0" err="1" smtClean="0"/>
              <a:t>book</a:t>
            </a:r>
            <a:r>
              <a:rPr lang="cs-CZ" sz="2200" dirty="0" smtClean="0"/>
              <a:t>.</a:t>
            </a:r>
          </a:p>
          <a:p>
            <a:pPr marL="342900" indent="-342900">
              <a:lnSpc>
                <a:spcPct val="150000"/>
              </a:lnSpc>
              <a:buFont typeface="+mj-lt"/>
              <a:buAutoNum type="alphaUcPeriod"/>
            </a:pPr>
            <a:r>
              <a:rPr lang="cs-CZ" sz="2200" dirty="0"/>
              <a:t>I</a:t>
            </a:r>
            <a:r>
              <a:rPr lang="cs-CZ" sz="2200" dirty="0" smtClean="0"/>
              <a:t> _____ (run) </a:t>
            </a:r>
            <a:r>
              <a:rPr lang="cs-CZ" sz="2200" dirty="0" err="1" smtClean="0"/>
              <a:t>for</a:t>
            </a:r>
            <a:r>
              <a:rPr lang="cs-CZ" sz="2200" dirty="0" smtClean="0"/>
              <a:t> a bus.</a:t>
            </a:r>
          </a:p>
          <a:p>
            <a:pPr marL="342900" indent="-342900">
              <a:lnSpc>
                <a:spcPct val="150000"/>
              </a:lnSpc>
              <a:buFont typeface="+mj-lt"/>
              <a:buAutoNum type="alphaUcPeriod"/>
            </a:pPr>
            <a:r>
              <a:rPr lang="cs-CZ" sz="2200" dirty="0" smtClean="0"/>
              <a:t>I _____ (drive) to </a:t>
            </a:r>
            <a:r>
              <a:rPr lang="cs-CZ" sz="2200" dirty="0" err="1" smtClean="0"/>
              <a:t>work</a:t>
            </a:r>
            <a:r>
              <a:rPr lang="cs-CZ" sz="2200" dirty="0" smtClean="0"/>
              <a:t>.</a:t>
            </a:r>
          </a:p>
          <a:p>
            <a:pPr marL="342900" indent="-342900">
              <a:lnSpc>
                <a:spcPct val="150000"/>
              </a:lnSpc>
              <a:buFont typeface="+mj-lt"/>
              <a:buAutoNum type="alphaUcPeriod"/>
            </a:pPr>
            <a:r>
              <a:rPr lang="cs-CZ" sz="2200" dirty="0" err="1" smtClean="0"/>
              <a:t>we</a:t>
            </a:r>
            <a:r>
              <a:rPr lang="cs-CZ" sz="2200" dirty="0" smtClean="0"/>
              <a:t> _____ (</a:t>
            </a:r>
            <a:r>
              <a:rPr lang="cs-CZ" sz="2200" dirty="0" err="1" smtClean="0"/>
              <a:t>work</a:t>
            </a:r>
            <a:r>
              <a:rPr lang="cs-CZ" sz="2200" dirty="0" smtClean="0"/>
              <a:t>) in </a:t>
            </a:r>
            <a:r>
              <a:rPr lang="cs-CZ" sz="2200" dirty="0" err="1" smtClean="0"/>
              <a:t>the</a:t>
            </a:r>
            <a:r>
              <a:rPr lang="cs-CZ" sz="2200" dirty="0" smtClean="0"/>
              <a:t> garden.</a:t>
            </a:r>
          </a:p>
          <a:p>
            <a:pPr marL="342900" indent="-342900">
              <a:lnSpc>
                <a:spcPct val="150000"/>
              </a:lnSpc>
              <a:buFont typeface="+mj-lt"/>
              <a:buAutoNum type="alphaUcPeriod"/>
            </a:pPr>
            <a:r>
              <a:rPr lang="cs-CZ" sz="2200" dirty="0" smtClean="0"/>
              <a:t>he ______ (ski) in </a:t>
            </a:r>
            <a:r>
              <a:rPr lang="cs-CZ" sz="2200" dirty="0" err="1" smtClean="0"/>
              <a:t>the</a:t>
            </a:r>
            <a:r>
              <a:rPr lang="cs-CZ" sz="2200" dirty="0" smtClean="0"/>
              <a:t> </a:t>
            </a:r>
            <a:r>
              <a:rPr lang="cs-CZ" sz="2200" dirty="0" err="1" smtClean="0"/>
              <a:t>mountains</a:t>
            </a:r>
            <a:r>
              <a:rPr lang="cs-CZ" sz="2200" dirty="0" smtClean="0"/>
              <a:t>.</a:t>
            </a:r>
            <a:endParaRPr lang="cs-CZ" sz="2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55576" y="4365104"/>
            <a:ext cx="7889917" cy="178510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200" dirty="0" smtClean="0">
                <a:solidFill>
                  <a:srgbClr val="0070C0"/>
                </a:solidFill>
              </a:rPr>
              <a:t>1 - B 	I </a:t>
            </a:r>
            <a:r>
              <a:rPr lang="cs-CZ" sz="2200" dirty="0" err="1" smtClean="0">
                <a:solidFill>
                  <a:srgbClr val="0070C0"/>
                </a:solidFill>
              </a:rPr>
              <a:t>dropped</a:t>
            </a:r>
            <a:r>
              <a:rPr lang="cs-CZ" sz="2200" dirty="0" smtClean="0">
                <a:solidFill>
                  <a:srgbClr val="0070C0"/>
                </a:solidFill>
              </a:rPr>
              <a:t> my </a:t>
            </a:r>
            <a:r>
              <a:rPr lang="cs-CZ" sz="2200" dirty="0" err="1" smtClean="0">
                <a:solidFill>
                  <a:srgbClr val="0070C0"/>
                </a:solidFill>
              </a:rPr>
              <a:t>keys</a:t>
            </a:r>
            <a:r>
              <a:rPr lang="cs-CZ" sz="2200" dirty="0" smtClean="0">
                <a:solidFill>
                  <a:srgbClr val="0070C0"/>
                </a:solidFill>
              </a:rPr>
              <a:t> </a:t>
            </a:r>
            <a:r>
              <a:rPr lang="cs-CZ" sz="2200" dirty="0" err="1" smtClean="0">
                <a:solidFill>
                  <a:srgbClr val="0070C0"/>
                </a:solidFill>
              </a:rPr>
              <a:t>when</a:t>
            </a:r>
            <a:r>
              <a:rPr lang="cs-CZ" sz="2200" dirty="0" smtClean="0">
                <a:solidFill>
                  <a:srgbClr val="0070C0"/>
                </a:solidFill>
              </a:rPr>
              <a:t> I </a:t>
            </a:r>
            <a:r>
              <a:rPr lang="cs-CZ" sz="2200" b="1" dirty="0" err="1" smtClean="0">
                <a:solidFill>
                  <a:srgbClr val="0070C0"/>
                </a:solidFill>
              </a:rPr>
              <a:t>was</a:t>
            </a:r>
            <a:r>
              <a:rPr lang="cs-CZ" sz="2200" b="1" dirty="0" smtClean="0">
                <a:solidFill>
                  <a:srgbClr val="0070C0"/>
                </a:solidFill>
              </a:rPr>
              <a:t> </a:t>
            </a:r>
            <a:r>
              <a:rPr lang="cs-CZ" sz="2200" b="1" dirty="0" err="1" smtClean="0">
                <a:solidFill>
                  <a:srgbClr val="0070C0"/>
                </a:solidFill>
              </a:rPr>
              <a:t>running</a:t>
            </a:r>
            <a:r>
              <a:rPr lang="cs-CZ" sz="2200" b="1" dirty="0" smtClean="0">
                <a:solidFill>
                  <a:srgbClr val="0070C0"/>
                </a:solidFill>
              </a:rPr>
              <a:t> </a:t>
            </a:r>
            <a:r>
              <a:rPr lang="cs-CZ" sz="2200" dirty="0" err="1" smtClean="0">
                <a:solidFill>
                  <a:srgbClr val="0070C0"/>
                </a:solidFill>
              </a:rPr>
              <a:t>for</a:t>
            </a:r>
            <a:r>
              <a:rPr lang="cs-CZ" sz="2200" dirty="0" smtClean="0">
                <a:solidFill>
                  <a:srgbClr val="0070C0"/>
                </a:solidFill>
              </a:rPr>
              <a:t> a bus.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200" dirty="0" smtClean="0">
                <a:solidFill>
                  <a:srgbClr val="0070C0"/>
                </a:solidFill>
              </a:rPr>
              <a:t>2 </a:t>
            </a:r>
            <a:r>
              <a:rPr lang="cs-CZ" sz="2200" dirty="0">
                <a:solidFill>
                  <a:srgbClr val="0070C0"/>
                </a:solidFill>
              </a:rPr>
              <a:t>-</a:t>
            </a:r>
            <a:r>
              <a:rPr lang="cs-CZ" sz="2200" dirty="0" smtClean="0">
                <a:solidFill>
                  <a:srgbClr val="0070C0"/>
                </a:solidFill>
              </a:rPr>
              <a:t> E Peter </a:t>
            </a:r>
            <a:r>
              <a:rPr lang="cs-CZ" sz="2200" dirty="0" err="1" smtClean="0">
                <a:solidFill>
                  <a:srgbClr val="0070C0"/>
                </a:solidFill>
              </a:rPr>
              <a:t>broke</a:t>
            </a:r>
            <a:r>
              <a:rPr lang="cs-CZ" sz="2200" dirty="0" smtClean="0">
                <a:solidFill>
                  <a:srgbClr val="0070C0"/>
                </a:solidFill>
              </a:rPr>
              <a:t> his leg </a:t>
            </a:r>
            <a:r>
              <a:rPr lang="cs-CZ" sz="2200" dirty="0" err="1" smtClean="0">
                <a:solidFill>
                  <a:srgbClr val="0070C0"/>
                </a:solidFill>
              </a:rPr>
              <a:t>when</a:t>
            </a:r>
            <a:r>
              <a:rPr lang="cs-CZ" sz="2200" dirty="0" smtClean="0">
                <a:solidFill>
                  <a:srgbClr val="0070C0"/>
                </a:solidFill>
              </a:rPr>
              <a:t> he </a:t>
            </a:r>
            <a:r>
              <a:rPr lang="cs-CZ" sz="2200" b="1" dirty="0" err="1" smtClean="0">
                <a:solidFill>
                  <a:srgbClr val="0070C0"/>
                </a:solidFill>
              </a:rPr>
              <a:t>was</a:t>
            </a:r>
            <a:r>
              <a:rPr lang="cs-CZ" sz="2200" b="1" dirty="0" smtClean="0">
                <a:solidFill>
                  <a:srgbClr val="0070C0"/>
                </a:solidFill>
              </a:rPr>
              <a:t> </a:t>
            </a:r>
            <a:r>
              <a:rPr lang="cs-CZ" sz="2200" b="1" dirty="0" err="1" smtClean="0">
                <a:solidFill>
                  <a:srgbClr val="0070C0"/>
                </a:solidFill>
              </a:rPr>
              <a:t>skiing</a:t>
            </a:r>
            <a:r>
              <a:rPr lang="cs-CZ" sz="2200" b="1" dirty="0" smtClean="0">
                <a:solidFill>
                  <a:srgbClr val="0070C0"/>
                </a:solidFill>
              </a:rPr>
              <a:t> </a:t>
            </a:r>
            <a:r>
              <a:rPr lang="cs-CZ" sz="2200" dirty="0" smtClean="0">
                <a:solidFill>
                  <a:srgbClr val="0070C0"/>
                </a:solidFill>
              </a:rPr>
              <a:t>in </a:t>
            </a:r>
            <a:r>
              <a:rPr lang="cs-CZ" sz="2200" dirty="0" err="1" smtClean="0">
                <a:solidFill>
                  <a:srgbClr val="0070C0"/>
                </a:solidFill>
              </a:rPr>
              <a:t>the</a:t>
            </a:r>
            <a:r>
              <a:rPr lang="cs-CZ" sz="2200" dirty="0" smtClean="0">
                <a:solidFill>
                  <a:srgbClr val="0070C0"/>
                </a:solidFill>
              </a:rPr>
              <a:t> </a:t>
            </a:r>
            <a:r>
              <a:rPr lang="cs-CZ" sz="2200" dirty="0" err="1" smtClean="0">
                <a:solidFill>
                  <a:srgbClr val="0070C0"/>
                </a:solidFill>
              </a:rPr>
              <a:t>mountains</a:t>
            </a:r>
            <a:r>
              <a:rPr lang="cs-CZ" sz="2200" dirty="0" smtClean="0">
                <a:solidFill>
                  <a:srgbClr val="0070C0"/>
                </a:solidFill>
              </a:rPr>
              <a:t>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200" dirty="0" smtClean="0">
                <a:solidFill>
                  <a:srgbClr val="0070C0"/>
                </a:solidFill>
              </a:rPr>
              <a:t>3 - C 	My car </a:t>
            </a:r>
            <a:r>
              <a:rPr lang="cs-CZ" sz="2200" dirty="0" err="1" smtClean="0">
                <a:solidFill>
                  <a:srgbClr val="0070C0"/>
                </a:solidFill>
              </a:rPr>
              <a:t>broke</a:t>
            </a:r>
            <a:r>
              <a:rPr lang="cs-CZ" sz="2200" dirty="0" smtClean="0">
                <a:solidFill>
                  <a:srgbClr val="0070C0"/>
                </a:solidFill>
              </a:rPr>
              <a:t> </a:t>
            </a:r>
            <a:r>
              <a:rPr lang="cs-CZ" sz="2200" dirty="0" err="1" smtClean="0">
                <a:solidFill>
                  <a:srgbClr val="0070C0"/>
                </a:solidFill>
              </a:rPr>
              <a:t>down</a:t>
            </a:r>
            <a:r>
              <a:rPr lang="cs-CZ" sz="2200" dirty="0" smtClean="0">
                <a:solidFill>
                  <a:srgbClr val="0070C0"/>
                </a:solidFill>
              </a:rPr>
              <a:t> </a:t>
            </a:r>
            <a:r>
              <a:rPr lang="cs-CZ" sz="2200" dirty="0" err="1" smtClean="0">
                <a:solidFill>
                  <a:srgbClr val="0070C0"/>
                </a:solidFill>
              </a:rPr>
              <a:t>when</a:t>
            </a:r>
            <a:r>
              <a:rPr lang="cs-CZ" sz="2200" dirty="0" smtClean="0">
                <a:solidFill>
                  <a:srgbClr val="0070C0"/>
                </a:solidFill>
              </a:rPr>
              <a:t> I </a:t>
            </a:r>
            <a:r>
              <a:rPr lang="cs-CZ" sz="2200" b="1" dirty="0" err="1" smtClean="0">
                <a:solidFill>
                  <a:srgbClr val="0070C0"/>
                </a:solidFill>
              </a:rPr>
              <a:t>was</a:t>
            </a:r>
            <a:r>
              <a:rPr lang="cs-CZ" sz="2200" b="1" dirty="0" smtClean="0">
                <a:solidFill>
                  <a:srgbClr val="0070C0"/>
                </a:solidFill>
              </a:rPr>
              <a:t> </a:t>
            </a:r>
            <a:r>
              <a:rPr lang="cs-CZ" sz="2200" b="1" dirty="0" err="1" smtClean="0">
                <a:solidFill>
                  <a:srgbClr val="0070C0"/>
                </a:solidFill>
              </a:rPr>
              <a:t>driving</a:t>
            </a:r>
            <a:r>
              <a:rPr lang="cs-CZ" sz="2200" b="1" dirty="0" smtClean="0">
                <a:solidFill>
                  <a:srgbClr val="0070C0"/>
                </a:solidFill>
              </a:rPr>
              <a:t> </a:t>
            </a:r>
            <a:r>
              <a:rPr lang="cs-CZ" sz="2200" dirty="0" smtClean="0">
                <a:solidFill>
                  <a:srgbClr val="0070C0"/>
                </a:solidFill>
              </a:rPr>
              <a:t>to </a:t>
            </a:r>
            <a:r>
              <a:rPr lang="cs-CZ" sz="2200" dirty="0" err="1" smtClean="0">
                <a:solidFill>
                  <a:srgbClr val="0070C0"/>
                </a:solidFill>
              </a:rPr>
              <a:t>work</a:t>
            </a:r>
            <a:r>
              <a:rPr lang="cs-CZ" sz="2200" dirty="0" smtClean="0">
                <a:solidFill>
                  <a:srgbClr val="0070C0"/>
                </a:solidFill>
              </a:rPr>
              <a:t>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200" dirty="0" smtClean="0">
                <a:solidFill>
                  <a:srgbClr val="0070C0"/>
                </a:solidFill>
              </a:rPr>
              <a:t>4 - A His </a:t>
            </a:r>
            <a:r>
              <a:rPr lang="cs-CZ" sz="2200" dirty="0" err="1" smtClean="0">
                <a:solidFill>
                  <a:srgbClr val="0070C0"/>
                </a:solidFill>
              </a:rPr>
              <a:t>dad</a:t>
            </a:r>
            <a:r>
              <a:rPr lang="cs-CZ" sz="2200" dirty="0" smtClean="0">
                <a:solidFill>
                  <a:srgbClr val="0070C0"/>
                </a:solidFill>
              </a:rPr>
              <a:t> </a:t>
            </a:r>
            <a:r>
              <a:rPr lang="cs-CZ" sz="2200" dirty="0" err="1" smtClean="0">
                <a:solidFill>
                  <a:srgbClr val="0070C0"/>
                </a:solidFill>
              </a:rPr>
              <a:t>came</a:t>
            </a:r>
            <a:r>
              <a:rPr lang="cs-CZ" sz="2200" dirty="0" smtClean="0">
                <a:solidFill>
                  <a:srgbClr val="0070C0"/>
                </a:solidFill>
              </a:rPr>
              <a:t> </a:t>
            </a:r>
            <a:r>
              <a:rPr lang="cs-CZ" sz="2200" dirty="0" err="1" smtClean="0">
                <a:solidFill>
                  <a:srgbClr val="0070C0"/>
                </a:solidFill>
              </a:rPr>
              <a:t>home</a:t>
            </a:r>
            <a:r>
              <a:rPr lang="cs-CZ" sz="2200" dirty="0" smtClean="0">
                <a:solidFill>
                  <a:srgbClr val="0070C0"/>
                </a:solidFill>
              </a:rPr>
              <a:t> </a:t>
            </a:r>
            <a:r>
              <a:rPr lang="cs-CZ" sz="2200" dirty="0" err="1" smtClean="0">
                <a:solidFill>
                  <a:srgbClr val="0070C0"/>
                </a:solidFill>
              </a:rPr>
              <a:t>when</a:t>
            </a:r>
            <a:r>
              <a:rPr lang="cs-CZ" sz="2200" dirty="0" smtClean="0">
                <a:solidFill>
                  <a:srgbClr val="0070C0"/>
                </a:solidFill>
              </a:rPr>
              <a:t> he </a:t>
            </a:r>
            <a:r>
              <a:rPr lang="cs-CZ" sz="2200" b="1" dirty="0" err="1" smtClean="0">
                <a:solidFill>
                  <a:srgbClr val="0070C0"/>
                </a:solidFill>
              </a:rPr>
              <a:t>was</a:t>
            </a:r>
            <a:r>
              <a:rPr lang="cs-CZ" sz="2200" b="1" dirty="0" smtClean="0">
                <a:solidFill>
                  <a:srgbClr val="0070C0"/>
                </a:solidFill>
              </a:rPr>
              <a:t> </a:t>
            </a:r>
            <a:r>
              <a:rPr lang="cs-CZ" sz="2200" b="1" dirty="0" err="1" smtClean="0">
                <a:solidFill>
                  <a:srgbClr val="0070C0"/>
                </a:solidFill>
              </a:rPr>
              <a:t>reading</a:t>
            </a:r>
            <a:r>
              <a:rPr lang="cs-CZ" sz="2200" b="1" dirty="0" smtClean="0">
                <a:solidFill>
                  <a:srgbClr val="0070C0"/>
                </a:solidFill>
              </a:rPr>
              <a:t> </a:t>
            </a:r>
            <a:r>
              <a:rPr lang="cs-CZ" sz="2200" dirty="0" smtClean="0">
                <a:solidFill>
                  <a:srgbClr val="0070C0"/>
                </a:solidFill>
              </a:rPr>
              <a:t>a </a:t>
            </a:r>
            <a:r>
              <a:rPr lang="cs-CZ" sz="2200" dirty="0" err="1" smtClean="0">
                <a:solidFill>
                  <a:srgbClr val="0070C0"/>
                </a:solidFill>
              </a:rPr>
              <a:t>book</a:t>
            </a:r>
            <a:r>
              <a:rPr lang="cs-CZ" sz="2200" dirty="0" smtClean="0">
                <a:solidFill>
                  <a:srgbClr val="0070C0"/>
                </a:solidFill>
              </a:rPr>
              <a:t>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200" dirty="0" smtClean="0">
                <a:solidFill>
                  <a:srgbClr val="0070C0"/>
                </a:solidFill>
              </a:rPr>
              <a:t>5 - D	</a:t>
            </a:r>
            <a:r>
              <a:rPr lang="cs-CZ" sz="2200" dirty="0" err="1" smtClean="0">
                <a:solidFill>
                  <a:srgbClr val="0070C0"/>
                </a:solidFill>
              </a:rPr>
              <a:t>Our</a:t>
            </a:r>
            <a:r>
              <a:rPr lang="cs-CZ" sz="2200" dirty="0" smtClean="0">
                <a:solidFill>
                  <a:srgbClr val="0070C0"/>
                </a:solidFill>
              </a:rPr>
              <a:t> </a:t>
            </a:r>
            <a:r>
              <a:rPr lang="cs-CZ" sz="2200" dirty="0" err="1" smtClean="0">
                <a:solidFill>
                  <a:srgbClr val="0070C0"/>
                </a:solidFill>
              </a:rPr>
              <a:t>clothes</a:t>
            </a:r>
            <a:r>
              <a:rPr lang="cs-CZ" sz="2200" dirty="0" smtClean="0">
                <a:solidFill>
                  <a:srgbClr val="0070C0"/>
                </a:solidFill>
              </a:rPr>
              <a:t> </a:t>
            </a:r>
            <a:r>
              <a:rPr lang="cs-CZ" sz="2200" dirty="0" err="1" smtClean="0">
                <a:solidFill>
                  <a:srgbClr val="0070C0"/>
                </a:solidFill>
              </a:rPr>
              <a:t>got</a:t>
            </a:r>
            <a:r>
              <a:rPr lang="cs-CZ" sz="2200" dirty="0" smtClean="0">
                <a:solidFill>
                  <a:srgbClr val="0070C0"/>
                </a:solidFill>
              </a:rPr>
              <a:t> </a:t>
            </a:r>
            <a:r>
              <a:rPr lang="cs-CZ" sz="2200" dirty="0" err="1" smtClean="0">
                <a:solidFill>
                  <a:srgbClr val="0070C0"/>
                </a:solidFill>
              </a:rPr>
              <a:t>dirty</a:t>
            </a:r>
            <a:r>
              <a:rPr lang="cs-CZ" sz="2200" dirty="0" smtClean="0">
                <a:solidFill>
                  <a:srgbClr val="0070C0"/>
                </a:solidFill>
              </a:rPr>
              <a:t> </a:t>
            </a:r>
            <a:r>
              <a:rPr lang="cs-CZ" sz="2200" dirty="0" err="1" smtClean="0">
                <a:solidFill>
                  <a:srgbClr val="0070C0"/>
                </a:solidFill>
              </a:rPr>
              <a:t>when</a:t>
            </a:r>
            <a:r>
              <a:rPr lang="cs-CZ" sz="2200" dirty="0" smtClean="0">
                <a:solidFill>
                  <a:srgbClr val="0070C0"/>
                </a:solidFill>
              </a:rPr>
              <a:t> </a:t>
            </a:r>
            <a:r>
              <a:rPr lang="cs-CZ" sz="2200" dirty="0" err="1" smtClean="0">
                <a:solidFill>
                  <a:srgbClr val="0070C0"/>
                </a:solidFill>
              </a:rPr>
              <a:t>we</a:t>
            </a:r>
            <a:r>
              <a:rPr lang="cs-CZ" sz="2200" dirty="0" smtClean="0">
                <a:solidFill>
                  <a:srgbClr val="0070C0"/>
                </a:solidFill>
              </a:rPr>
              <a:t> </a:t>
            </a:r>
            <a:r>
              <a:rPr lang="cs-CZ" sz="2200" b="1" dirty="0" err="1" smtClean="0">
                <a:solidFill>
                  <a:srgbClr val="0070C0"/>
                </a:solidFill>
              </a:rPr>
              <a:t>were</a:t>
            </a:r>
            <a:r>
              <a:rPr lang="cs-CZ" sz="2200" b="1" dirty="0" smtClean="0">
                <a:solidFill>
                  <a:srgbClr val="0070C0"/>
                </a:solidFill>
              </a:rPr>
              <a:t> </a:t>
            </a:r>
            <a:r>
              <a:rPr lang="cs-CZ" sz="2200" b="1" dirty="0" err="1" smtClean="0">
                <a:solidFill>
                  <a:srgbClr val="0070C0"/>
                </a:solidFill>
              </a:rPr>
              <a:t>working</a:t>
            </a:r>
            <a:r>
              <a:rPr lang="cs-CZ" sz="2200" b="1" dirty="0" smtClean="0">
                <a:solidFill>
                  <a:srgbClr val="0070C0"/>
                </a:solidFill>
              </a:rPr>
              <a:t> </a:t>
            </a:r>
            <a:r>
              <a:rPr lang="cs-CZ" sz="2200" dirty="0" smtClean="0">
                <a:solidFill>
                  <a:srgbClr val="0070C0"/>
                </a:solidFill>
              </a:rPr>
              <a:t>in </a:t>
            </a:r>
            <a:r>
              <a:rPr lang="cs-CZ" sz="2200" dirty="0" err="1" smtClean="0">
                <a:solidFill>
                  <a:srgbClr val="0070C0"/>
                </a:solidFill>
              </a:rPr>
              <a:t>the</a:t>
            </a:r>
            <a:r>
              <a:rPr lang="cs-CZ" sz="2200" dirty="0" smtClean="0">
                <a:solidFill>
                  <a:srgbClr val="0070C0"/>
                </a:solidFill>
              </a:rPr>
              <a:t> garden.</a:t>
            </a:r>
            <a:endParaRPr lang="cs-CZ" sz="22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87646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16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  <a:alpha val="46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80110"/>
          </a:xfrm>
        </p:spPr>
        <p:txBody>
          <a:bodyPr/>
          <a:lstStyle/>
          <a:p>
            <a:r>
              <a:rPr lang="cs-CZ" b="1" dirty="0" err="1" smtClean="0">
                <a:solidFill>
                  <a:srgbClr val="FF0000"/>
                </a:solidFill>
              </a:rPr>
              <a:t>Create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questions</a:t>
            </a:r>
            <a:endParaRPr lang="en-US" b="1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040560"/>
          </a:xfrm>
        </p:spPr>
        <p:txBody>
          <a:bodyPr>
            <a:normAutofit/>
          </a:bodyPr>
          <a:lstStyle/>
          <a:p>
            <a:pPr marL="514350" indent="-514350">
              <a:spcAft>
                <a:spcPts val="600"/>
              </a:spcAft>
              <a:buFont typeface="+mj-lt"/>
              <a:buAutoNum type="arabicPeriod"/>
            </a:pPr>
            <a:r>
              <a:rPr lang="cs-CZ" sz="2200" dirty="0" err="1" smtClean="0"/>
              <a:t>What</a:t>
            </a:r>
            <a:r>
              <a:rPr lang="cs-CZ" sz="2200" dirty="0" smtClean="0"/>
              <a:t> ______ (</a:t>
            </a:r>
            <a:r>
              <a:rPr lang="cs-CZ" sz="2200" dirty="0" err="1" smtClean="0"/>
              <a:t>you</a:t>
            </a:r>
            <a:r>
              <a:rPr lang="cs-CZ" sz="2200" dirty="0" smtClean="0"/>
              <a:t>/do) last night </a:t>
            </a:r>
            <a:r>
              <a:rPr lang="cs-CZ" sz="2200" dirty="0" err="1" smtClean="0"/>
              <a:t>at</a:t>
            </a:r>
            <a:r>
              <a:rPr lang="cs-CZ" sz="2200" dirty="0" smtClean="0"/>
              <a:t> 8 </a:t>
            </a:r>
            <a:r>
              <a:rPr lang="cs-CZ" sz="2200" dirty="0" err="1" smtClean="0"/>
              <a:t>p.m</a:t>
            </a:r>
            <a:r>
              <a:rPr lang="cs-CZ" sz="2200" dirty="0" smtClean="0"/>
              <a:t>?</a:t>
            </a:r>
          </a:p>
          <a:p>
            <a:pPr marL="0" indent="0">
              <a:spcAft>
                <a:spcPts val="600"/>
              </a:spcAft>
              <a:buNone/>
            </a:pPr>
            <a:r>
              <a:rPr lang="cs-CZ" sz="2200" dirty="0"/>
              <a:t>	</a:t>
            </a:r>
            <a:r>
              <a:rPr lang="cs-CZ" sz="2200" i="1" dirty="0" err="1" smtClean="0">
                <a:solidFill>
                  <a:schemeClr val="accent1">
                    <a:lumMod val="75000"/>
                  </a:schemeClr>
                </a:solidFill>
              </a:rPr>
              <a:t>What</a:t>
            </a:r>
            <a:r>
              <a:rPr lang="cs-CZ" sz="2200" i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200" i="1" dirty="0" err="1" smtClean="0">
                <a:solidFill>
                  <a:schemeClr val="accent1">
                    <a:lumMod val="75000"/>
                  </a:schemeClr>
                </a:solidFill>
              </a:rPr>
              <a:t>were</a:t>
            </a:r>
            <a:r>
              <a:rPr lang="cs-CZ" sz="2200" i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200" i="1" dirty="0" err="1" smtClean="0">
                <a:solidFill>
                  <a:schemeClr val="accent1">
                    <a:lumMod val="75000"/>
                  </a:schemeClr>
                </a:solidFill>
              </a:rPr>
              <a:t>you</a:t>
            </a:r>
            <a:r>
              <a:rPr lang="cs-CZ" sz="2200" i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200" i="1" dirty="0" err="1" smtClean="0">
                <a:solidFill>
                  <a:schemeClr val="accent1">
                    <a:lumMod val="75000"/>
                  </a:schemeClr>
                </a:solidFill>
              </a:rPr>
              <a:t>doing</a:t>
            </a:r>
            <a:r>
              <a:rPr lang="cs-CZ" sz="2200" i="1" dirty="0" smtClean="0">
                <a:solidFill>
                  <a:schemeClr val="accent1">
                    <a:lumMod val="75000"/>
                  </a:schemeClr>
                </a:solidFill>
              </a:rPr>
              <a:t> last night </a:t>
            </a:r>
            <a:r>
              <a:rPr lang="cs-CZ" sz="2200" i="1" dirty="0" err="1" smtClean="0">
                <a:solidFill>
                  <a:schemeClr val="accent1">
                    <a:lumMod val="75000"/>
                  </a:schemeClr>
                </a:solidFill>
              </a:rPr>
              <a:t>at</a:t>
            </a:r>
            <a:r>
              <a:rPr lang="cs-CZ" sz="2200" i="1" dirty="0" smtClean="0">
                <a:solidFill>
                  <a:schemeClr val="accent1">
                    <a:lumMod val="75000"/>
                  </a:schemeClr>
                </a:solidFill>
              </a:rPr>
              <a:t> 8 </a:t>
            </a:r>
            <a:r>
              <a:rPr lang="cs-CZ" sz="2200" i="1" dirty="0" err="1" smtClean="0">
                <a:solidFill>
                  <a:schemeClr val="accent1">
                    <a:lumMod val="75000"/>
                  </a:schemeClr>
                </a:solidFill>
              </a:rPr>
              <a:t>p.m</a:t>
            </a:r>
            <a:r>
              <a:rPr lang="cs-CZ" sz="2200" i="1" dirty="0" smtClean="0">
                <a:solidFill>
                  <a:schemeClr val="accent1">
                    <a:lumMod val="75000"/>
                  </a:schemeClr>
                </a:solidFill>
              </a:rPr>
              <a:t>?</a:t>
            </a:r>
          </a:p>
          <a:p>
            <a:pPr marL="514350" indent="-514350">
              <a:spcAft>
                <a:spcPts val="600"/>
              </a:spcAft>
              <a:buFont typeface="+mj-lt"/>
              <a:buAutoNum type="arabicPeriod" startAt="2"/>
            </a:pPr>
            <a:r>
              <a:rPr lang="cs-CZ" sz="2200" dirty="0" smtClean="0"/>
              <a:t>________(he/</a:t>
            </a:r>
            <a:r>
              <a:rPr lang="cs-CZ" sz="2200" dirty="0" err="1" smtClean="0"/>
              <a:t>watch</a:t>
            </a:r>
            <a:r>
              <a:rPr lang="cs-CZ" sz="2200" dirty="0" smtClean="0"/>
              <a:t>) TV </a:t>
            </a:r>
            <a:r>
              <a:rPr lang="cs-CZ" sz="2200" dirty="0" err="1" smtClean="0"/>
              <a:t>when</a:t>
            </a:r>
            <a:r>
              <a:rPr lang="cs-CZ" sz="2200" dirty="0" smtClean="0"/>
              <a:t> his </a:t>
            </a:r>
            <a:r>
              <a:rPr lang="cs-CZ" sz="2200" dirty="0" err="1" smtClean="0"/>
              <a:t>father</a:t>
            </a:r>
            <a:r>
              <a:rPr lang="cs-CZ" sz="2200" dirty="0" smtClean="0"/>
              <a:t> </a:t>
            </a:r>
            <a:r>
              <a:rPr lang="cs-CZ" sz="2200" dirty="0" err="1" smtClean="0"/>
              <a:t>came</a:t>
            </a:r>
            <a:r>
              <a:rPr lang="cs-CZ" sz="2200" dirty="0" smtClean="0"/>
              <a:t>?</a:t>
            </a:r>
          </a:p>
          <a:p>
            <a:pPr marL="0" indent="0">
              <a:spcAft>
                <a:spcPts val="600"/>
              </a:spcAft>
              <a:buNone/>
            </a:pPr>
            <a:r>
              <a:rPr lang="cs-CZ" sz="2200" dirty="0"/>
              <a:t>	</a:t>
            </a:r>
            <a:r>
              <a:rPr lang="cs-CZ" sz="2200" i="1" dirty="0" err="1" smtClean="0">
                <a:solidFill>
                  <a:schemeClr val="accent1">
                    <a:lumMod val="75000"/>
                  </a:schemeClr>
                </a:solidFill>
              </a:rPr>
              <a:t>Was</a:t>
            </a:r>
            <a:r>
              <a:rPr lang="cs-CZ" sz="2200" i="1" dirty="0" smtClean="0">
                <a:solidFill>
                  <a:schemeClr val="accent1">
                    <a:lumMod val="75000"/>
                  </a:schemeClr>
                </a:solidFill>
              </a:rPr>
              <a:t> he </a:t>
            </a:r>
            <a:r>
              <a:rPr lang="cs-CZ" sz="2200" i="1" dirty="0" err="1" smtClean="0">
                <a:solidFill>
                  <a:schemeClr val="accent1">
                    <a:lumMod val="75000"/>
                  </a:schemeClr>
                </a:solidFill>
              </a:rPr>
              <a:t>watching</a:t>
            </a:r>
            <a:r>
              <a:rPr lang="cs-CZ" sz="2200" i="1" dirty="0" smtClean="0">
                <a:solidFill>
                  <a:schemeClr val="accent1">
                    <a:lumMod val="75000"/>
                  </a:schemeClr>
                </a:solidFill>
              </a:rPr>
              <a:t> TV </a:t>
            </a:r>
            <a:r>
              <a:rPr lang="cs-CZ" sz="2200" i="1" dirty="0" err="1" smtClean="0">
                <a:solidFill>
                  <a:schemeClr val="accent1">
                    <a:lumMod val="75000"/>
                  </a:schemeClr>
                </a:solidFill>
              </a:rPr>
              <a:t>when</a:t>
            </a:r>
            <a:r>
              <a:rPr lang="cs-CZ" sz="2200" i="1" dirty="0" smtClean="0">
                <a:solidFill>
                  <a:schemeClr val="accent1">
                    <a:lumMod val="75000"/>
                  </a:schemeClr>
                </a:solidFill>
              </a:rPr>
              <a:t> his </a:t>
            </a:r>
            <a:r>
              <a:rPr lang="cs-CZ" sz="2200" i="1" dirty="0" err="1" smtClean="0">
                <a:solidFill>
                  <a:schemeClr val="accent1">
                    <a:lumMod val="75000"/>
                  </a:schemeClr>
                </a:solidFill>
              </a:rPr>
              <a:t>father</a:t>
            </a:r>
            <a:r>
              <a:rPr lang="cs-CZ" sz="2200" i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200" i="1" dirty="0" err="1" smtClean="0">
                <a:solidFill>
                  <a:schemeClr val="accent1">
                    <a:lumMod val="75000"/>
                  </a:schemeClr>
                </a:solidFill>
              </a:rPr>
              <a:t>came</a:t>
            </a:r>
            <a:r>
              <a:rPr lang="cs-CZ" sz="2200" i="1" dirty="0" smtClean="0">
                <a:solidFill>
                  <a:schemeClr val="accent1">
                    <a:lumMod val="75000"/>
                  </a:schemeClr>
                </a:solidFill>
              </a:rPr>
              <a:t>?</a:t>
            </a:r>
          </a:p>
          <a:p>
            <a:pPr marL="514350" indent="-514350">
              <a:spcAft>
                <a:spcPts val="600"/>
              </a:spcAft>
              <a:buFont typeface="+mj-lt"/>
              <a:buAutoNum type="arabicPeriod" startAt="3"/>
            </a:pPr>
            <a:r>
              <a:rPr lang="cs-CZ" sz="2200" dirty="0" err="1" smtClean="0"/>
              <a:t>What</a:t>
            </a:r>
            <a:r>
              <a:rPr lang="cs-CZ" sz="2200" dirty="0" smtClean="0"/>
              <a:t> _______ (</a:t>
            </a:r>
            <a:r>
              <a:rPr lang="cs-CZ" sz="2200" dirty="0" err="1" smtClean="0"/>
              <a:t>you</a:t>
            </a:r>
            <a:r>
              <a:rPr lang="cs-CZ" sz="2200" dirty="0" smtClean="0"/>
              <a:t>/</a:t>
            </a:r>
            <a:r>
              <a:rPr lang="cs-CZ" sz="2200" dirty="0" err="1" smtClean="0"/>
              <a:t>read</a:t>
            </a:r>
            <a:r>
              <a:rPr lang="cs-CZ" sz="2200" dirty="0" smtClean="0"/>
              <a:t>) </a:t>
            </a:r>
            <a:r>
              <a:rPr lang="cs-CZ" sz="2200" dirty="0" err="1" smtClean="0"/>
              <a:t>when</a:t>
            </a:r>
            <a:r>
              <a:rPr lang="cs-CZ" sz="2200" dirty="0" smtClean="0"/>
              <a:t> I ______ (</a:t>
            </a:r>
            <a:r>
              <a:rPr lang="cs-CZ" sz="2200" dirty="0" err="1" smtClean="0"/>
              <a:t>see</a:t>
            </a:r>
            <a:r>
              <a:rPr lang="cs-CZ" sz="2200" dirty="0" smtClean="0"/>
              <a:t>) </a:t>
            </a:r>
            <a:r>
              <a:rPr lang="cs-CZ" sz="2200" dirty="0" err="1" smtClean="0"/>
              <a:t>you</a:t>
            </a:r>
            <a:r>
              <a:rPr lang="cs-CZ" sz="2200" dirty="0" smtClean="0"/>
              <a:t> in </a:t>
            </a:r>
            <a:r>
              <a:rPr lang="cs-CZ" sz="2200" dirty="0" err="1" smtClean="0"/>
              <a:t>the</a:t>
            </a:r>
            <a:r>
              <a:rPr lang="cs-CZ" sz="2200" dirty="0" smtClean="0"/>
              <a:t> </a:t>
            </a:r>
            <a:r>
              <a:rPr lang="cs-CZ" sz="2200" dirty="0" err="1" smtClean="0"/>
              <a:t>library</a:t>
            </a:r>
            <a:r>
              <a:rPr lang="cs-CZ" sz="2200" dirty="0" smtClean="0"/>
              <a:t>?</a:t>
            </a:r>
          </a:p>
          <a:p>
            <a:pPr marL="0" indent="0">
              <a:spcAft>
                <a:spcPts val="600"/>
              </a:spcAft>
              <a:buNone/>
            </a:pPr>
            <a:r>
              <a:rPr lang="cs-CZ" sz="2200" dirty="0"/>
              <a:t>	</a:t>
            </a:r>
            <a:r>
              <a:rPr lang="cs-CZ" sz="2200" i="1" dirty="0" err="1">
                <a:solidFill>
                  <a:schemeClr val="accent1">
                    <a:lumMod val="75000"/>
                  </a:schemeClr>
                </a:solidFill>
              </a:rPr>
              <a:t>What</a:t>
            </a:r>
            <a:r>
              <a:rPr lang="cs-CZ" sz="2200" i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200" i="1" dirty="0" err="1">
                <a:solidFill>
                  <a:schemeClr val="accent1">
                    <a:lumMod val="75000"/>
                  </a:schemeClr>
                </a:solidFill>
              </a:rPr>
              <a:t>were</a:t>
            </a:r>
            <a:r>
              <a:rPr lang="cs-CZ" sz="2200" i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200" i="1" dirty="0" err="1">
                <a:solidFill>
                  <a:schemeClr val="accent1">
                    <a:lumMod val="75000"/>
                  </a:schemeClr>
                </a:solidFill>
              </a:rPr>
              <a:t>you</a:t>
            </a:r>
            <a:r>
              <a:rPr lang="cs-CZ" sz="2200" i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200" i="1" dirty="0" err="1">
                <a:solidFill>
                  <a:schemeClr val="accent1">
                    <a:lumMod val="75000"/>
                  </a:schemeClr>
                </a:solidFill>
              </a:rPr>
              <a:t>reading</a:t>
            </a:r>
            <a:r>
              <a:rPr lang="cs-CZ" sz="2200" i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200" i="1" dirty="0" err="1">
                <a:solidFill>
                  <a:schemeClr val="accent1">
                    <a:lumMod val="75000"/>
                  </a:schemeClr>
                </a:solidFill>
              </a:rPr>
              <a:t>when</a:t>
            </a:r>
            <a:r>
              <a:rPr lang="cs-CZ" sz="2200" i="1" dirty="0">
                <a:solidFill>
                  <a:schemeClr val="accent1">
                    <a:lumMod val="75000"/>
                  </a:schemeClr>
                </a:solidFill>
              </a:rPr>
              <a:t> I </a:t>
            </a:r>
            <a:r>
              <a:rPr lang="cs-CZ" sz="2200" i="1" dirty="0" err="1">
                <a:solidFill>
                  <a:schemeClr val="accent1">
                    <a:lumMod val="75000"/>
                  </a:schemeClr>
                </a:solidFill>
              </a:rPr>
              <a:t>saw</a:t>
            </a:r>
            <a:r>
              <a:rPr lang="cs-CZ" sz="2200" i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200" i="1" dirty="0" err="1">
                <a:solidFill>
                  <a:schemeClr val="accent1">
                    <a:lumMod val="75000"/>
                  </a:schemeClr>
                </a:solidFill>
              </a:rPr>
              <a:t>you</a:t>
            </a:r>
            <a:r>
              <a:rPr lang="cs-CZ" sz="2200" i="1" dirty="0">
                <a:solidFill>
                  <a:schemeClr val="accent1">
                    <a:lumMod val="75000"/>
                  </a:schemeClr>
                </a:solidFill>
              </a:rPr>
              <a:t> in </a:t>
            </a:r>
            <a:r>
              <a:rPr lang="cs-CZ" sz="2200" i="1" dirty="0" err="1">
                <a:solidFill>
                  <a:schemeClr val="accent1">
                    <a:lumMod val="75000"/>
                  </a:schemeClr>
                </a:solidFill>
              </a:rPr>
              <a:t>the</a:t>
            </a:r>
            <a:r>
              <a:rPr lang="cs-CZ" sz="2200" i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200" i="1" dirty="0" err="1">
                <a:solidFill>
                  <a:schemeClr val="accent1">
                    <a:lumMod val="75000"/>
                  </a:schemeClr>
                </a:solidFill>
              </a:rPr>
              <a:t>library</a:t>
            </a:r>
            <a:r>
              <a:rPr lang="cs-CZ" sz="2200" i="1" dirty="0">
                <a:solidFill>
                  <a:schemeClr val="accent1">
                    <a:lumMod val="75000"/>
                  </a:schemeClr>
                </a:solidFill>
              </a:rPr>
              <a:t>? </a:t>
            </a:r>
            <a:endParaRPr lang="cs-CZ" sz="2200" i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spcAft>
                <a:spcPts val="600"/>
              </a:spcAft>
              <a:buNone/>
            </a:pPr>
            <a:r>
              <a:rPr lang="cs-CZ" sz="2200" dirty="0" smtClean="0"/>
              <a:t>4. _______ </a:t>
            </a:r>
            <a:r>
              <a:rPr lang="cs-CZ" sz="2200" dirty="0" smtClean="0"/>
              <a:t>(</a:t>
            </a:r>
            <a:r>
              <a:rPr lang="cs-CZ" sz="2200" dirty="0" err="1" smtClean="0"/>
              <a:t>you</a:t>
            </a:r>
            <a:r>
              <a:rPr lang="cs-CZ" sz="2200" dirty="0" smtClean="0"/>
              <a:t>/ </a:t>
            </a:r>
            <a:r>
              <a:rPr lang="cs-CZ" sz="2200" dirty="0" err="1" smtClean="0"/>
              <a:t>shop</a:t>
            </a:r>
            <a:r>
              <a:rPr lang="cs-CZ" sz="2200" dirty="0" smtClean="0"/>
              <a:t>)</a:t>
            </a:r>
            <a:r>
              <a:rPr lang="cs-CZ" sz="2200" dirty="0" smtClean="0"/>
              <a:t> </a:t>
            </a:r>
            <a:r>
              <a:rPr lang="cs-CZ" sz="2200" dirty="0" smtClean="0"/>
              <a:t>on </a:t>
            </a:r>
            <a:r>
              <a:rPr lang="cs-CZ" sz="2200" dirty="0" err="1" smtClean="0"/>
              <a:t>Saturday</a:t>
            </a:r>
            <a:r>
              <a:rPr lang="cs-CZ" sz="2200" dirty="0" smtClean="0"/>
              <a:t> </a:t>
            </a:r>
            <a:r>
              <a:rPr lang="cs-CZ" sz="2200" dirty="0" err="1" smtClean="0"/>
              <a:t>when</a:t>
            </a:r>
            <a:r>
              <a:rPr lang="cs-CZ" sz="2200" dirty="0" smtClean="0"/>
              <a:t> I ________ (call) </a:t>
            </a:r>
            <a:r>
              <a:rPr lang="cs-CZ" sz="2200" dirty="0" err="1" smtClean="0"/>
              <a:t>you</a:t>
            </a:r>
            <a:r>
              <a:rPr lang="cs-CZ" sz="2200" dirty="0" smtClean="0"/>
              <a:t>?</a:t>
            </a:r>
            <a:endParaRPr lang="cs-CZ" sz="2200" dirty="0" smtClean="0"/>
          </a:p>
          <a:p>
            <a:pPr marL="0" indent="0">
              <a:spcAft>
                <a:spcPts val="600"/>
              </a:spcAft>
              <a:buNone/>
            </a:pPr>
            <a:r>
              <a:rPr lang="cs-CZ" sz="2200" dirty="0"/>
              <a:t>	</a:t>
            </a:r>
            <a:r>
              <a:rPr lang="cs-CZ" sz="2200" i="1" dirty="0" err="1" smtClean="0">
                <a:solidFill>
                  <a:schemeClr val="accent1">
                    <a:lumMod val="75000"/>
                  </a:schemeClr>
                </a:solidFill>
              </a:rPr>
              <a:t>Were</a:t>
            </a:r>
            <a:r>
              <a:rPr lang="cs-CZ" sz="2200" i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200" i="1" dirty="0" err="1" smtClean="0">
                <a:solidFill>
                  <a:schemeClr val="accent1">
                    <a:lumMod val="75000"/>
                  </a:schemeClr>
                </a:solidFill>
              </a:rPr>
              <a:t>you</a:t>
            </a:r>
            <a:r>
              <a:rPr lang="cs-CZ" sz="2200" i="1" dirty="0" smtClean="0">
                <a:solidFill>
                  <a:schemeClr val="accent1">
                    <a:lumMod val="75000"/>
                  </a:schemeClr>
                </a:solidFill>
              </a:rPr>
              <a:t> shopping </a:t>
            </a:r>
            <a:r>
              <a:rPr lang="cs-CZ" sz="2200" i="1" dirty="0" err="1" smtClean="0">
                <a:solidFill>
                  <a:schemeClr val="accent1">
                    <a:lumMod val="75000"/>
                  </a:schemeClr>
                </a:solidFill>
              </a:rPr>
              <a:t>when</a:t>
            </a:r>
            <a:r>
              <a:rPr lang="cs-CZ" sz="2200" i="1" dirty="0" smtClean="0">
                <a:solidFill>
                  <a:schemeClr val="accent1">
                    <a:lumMod val="75000"/>
                  </a:schemeClr>
                </a:solidFill>
              </a:rPr>
              <a:t> I </a:t>
            </a:r>
            <a:r>
              <a:rPr lang="cs-CZ" sz="2200" i="1" dirty="0" err="1" smtClean="0">
                <a:solidFill>
                  <a:schemeClr val="accent1">
                    <a:lumMod val="75000"/>
                  </a:schemeClr>
                </a:solidFill>
              </a:rPr>
              <a:t>called</a:t>
            </a:r>
            <a:r>
              <a:rPr lang="cs-CZ" sz="2200" i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200" i="1" dirty="0" err="1" smtClean="0">
                <a:solidFill>
                  <a:schemeClr val="accent1">
                    <a:lumMod val="75000"/>
                  </a:schemeClr>
                </a:solidFill>
              </a:rPr>
              <a:t>you</a:t>
            </a:r>
            <a:r>
              <a:rPr lang="cs-CZ" sz="2200" i="1" dirty="0" smtClean="0">
                <a:solidFill>
                  <a:schemeClr val="accent1">
                    <a:lumMod val="75000"/>
                  </a:schemeClr>
                </a:solidFill>
              </a:rPr>
              <a:t> last </a:t>
            </a:r>
            <a:r>
              <a:rPr lang="cs-CZ" sz="2200" i="1" dirty="0" err="1" smtClean="0">
                <a:solidFill>
                  <a:schemeClr val="accent1">
                    <a:lumMod val="75000"/>
                  </a:schemeClr>
                </a:solidFill>
              </a:rPr>
              <a:t>Wednesday</a:t>
            </a:r>
            <a:r>
              <a:rPr lang="cs-CZ" sz="2200" i="1" dirty="0" smtClean="0">
                <a:solidFill>
                  <a:schemeClr val="accent1">
                    <a:lumMod val="75000"/>
                  </a:schemeClr>
                </a:solidFill>
              </a:rPr>
              <a:t>?</a:t>
            </a:r>
            <a:endParaRPr lang="cs-CZ" sz="2200" i="1" dirty="0" smtClean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100450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2000" b="1" dirty="0" smtClean="0">
                <a:solidFill>
                  <a:srgbClr val="92D050"/>
                </a:solidFill>
                <a:latin typeface="Arial" charset="0"/>
                <a:cs typeface="Arial" charset="0"/>
              </a:rPr>
              <a:t>Autorská práva</a:t>
            </a:r>
            <a:endParaRPr lang="cs-CZ" sz="2000" b="1" dirty="0" smtClean="0">
              <a:latin typeface="Arial" charset="0"/>
              <a:cs typeface="Arial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 rtlCol="0">
            <a:normAutofit lnSpcReduction="10000"/>
          </a:bodyPr>
          <a:lstStyle/>
          <a:p>
            <a:pPr marL="0" indent="0" eaLnBrk="1" hangingPunct="1"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algn="ctr" eaLnBrk="1" hangingPunct="1"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Dílo smí být dále šířeno pod licencí CC BY-SA.</a:t>
            </a:r>
          </a:p>
          <a:p>
            <a:pPr algn="ctr" eaLnBrk="1" hangingPunct="1"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Materiály jsou určeny pro bezplatné používání pro potřeby výuky a vzdělávání na všech typech škol</a:t>
            </a:r>
            <a:br>
              <a:rPr lang="cs-CZ" sz="2400" dirty="0" smtClean="0">
                <a:latin typeface="Arial" charset="0"/>
                <a:cs typeface="Arial" charset="0"/>
              </a:rPr>
            </a:br>
            <a:r>
              <a:rPr lang="cs-CZ" sz="2400" dirty="0" smtClean="0">
                <a:latin typeface="Arial" charset="0"/>
                <a:cs typeface="Arial" charset="0"/>
              </a:rPr>
              <a:t>a školských zařízení. Jakékoliv další využití podléhá autorskému zákonu.</a:t>
            </a:r>
          </a:p>
          <a:p>
            <a:pPr algn="ctr" eaLnBrk="1" hangingPunct="1"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Všechna neocitovaná autorská díla jsou dílem autora.</a:t>
            </a:r>
          </a:p>
          <a:p>
            <a:pPr algn="ctr" eaLnBrk="1" hangingPunct="1"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Všechny neocitované kliparty a další grafické objekty jsou součástí prostředků výukového </a:t>
            </a:r>
            <a:r>
              <a:rPr lang="cs-CZ" sz="2400" dirty="0" err="1" smtClean="0">
                <a:latin typeface="Arial" charset="0"/>
                <a:cs typeface="Arial" charset="0"/>
              </a:rPr>
              <a:t>sw</a:t>
            </a:r>
            <a:r>
              <a:rPr lang="cs-CZ" sz="2400" dirty="0" smtClean="0">
                <a:latin typeface="Arial" charset="0"/>
                <a:cs typeface="Arial" charset="0"/>
              </a:rPr>
              <a:t> </a:t>
            </a:r>
            <a:r>
              <a:rPr lang="cs-CZ" sz="2400" dirty="0" err="1" smtClean="0">
                <a:latin typeface="Arial" charset="0"/>
                <a:cs typeface="Arial" charset="0"/>
              </a:rPr>
              <a:t>Smart</a:t>
            </a:r>
            <a:r>
              <a:rPr lang="cs-CZ" sz="2400" dirty="0" smtClean="0">
                <a:latin typeface="Arial" charset="0"/>
                <a:cs typeface="Arial" charset="0"/>
              </a:rPr>
              <a:t> Notebook a MS Office.</a:t>
            </a:r>
          </a:p>
          <a:p>
            <a:pPr eaLnBrk="1" hangingPunct="1"/>
            <a:endParaRPr lang="cs-CZ" sz="2400" dirty="0" smtClean="0">
              <a:latin typeface="Arial" charset="0"/>
              <a:cs typeface="Arial" charset="0"/>
            </a:endParaRPr>
          </a:p>
          <a:p>
            <a:pPr eaLnBrk="1" hangingPunct="1"/>
            <a:endParaRPr lang="cs-CZ" sz="2400" dirty="0" smtClean="0"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656744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4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5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6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7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8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otalTime>950</TotalTime>
  <Words>560</Words>
  <Application>Microsoft Office PowerPoint</Application>
  <PresentationFormat>Předvádění na obrazovce (4:3)</PresentationFormat>
  <Paragraphs>183</Paragraphs>
  <Slides>11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11</vt:i4>
      </vt:variant>
    </vt:vector>
  </HeadingPairs>
  <TitlesOfParts>
    <vt:vector size="14" baseType="lpstr">
      <vt:lpstr>Motiv systému Office</vt:lpstr>
      <vt:lpstr>Motiv sady Office</vt:lpstr>
      <vt:lpstr>1_Motiv sady Office</vt:lpstr>
      <vt:lpstr>Obchodní akademie, Střední odborná škola  a Jazyková škola s právem státní jazykové zkoušky,  Hradec Králové</vt:lpstr>
      <vt:lpstr>Past continuous - form</vt:lpstr>
      <vt:lpstr>Past continuous – use I.</vt:lpstr>
      <vt:lpstr>Past continuous – use II.</vt:lpstr>
      <vt:lpstr>Past continuous – use III.</vt:lpstr>
      <vt:lpstr>Past continuous – changes in spelling I.</vt:lpstr>
      <vt:lpstr>Past continuous – changes in spelling II.</vt:lpstr>
      <vt:lpstr>Add the – ing endings</vt:lpstr>
      <vt:lpstr>Create sentences, use past simple and continuous + WHEN</vt:lpstr>
      <vt:lpstr>Create questions</vt:lpstr>
      <vt:lpstr>Autorská práva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Hradec Králové City at the confluence</dc:title>
  <dc:creator>VitK</dc:creator>
  <cp:lastModifiedBy>Dana Vitova</cp:lastModifiedBy>
  <cp:revision>69</cp:revision>
  <dcterms:created xsi:type="dcterms:W3CDTF">2012-01-15T19:59:11Z</dcterms:created>
  <dcterms:modified xsi:type="dcterms:W3CDTF">2013-11-12T13:44:28Z</dcterms:modified>
</cp:coreProperties>
</file>