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9" r:id="rId3"/>
    <p:sldId id="260" r:id="rId4"/>
    <p:sldId id="261" r:id="rId5"/>
    <p:sldId id="262" r:id="rId6"/>
    <p:sldId id="263" r:id="rId7"/>
    <p:sldId id="264" r:id="rId8"/>
    <p:sldId id="258"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1878" y="-6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cs-CZ" smtClean="0"/>
              <a:t>Kliknutím lze upravit styl.</a:t>
            </a:r>
            <a:endParaRPr kumimoji="0" lang="en-US"/>
          </a:p>
        </p:txBody>
      </p:sp>
      <p:sp>
        <p:nvSpPr>
          <p:cNvPr id="28" name="Zástupný symbol pro datum 27"/>
          <p:cNvSpPr>
            <a:spLocks noGrp="1"/>
          </p:cNvSpPr>
          <p:nvPr>
            <p:ph type="dt" sz="half" idx="10"/>
          </p:nvPr>
        </p:nvSpPr>
        <p:spPr/>
        <p:txBody>
          <a:bodyPr/>
          <a:lstStyle/>
          <a:p>
            <a:fld id="{C70AA51F-4ABC-4B49-B81B-0792B5553BBA}" type="datetimeFigureOut">
              <a:rPr lang="cs-CZ" smtClean="0"/>
              <a:pPr/>
              <a:t>10.7.2014</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a:lstStyle/>
          <a:p>
            <a:fld id="{17863E38-E2C1-471C-836E-0EE4EFAC88AA}" type="slidenum">
              <a:rPr lang="cs-CZ" smtClean="0"/>
              <a:pPr/>
              <a:t>‹#›</a:t>
            </a:fld>
            <a:endParaRPr lang="cs-CZ"/>
          </a:p>
        </p:txBody>
      </p:sp>
      <p:sp>
        <p:nvSpPr>
          <p:cNvPr id="9" name="Podnadpis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70AA51F-4ABC-4B49-B81B-0792B5553BBA}" type="datetimeFigureOut">
              <a:rPr lang="cs-CZ" smtClean="0"/>
              <a:pPr/>
              <a:t>10.7.2014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863E38-E2C1-471C-836E-0EE4EFAC88A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3">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C70AA51F-4ABC-4B49-B81B-0792B5553BBA}" type="datetimeFigureOut">
              <a:rPr lang="cs-CZ" smtClean="0"/>
              <a:pPr/>
              <a:t>10.7.2014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7924800" y="6416675"/>
            <a:ext cx="762000" cy="365125"/>
          </a:xfrm>
        </p:spPr>
        <p:txBody>
          <a:bodyPr/>
          <a:lstStyle/>
          <a:p>
            <a:fld id="{17863E38-E2C1-471C-836E-0EE4EFAC88AA}"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C70AA51F-4ABC-4B49-B81B-0792B5553BBA}" type="datetimeFigureOut">
              <a:rPr lang="cs-CZ" smtClean="0"/>
              <a:pPr/>
              <a:t>10.7.2014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863E38-E2C1-471C-836E-0EE4EFAC88A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C70AA51F-4ABC-4B49-B81B-0792B5553BBA}" type="datetimeFigureOut">
              <a:rPr lang="cs-CZ" smtClean="0"/>
              <a:pPr/>
              <a:t>10.7.2014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7863E38-E2C1-471C-836E-0EE4EFAC88A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C70AA51F-4ABC-4B49-B81B-0792B5553BBA}" type="datetimeFigureOut">
              <a:rPr lang="cs-CZ" smtClean="0"/>
              <a:pPr/>
              <a:t>10.7.2014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7863E38-E2C1-471C-836E-0EE4EFAC88A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70AA51F-4ABC-4B49-B81B-0792B5553BBA}" type="datetimeFigureOut">
              <a:rPr lang="cs-CZ" smtClean="0"/>
              <a:pPr/>
              <a:t>10.7.2014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7863E38-E2C1-471C-836E-0EE4EFAC88A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C70AA51F-4ABC-4B49-B81B-0792B5553BBA}" type="datetimeFigureOut">
              <a:rPr lang="cs-CZ" smtClean="0"/>
              <a:pPr/>
              <a:t>10.7.2014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863E38-E2C1-471C-836E-0EE4EFAC88A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cs-CZ" smtClean="0">
                <a:solidFill>
                  <a:schemeClr val="lt1"/>
                </a:solidFill>
                <a:latin typeface="+mn-lt"/>
                <a:ea typeface="+mn-ea"/>
                <a:cs typeface="+mn-cs"/>
              </a:rPr>
              <a:t>Kliknutím na ikonu přidáte obrázek.</a:t>
            </a:r>
            <a:endParaRPr kumimoji="0" lang="en-US" dirty="0">
              <a:solidFill>
                <a:schemeClr val="lt1"/>
              </a:solidFill>
              <a:latin typeface="+mn-lt"/>
              <a:ea typeface="+mn-ea"/>
              <a:cs typeface="+mn-cs"/>
            </a:endParaRPr>
          </a:p>
        </p:txBody>
      </p:sp>
      <p:sp>
        <p:nvSpPr>
          <p:cNvPr id="4" name="Zástupný symbol pro text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C70AA51F-4ABC-4B49-B81B-0792B5553BBA}" type="datetimeFigureOut">
              <a:rPr lang="cs-CZ" smtClean="0"/>
              <a:pPr/>
              <a:t>10.7.2014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863E38-E2C1-471C-836E-0EE4EFAC88AA}"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70AA51F-4ABC-4B49-B81B-0792B5553BBA}" type="datetimeFigureOut">
              <a:rPr lang="cs-CZ" smtClean="0"/>
              <a:pPr/>
              <a:t>10.7.2014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863E38-E2C1-471C-836E-0EE4EFAC88A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70AA51F-4ABC-4B49-B81B-0792B5553BBA}" type="datetimeFigureOut">
              <a:rPr lang="cs-CZ" smtClean="0"/>
              <a:pPr/>
              <a:t>10.7.2014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863E38-E2C1-471C-836E-0EE4EFAC88A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70AA51F-4ABC-4B49-B81B-0792B5553BBA}" type="datetimeFigureOut">
              <a:rPr lang="cs-CZ" smtClean="0"/>
              <a:pPr/>
              <a:t>10.7.2014</a:t>
            </a:fld>
            <a:endParaRPr lang="cs-CZ"/>
          </a:p>
        </p:txBody>
      </p:sp>
      <p:sp>
        <p:nvSpPr>
          <p:cNvPr id="3" name="Zástupný symbol pro zápatí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cs-CZ"/>
          </a:p>
        </p:txBody>
      </p:sp>
      <p:sp>
        <p:nvSpPr>
          <p:cNvPr id="23" name="Zástupný symbol pro číslo snímku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17863E38-E2C1-471C-836E-0EE4EFAC88AA}"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l="-6000" r="-6000"/>
          </a:stretch>
        </a:blipFill>
        <a:effectLst/>
      </p:bgPr>
    </p:bg>
    <p:spTree>
      <p:nvGrpSpPr>
        <p:cNvPr id="1" name=""/>
        <p:cNvGrpSpPr/>
        <p:nvPr/>
      </p:nvGrpSpPr>
      <p:grpSpPr>
        <a:xfrm>
          <a:off x="0" y="0"/>
          <a:ext cx="0" cy="0"/>
          <a:chOff x="0" y="0"/>
          <a:chExt cx="0" cy="0"/>
        </a:xfrm>
      </p:grpSpPr>
      <p:graphicFrame>
        <p:nvGraphicFramePr>
          <p:cNvPr id="5" name="Tabulka 4"/>
          <p:cNvGraphicFramePr>
            <a:graphicFrameLocks noGrp="1"/>
          </p:cNvGraphicFramePr>
          <p:nvPr>
            <p:extLst>
              <p:ext uri="{D42A27DB-BD31-4B8C-83A1-F6EECF244321}">
                <p14:modId xmlns:p14="http://schemas.microsoft.com/office/powerpoint/2010/main" val="185511336"/>
              </p:ext>
            </p:extLst>
          </p:nvPr>
        </p:nvGraphicFramePr>
        <p:xfrm>
          <a:off x="251520" y="2780928"/>
          <a:ext cx="8568952" cy="3994750"/>
        </p:xfrm>
        <a:graphic>
          <a:graphicData uri="http://schemas.openxmlformats.org/drawingml/2006/table">
            <a:tbl>
              <a:tblPr firstRow="1" bandRow="1">
                <a:tableStyleId>{5C22544A-7EE6-4342-B048-85BDC9FD1C3A}</a:tableStyleId>
              </a:tblPr>
              <a:tblGrid>
                <a:gridCol w="2088232"/>
                <a:gridCol w="6480720"/>
              </a:tblGrid>
              <a:tr h="524630">
                <a:tc>
                  <a:txBody>
                    <a:bodyPr/>
                    <a:lstStyle/>
                    <a:p>
                      <a:r>
                        <a:rPr lang="cs-CZ" b="1" dirty="0" smtClean="0">
                          <a:solidFill>
                            <a:schemeClr val="bg1">
                              <a:lumMod val="50000"/>
                            </a:schemeClr>
                          </a:solidFill>
                          <a:latin typeface="Arial" pitchFamily="34" charset="0"/>
                          <a:cs typeface="Arial" pitchFamily="34" charset="0"/>
                        </a:rPr>
                        <a:t>Autor:</a:t>
                      </a:r>
                      <a:endParaRPr lang="cs-CZ" b="1" dirty="0">
                        <a:solidFill>
                          <a:schemeClr val="bg1">
                            <a:lumMod val="50000"/>
                          </a:schemeClr>
                        </a:solidFill>
                        <a:latin typeface="Arial" pitchFamily="34" charset="0"/>
                        <a:cs typeface="Arial" pitchFamily="34"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r>
                        <a:rPr lang="cs-CZ" b="0" dirty="0" err="1" smtClean="0">
                          <a:solidFill>
                            <a:schemeClr val="bg1"/>
                          </a:solidFill>
                          <a:latin typeface="Arial" pitchFamily="34" charset="0"/>
                          <a:cs typeface="Arial" pitchFamily="34" charset="0"/>
                        </a:rPr>
                        <a:t>Shane</a:t>
                      </a:r>
                      <a:r>
                        <a:rPr lang="cs-CZ" b="0" baseline="0" dirty="0" smtClean="0">
                          <a:solidFill>
                            <a:schemeClr val="bg1"/>
                          </a:solidFill>
                          <a:latin typeface="Arial" pitchFamily="34" charset="0"/>
                          <a:cs typeface="Arial" pitchFamily="34" charset="0"/>
                        </a:rPr>
                        <a:t> Paul </a:t>
                      </a:r>
                      <a:r>
                        <a:rPr lang="cs-CZ" b="0" baseline="0" dirty="0" err="1" smtClean="0">
                          <a:solidFill>
                            <a:schemeClr val="bg1"/>
                          </a:solidFill>
                          <a:latin typeface="Arial" pitchFamily="34" charset="0"/>
                          <a:cs typeface="Arial" pitchFamily="34" charset="0"/>
                        </a:rPr>
                        <a:t>Hertnon</a:t>
                      </a:r>
                      <a:endParaRPr lang="cs-CZ" b="0" dirty="0">
                        <a:solidFill>
                          <a:schemeClr val="bg1"/>
                        </a:solidFill>
                        <a:latin typeface="Arial" pitchFamily="34" charset="0"/>
                        <a:cs typeface="Arial" pitchFamily="34" charset="0"/>
                      </a:endParaRPr>
                    </a:p>
                  </a:txBody>
                  <a:tcPr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tr>
              <a:tr h="699506">
                <a:tc>
                  <a:txBody>
                    <a:bodyPr/>
                    <a:lstStyle/>
                    <a:p>
                      <a:r>
                        <a:rPr lang="cs-CZ" b="1" dirty="0" smtClean="0">
                          <a:solidFill>
                            <a:schemeClr val="bg1">
                              <a:lumMod val="50000"/>
                            </a:schemeClr>
                          </a:solidFill>
                          <a:latin typeface="Arial" pitchFamily="34" charset="0"/>
                          <a:cs typeface="Arial" pitchFamily="34" charset="0"/>
                        </a:rPr>
                        <a:t>Název materiálu:</a:t>
                      </a:r>
                      <a:endParaRPr lang="cs-CZ" b="1" dirty="0">
                        <a:solidFill>
                          <a:schemeClr val="bg1">
                            <a:lumMod val="50000"/>
                          </a:schemeClr>
                        </a:solidFill>
                        <a:latin typeface="Arial" pitchFamily="34" charset="0"/>
                        <a:cs typeface="Arial" pitchFamily="34" charset="0"/>
                      </a:endParaRPr>
                    </a:p>
                  </a:txBody>
                  <a:tcPr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kern="1200" dirty="0" smtClean="0">
                          <a:solidFill>
                            <a:schemeClr val="bg1"/>
                          </a:solidFill>
                          <a:effectLst/>
                          <a:latin typeface="+mn-lt"/>
                          <a:ea typeface="+mn-ea"/>
                          <a:cs typeface="+mn-cs"/>
                        </a:rPr>
                        <a:t>VY_32_INOVACE_4_ANGLICKY_JAZYK_RECOVE_DOVEDNOSTI_15</a:t>
                      </a:r>
                    </a:p>
                    <a:p>
                      <a:pPr marL="0" marR="0" indent="0" algn="l" defTabSz="914400" rtl="0" eaLnBrk="1" fontAlgn="auto" latinLnBrk="0" hangingPunct="1">
                        <a:lnSpc>
                          <a:spcPct val="100000"/>
                        </a:lnSpc>
                        <a:spcBef>
                          <a:spcPts val="0"/>
                        </a:spcBef>
                        <a:spcAft>
                          <a:spcPts val="0"/>
                        </a:spcAft>
                        <a:buClrTx/>
                        <a:buSzTx/>
                        <a:buFontTx/>
                        <a:buNone/>
                        <a:tabLst/>
                        <a:defRPr/>
                      </a:pPr>
                      <a:r>
                        <a:rPr lang="en-US" sz="1400" kern="1200" dirty="0" err="1" smtClean="0">
                          <a:solidFill>
                            <a:schemeClr val="bg1"/>
                          </a:solidFill>
                          <a:effectLst/>
                          <a:latin typeface="+mn-lt"/>
                          <a:ea typeface="+mn-ea"/>
                          <a:cs typeface="+mn-cs"/>
                        </a:rPr>
                        <a:t>Vyjádření</a:t>
                      </a:r>
                      <a:r>
                        <a:rPr lang="en-US" sz="1400" kern="1200" dirty="0" smtClean="0">
                          <a:solidFill>
                            <a:schemeClr val="bg1"/>
                          </a:solidFill>
                          <a:effectLst/>
                          <a:latin typeface="+mn-lt"/>
                          <a:ea typeface="+mn-ea"/>
                          <a:cs typeface="+mn-cs"/>
                        </a:rPr>
                        <a:t> </a:t>
                      </a:r>
                      <a:r>
                        <a:rPr lang="en-US" sz="1400" kern="1200" dirty="0" err="1" smtClean="0">
                          <a:solidFill>
                            <a:schemeClr val="bg1"/>
                          </a:solidFill>
                          <a:effectLst/>
                          <a:latin typeface="+mn-lt"/>
                          <a:ea typeface="+mn-ea"/>
                          <a:cs typeface="+mn-cs"/>
                        </a:rPr>
                        <a:t>plánovaného</a:t>
                      </a:r>
                      <a:r>
                        <a:rPr lang="en-US" sz="1400" kern="1200" dirty="0" smtClean="0">
                          <a:solidFill>
                            <a:schemeClr val="bg1"/>
                          </a:solidFill>
                          <a:effectLst/>
                          <a:latin typeface="+mn-lt"/>
                          <a:ea typeface="+mn-ea"/>
                          <a:cs typeface="+mn-cs"/>
                        </a:rPr>
                        <a:t> </a:t>
                      </a:r>
                      <a:r>
                        <a:rPr lang="en-US" sz="1400" kern="1200" dirty="0" err="1" smtClean="0">
                          <a:solidFill>
                            <a:schemeClr val="bg1"/>
                          </a:solidFill>
                          <a:effectLst/>
                          <a:latin typeface="+mn-lt"/>
                          <a:ea typeface="+mn-ea"/>
                          <a:cs typeface="+mn-cs"/>
                        </a:rPr>
                        <a:t>děje</a:t>
                      </a:r>
                      <a:r>
                        <a:rPr lang="en-US" sz="1400" kern="1200" dirty="0" smtClean="0">
                          <a:solidFill>
                            <a:schemeClr val="bg1"/>
                          </a:solidFill>
                          <a:effectLst/>
                          <a:latin typeface="+mn-lt"/>
                          <a:ea typeface="+mn-ea"/>
                          <a:cs typeface="+mn-cs"/>
                        </a:rPr>
                        <a:t> v </a:t>
                      </a:r>
                      <a:r>
                        <a:rPr lang="en-US" sz="1400" kern="1200" dirty="0" err="1" smtClean="0">
                          <a:solidFill>
                            <a:schemeClr val="bg1"/>
                          </a:solidFill>
                          <a:effectLst/>
                          <a:latin typeface="+mn-lt"/>
                          <a:ea typeface="+mn-ea"/>
                          <a:cs typeface="+mn-cs"/>
                        </a:rPr>
                        <a:t>blízké</a:t>
                      </a:r>
                      <a:r>
                        <a:rPr lang="en-US" sz="1400" kern="1200" dirty="0" smtClean="0">
                          <a:solidFill>
                            <a:schemeClr val="bg1"/>
                          </a:solidFill>
                          <a:effectLst/>
                          <a:latin typeface="+mn-lt"/>
                          <a:ea typeface="+mn-ea"/>
                          <a:cs typeface="+mn-cs"/>
                        </a:rPr>
                        <a:t> </a:t>
                      </a:r>
                      <a:r>
                        <a:rPr lang="en-US" sz="1400" kern="1200" dirty="0" err="1" smtClean="0">
                          <a:solidFill>
                            <a:schemeClr val="bg1"/>
                          </a:solidFill>
                          <a:effectLst/>
                          <a:latin typeface="+mn-lt"/>
                          <a:ea typeface="+mn-ea"/>
                          <a:cs typeface="+mn-cs"/>
                        </a:rPr>
                        <a:t>budoucnosti</a:t>
                      </a:r>
                      <a:r>
                        <a:rPr lang="en-US" sz="1400" kern="1200" dirty="0" smtClean="0">
                          <a:solidFill>
                            <a:schemeClr val="bg1"/>
                          </a:solidFill>
                          <a:effectLst/>
                          <a:latin typeface="+mn-lt"/>
                          <a:ea typeface="+mn-ea"/>
                          <a:cs typeface="+mn-cs"/>
                        </a:rPr>
                        <a:t> </a:t>
                      </a:r>
                      <a:r>
                        <a:rPr lang="en-US" sz="1400" kern="1200" dirty="0" err="1" smtClean="0">
                          <a:solidFill>
                            <a:schemeClr val="bg1"/>
                          </a:solidFill>
                          <a:effectLst/>
                          <a:latin typeface="+mn-lt"/>
                          <a:ea typeface="+mn-ea"/>
                          <a:cs typeface="+mn-cs"/>
                        </a:rPr>
                        <a:t>nebo</a:t>
                      </a:r>
                      <a:r>
                        <a:rPr lang="en-US" sz="1400" kern="1200" dirty="0" smtClean="0">
                          <a:solidFill>
                            <a:schemeClr val="bg1"/>
                          </a:solidFill>
                          <a:effectLst/>
                          <a:latin typeface="+mn-lt"/>
                          <a:ea typeface="+mn-ea"/>
                          <a:cs typeface="+mn-cs"/>
                        </a:rPr>
                        <a:t> </a:t>
                      </a:r>
                      <a:r>
                        <a:rPr lang="en-US" sz="1400" kern="1200" dirty="0" err="1" smtClean="0">
                          <a:solidFill>
                            <a:schemeClr val="bg1"/>
                          </a:solidFill>
                          <a:effectLst/>
                          <a:latin typeface="+mn-lt"/>
                          <a:ea typeface="+mn-ea"/>
                          <a:cs typeface="+mn-cs"/>
                        </a:rPr>
                        <a:t>blízkého</a:t>
                      </a:r>
                      <a:r>
                        <a:rPr lang="en-US" sz="1400" kern="1200" dirty="0" smtClean="0">
                          <a:solidFill>
                            <a:schemeClr val="bg1"/>
                          </a:solidFill>
                          <a:effectLst/>
                          <a:latin typeface="+mn-lt"/>
                          <a:ea typeface="+mn-ea"/>
                          <a:cs typeface="+mn-cs"/>
                        </a:rPr>
                        <a:t> </a:t>
                      </a:r>
                      <a:r>
                        <a:rPr lang="en-US" sz="1400" kern="1200" dirty="0" err="1" smtClean="0">
                          <a:solidFill>
                            <a:schemeClr val="bg1"/>
                          </a:solidFill>
                          <a:effectLst/>
                          <a:latin typeface="+mn-lt"/>
                          <a:ea typeface="+mn-ea"/>
                          <a:cs typeface="+mn-cs"/>
                        </a:rPr>
                        <a:t>nevyhnutelného</a:t>
                      </a:r>
                      <a:r>
                        <a:rPr lang="en-US" sz="1400" kern="1200" dirty="0" smtClean="0">
                          <a:solidFill>
                            <a:schemeClr val="bg1"/>
                          </a:solidFill>
                          <a:effectLst/>
                          <a:latin typeface="+mn-lt"/>
                          <a:ea typeface="+mn-ea"/>
                          <a:cs typeface="+mn-cs"/>
                        </a:rPr>
                        <a:t> </a:t>
                      </a:r>
                      <a:r>
                        <a:rPr lang="en-US" sz="1400" kern="1200" dirty="0" err="1" smtClean="0">
                          <a:solidFill>
                            <a:schemeClr val="bg1"/>
                          </a:solidFill>
                          <a:effectLst/>
                          <a:latin typeface="+mn-lt"/>
                          <a:ea typeface="+mn-ea"/>
                          <a:cs typeface="+mn-cs"/>
                        </a:rPr>
                        <a:t>děje</a:t>
                      </a:r>
                      <a:r>
                        <a:rPr lang="en-US" sz="1400" kern="1200" dirty="0" smtClean="0">
                          <a:solidFill>
                            <a:schemeClr val="bg1"/>
                          </a:solidFill>
                          <a:effectLst/>
                          <a:latin typeface="+mn-lt"/>
                          <a:ea typeface="+mn-ea"/>
                          <a:cs typeface="+mn-cs"/>
                        </a:rPr>
                        <a:t>.</a:t>
                      </a:r>
                    </a:p>
                  </a:txBody>
                  <a:tcPr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r>
              <a:tr h="524630">
                <a:tc>
                  <a:txBody>
                    <a:bodyPr/>
                    <a:lstStyle/>
                    <a:p>
                      <a:r>
                        <a:rPr lang="cs-CZ" b="1" dirty="0" smtClean="0">
                          <a:solidFill>
                            <a:schemeClr val="bg1">
                              <a:lumMod val="50000"/>
                            </a:schemeClr>
                          </a:solidFill>
                          <a:latin typeface="Arial" pitchFamily="34" charset="0"/>
                          <a:cs typeface="Arial" pitchFamily="34" charset="0"/>
                        </a:rPr>
                        <a:t>Název sady:</a:t>
                      </a: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cs-CZ" sz="1800" b="0" i="0" kern="1200" dirty="0" smtClean="0">
                          <a:solidFill>
                            <a:schemeClr val="dk1"/>
                          </a:solidFill>
                          <a:latin typeface="+mn-lt"/>
                          <a:ea typeface="+mn-ea"/>
                          <a:cs typeface="+mn-cs"/>
                        </a:rPr>
                        <a:t>ANJ – Řečové dovednosti </a:t>
                      </a:r>
                      <a:endParaRPr lang="cs-CZ" dirty="0">
                        <a:solidFill>
                          <a:schemeClr val="tx1"/>
                        </a:solidFill>
                        <a:latin typeface="Arial" pitchFamily="34" charset="0"/>
                        <a:cs typeface="Arial" pitchFamily="34" charset="0"/>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r>
              <a:tr h="524630">
                <a:tc>
                  <a:txBody>
                    <a:bodyPr/>
                    <a:lstStyle/>
                    <a:p>
                      <a:r>
                        <a:rPr lang="cs-CZ" b="1" dirty="0" smtClean="0">
                          <a:solidFill>
                            <a:schemeClr val="bg1">
                              <a:lumMod val="50000"/>
                            </a:schemeClr>
                          </a:solidFill>
                          <a:latin typeface="Arial" pitchFamily="34" charset="0"/>
                          <a:cs typeface="Arial" pitchFamily="34" charset="0"/>
                        </a:rPr>
                        <a:t>Ročník, obor:</a:t>
                      </a:r>
                      <a:endParaRPr lang="cs-CZ" b="1" dirty="0">
                        <a:solidFill>
                          <a:schemeClr val="bg1">
                            <a:lumMod val="50000"/>
                          </a:schemeClr>
                        </a:solidFill>
                        <a:latin typeface="Arial" pitchFamily="34" charset="0"/>
                        <a:cs typeface="Arial" pitchFamily="34" charset="0"/>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cs-CZ" dirty="0" err="1" smtClean="0">
                          <a:solidFill>
                            <a:schemeClr val="bg1"/>
                          </a:solidFill>
                          <a:latin typeface="Arial" pitchFamily="34" charset="0"/>
                          <a:cs typeface="Arial" pitchFamily="34" charset="0"/>
                        </a:rPr>
                        <a:t>1CL</a:t>
                      </a:r>
                      <a:endParaRPr lang="cs-CZ" dirty="0">
                        <a:solidFill>
                          <a:schemeClr val="bg1"/>
                        </a:solidFill>
                        <a:latin typeface="Arial" pitchFamily="34" charset="0"/>
                        <a:cs typeface="Arial" pitchFamily="34" charset="0"/>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r>
              <a:tr h="524630">
                <a:tc>
                  <a:txBody>
                    <a:bodyPr/>
                    <a:lstStyle/>
                    <a:p>
                      <a:r>
                        <a:rPr lang="cs-CZ" b="1" dirty="0" smtClean="0">
                          <a:solidFill>
                            <a:schemeClr val="bg1">
                              <a:lumMod val="50000"/>
                            </a:schemeClr>
                          </a:solidFill>
                          <a:latin typeface="Arial" pitchFamily="34" charset="0"/>
                          <a:cs typeface="Arial" pitchFamily="34" charset="0"/>
                        </a:rPr>
                        <a:t>Datum</a:t>
                      </a:r>
                      <a:r>
                        <a:rPr lang="cs-CZ" b="1" baseline="0" dirty="0" smtClean="0">
                          <a:solidFill>
                            <a:schemeClr val="bg1">
                              <a:lumMod val="50000"/>
                            </a:schemeClr>
                          </a:solidFill>
                          <a:latin typeface="Arial" pitchFamily="34" charset="0"/>
                          <a:cs typeface="Arial" pitchFamily="34" charset="0"/>
                        </a:rPr>
                        <a:t> vytvoření:</a:t>
                      </a:r>
                      <a:endParaRPr lang="cs-CZ" b="1" dirty="0">
                        <a:solidFill>
                          <a:schemeClr val="bg1">
                            <a:lumMod val="50000"/>
                          </a:schemeClr>
                        </a:solidFill>
                        <a:latin typeface="Arial" pitchFamily="34" charset="0"/>
                        <a:cs typeface="Arial" pitchFamily="34" charset="0"/>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cs-CZ" dirty="0" smtClean="0">
                          <a:solidFill>
                            <a:schemeClr val="bg1"/>
                          </a:solidFill>
                          <a:latin typeface="Arial" pitchFamily="34" charset="0"/>
                          <a:cs typeface="Arial" pitchFamily="34" charset="0"/>
                        </a:rPr>
                        <a:t>listopad 2013</a:t>
                      </a:r>
                      <a:endParaRPr lang="cs-CZ" dirty="0">
                        <a:solidFill>
                          <a:schemeClr val="bg1"/>
                        </a:solidFill>
                        <a:latin typeface="Arial" pitchFamily="34" charset="0"/>
                        <a:cs typeface="Arial" pitchFamily="34" charset="0"/>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r>
              <a:tr h="524630">
                <a:tc>
                  <a:txBody>
                    <a:bodyPr/>
                    <a:lstStyle/>
                    <a:p>
                      <a:r>
                        <a:rPr lang="cs-CZ" sz="1400" b="1" dirty="0" smtClean="0">
                          <a:solidFill>
                            <a:schemeClr val="bg1">
                              <a:lumMod val="50000"/>
                            </a:schemeClr>
                          </a:solidFill>
                          <a:latin typeface="Arial" pitchFamily="34" charset="0"/>
                          <a:cs typeface="Arial" pitchFamily="34" charset="0"/>
                        </a:rPr>
                        <a:t>Anotace:</a:t>
                      </a:r>
                      <a:endParaRPr lang="cs-CZ" sz="1400" b="1" dirty="0">
                        <a:solidFill>
                          <a:schemeClr val="bg1">
                            <a:lumMod val="50000"/>
                          </a:schemeClr>
                        </a:solidFill>
                        <a:latin typeface="Arial" pitchFamily="34" charset="0"/>
                        <a:cs typeface="Arial" pitchFamily="34" charset="0"/>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cs-CZ" sz="1800" dirty="0" smtClean="0">
                          <a:solidFill>
                            <a:schemeClr val="bg1"/>
                          </a:solidFill>
                          <a:latin typeface="Arial" pitchFamily="34" charset="0"/>
                          <a:cs typeface="Arial" pitchFamily="34" charset="0"/>
                        </a:rPr>
                        <a:t>Vyjádření plánovaného děje v blízké budoucnosti nebo blízkého nevyhnutelného děje.</a:t>
                      </a:r>
                      <a:endParaRPr lang="cs-CZ" sz="1800" dirty="0">
                        <a:solidFill>
                          <a:schemeClr val="bg1"/>
                        </a:solidFill>
                        <a:latin typeface="Arial" pitchFamily="34" charset="0"/>
                        <a:cs typeface="Arial" pitchFamily="34" charset="0"/>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r>
              <a:tr h="524630">
                <a:tc>
                  <a:txBody>
                    <a:bodyPr/>
                    <a:lstStyle/>
                    <a:p>
                      <a:r>
                        <a:rPr lang="cs-CZ" sz="1400" b="1" smtClean="0">
                          <a:solidFill>
                            <a:schemeClr val="bg1">
                              <a:lumMod val="50000"/>
                            </a:schemeClr>
                          </a:solidFill>
                          <a:latin typeface="Arial" pitchFamily="34" charset="0"/>
                          <a:cs typeface="Arial" pitchFamily="34" charset="0"/>
                        </a:rPr>
                        <a:t>Metodický</a:t>
                      </a:r>
                      <a:r>
                        <a:rPr lang="cs-CZ" sz="1400" b="1" baseline="0" smtClean="0">
                          <a:solidFill>
                            <a:schemeClr val="bg1">
                              <a:lumMod val="50000"/>
                            </a:schemeClr>
                          </a:solidFill>
                          <a:latin typeface="Arial" pitchFamily="34" charset="0"/>
                          <a:cs typeface="Arial" pitchFamily="34" charset="0"/>
                        </a:rPr>
                        <a:t> obsah:</a:t>
                      </a:r>
                      <a:endParaRPr lang="cs-CZ" sz="1400" b="1" dirty="0">
                        <a:solidFill>
                          <a:schemeClr val="bg1">
                            <a:lumMod val="50000"/>
                          </a:schemeClr>
                        </a:solidFill>
                        <a:latin typeface="Arial" pitchFamily="34" charset="0"/>
                        <a:cs typeface="Arial" pitchFamily="34" charset="0"/>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dirty="0" smtClean="0">
                          <a:solidFill>
                            <a:schemeClr val="bg1"/>
                          </a:solidFill>
                          <a:latin typeface="Arial" pitchFamily="34" charset="0"/>
                          <a:cs typeface="Arial" pitchFamily="34" charset="0"/>
                        </a:rPr>
                        <a:t>Procvičování</a:t>
                      </a:r>
                      <a:r>
                        <a:rPr lang="cs-CZ" sz="1800" baseline="0" dirty="0" smtClean="0">
                          <a:solidFill>
                            <a:schemeClr val="bg1"/>
                          </a:solidFill>
                          <a:latin typeface="Arial" pitchFamily="34" charset="0"/>
                          <a:cs typeface="Arial" pitchFamily="34" charset="0"/>
                        </a:rPr>
                        <a:t> slovní zásoby tématu </a:t>
                      </a:r>
                      <a:r>
                        <a:rPr lang="cs-CZ" sz="1800" baseline="0" smtClean="0">
                          <a:solidFill>
                            <a:schemeClr val="bg1"/>
                          </a:solidFill>
                          <a:latin typeface="Arial" pitchFamily="34" charset="0"/>
                          <a:cs typeface="Arial" pitchFamily="34" charset="0"/>
                        </a:rPr>
                        <a:t>a diskuse</a:t>
                      </a:r>
                      <a:endParaRPr lang="cs-CZ" sz="1400" dirty="0">
                        <a:solidFill>
                          <a:schemeClr val="tx1"/>
                        </a:solidFill>
                        <a:latin typeface="Arial" pitchFamily="34" charset="0"/>
                        <a:cs typeface="Arial" pitchFamily="34" charset="0"/>
                      </a:endParaRPr>
                    </a:p>
                  </a:txBody>
                  <a:tcPr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r>
            </a:tbl>
          </a:graphicData>
        </a:graphic>
      </p:graphicFrame>
      <p:sp>
        <p:nvSpPr>
          <p:cNvPr id="6" name="Nadpis 1"/>
          <p:cNvSpPr>
            <a:spLocks noGrp="1"/>
          </p:cNvSpPr>
          <p:nvPr>
            <p:ph type="ctrTitle"/>
          </p:nvPr>
        </p:nvSpPr>
        <p:spPr>
          <a:xfrm>
            <a:off x="323528" y="620688"/>
            <a:ext cx="8640762" cy="1295400"/>
          </a:xfrm>
        </p:spPr>
        <p:txBody>
          <a:bodyPr>
            <a:normAutofit/>
          </a:bodyPr>
          <a:lstStyle/>
          <a:p>
            <a:pPr algn="r" eaLnBrk="1" hangingPunct="1"/>
            <a:r>
              <a:rPr lang="cs-CZ" altLang="cs-CZ" sz="1600" b="1" dirty="0" smtClean="0">
                <a:solidFill>
                  <a:schemeClr val="bg1"/>
                </a:solidFill>
                <a:effectLst/>
                <a:latin typeface="Arial" charset="0"/>
                <a:cs typeface="Arial" charset="0"/>
              </a:rPr>
              <a:t>Obchodní akademie, Střední odborná škola</a:t>
            </a:r>
            <a:br>
              <a:rPr lang="cs-CZ" altLang="cs-CZ" sz="1600" b="1" dirty="0" smtClean="0">
                <a:solidFill>
                  <a:schemeClr val="bg1"/>
                </a:solidFill>
                <a:effectLst/>
                <a:latin typeface="Arial" charset="0"/>
                <a:cs typeface="Arial" charset="0"/>
              </a:rPr>
            </a:br>
            <a:r>
              <a:rPr lang="cs-CZ" altLang="cs-CZ" sz="1600" b="1" dirty="0" smtClean="0">
                <a:solidFill>
                  <a:schemeClr val="bg1"/>
                </a:solidFill>
                <a:effectLst/>
                <a:latin typeface="Arial" charset="0"/>
                <a:cs typeface="Arial" charset="0"/>
              </a:rPr>
              <a:t>a Jazyková škola s právem státní jazykové zkoušky, </a:t>
            </a:r>
            <a:br>
              <a:rPr lang="cs-CZ" altLang="cs-CZ" sz="1600" b="1" dirty="0" smtClean="0">
                <a:solidFill>
                  <a:schemeClr val="bg1"/>
                </a:solidFill>
                <a:effectLst/>
                <a:latin typeface="Arial" charset="0"/>
                <a:cs typeface="Arial" charset="0"/>
              </a:rPr>
            </a:br>
            <a:r>
              <a:rPr lang="cs-CZ" altLang="cs-CZ" sz="1600" b="1" dirty="0" smtClean="0">
                <a:solidFill>
                  <a:schemeClr val="bg1"/>
                </a:solidFill>
                <a:effectLst/>
                <a:latin typeface="Arial" charset="0"/>
                <a:cs typeface="Arial" charset="0"/>
              </a:rPr>
              <a:t>Hradec Králové</a:t>
            </a:r>
          </a:p>
        </p:txBody>
      </p:sp>
      <p:pic>
        <p:nvPicPr>
          <p:cNvPr id="4" name="Picture 2"/>
          <p:cNvPicPr>
            <a:picLocks noChangeAspect="1" noChangeArrowheads="1"/>
          </p:cNvPicPr>
          <p:nvPr/>
        </p:nvPicPr>
        <p:blipFill>
          <a:blip r:embed="rId3" cstate="print"/>
          <a:srcRect/>
          <a:stretch>
            <a:fillRect/>
          </a:stretch>
        </p:blipFill>
        <p:spPr bwMode="auto">
          <a:xfrm>
            <a:off x="4572000" y="68283"/>
            <a:ext cx="4337050" cy="1060450"/>
          </a:xfrm>
          <a:prstGeom prst="rect">
            <a:avLst/>
          </a:prstGeom>
          <a:solidFill>
            <a:srgbClr val="FFFFFF"/>
          </a:solid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19256" cy="2866330"/>
          </a:xfrm>
        </p:spPr>
        <p:txBody>
          <a:bodyPr>
            <a:normAutofit fontScale="90000"/>
          </a:bodyPr>
          <a:lstStyle/>
          <a:p>
            <a:r>
              <a:rPr lang="cs-CZ" dirty="0" smtClean="0">
                <a:latin typeface="Belwe Bd AT" panose="02000803070000020004" pitchFamily="2" charset="0"/>
              </a:rPr>
              <a:t/>
            </a:r>
            <a:br>
              <a:rPr lang="cs-CZ" dirty="0" smtClean="0">
                <a:latin typeface="Belwe Bd AT" panose="02000803070000020004" pitchFamily="2" charset="0"/>
              </a:rPr>
            </a:br>
            <a:r>
              <a:rPr lang="cs-CZ" dirty="0" smtClean="0">
                <a:latin typeface="Belwe Bd AT" panose="02000803070000020004" pitchFamily="2" charset="0"/>
              </a:rPr>
              <a:t/>
            </a:r>
            <a:br>
              <a:rPr lang="cs-CZ" dirty="0" smtClean="0">
                <a:latin typeface="Belwe Bd AT" panose="02000803070000020004" pitchFamily="2" charset="0"/>
              </a:rPr>
            </a:br>
            <a:r>
              <a:rPr lang="cs-CZ" dirty="0" smtClean="0">
                <a:latin typeface="Belwe Bd AT" panose="02000803070000020004" pitchFamily="2" charset="0"/>
              </a:rPr>
              <a:t/>
            </a:r>
            <a:br>
              <a:rPr lang="cs-CZ" dirty="0" smtClean="0">
                <a:latin typeface="Belwe Bd AT" panose="02000803070000020004" pitchFamily="2" charset="0"/>
              </a:rPr>
            </a:br>
            <a:r>
              <a:rPr lang="cs-CZ" sz="6700" dirty="0" err="1" smtClean="0">
                <a:latin typeface="Belwe Bd AT" panose="02000803070000020004" pitchFamily="2" charset="0"/>
              </a:rPr>
              <a:t>Expression</a:t>
            </a:r>
            <a:r>
              <a:rPr lang="cs-CZ" sz="6700" dirty="0" smtClean="0">
                <a:latin typeface="Belwe Bd AT" panose="02000803070000020004" pitchFamily="2" charset="0"/>
              </a:rPr>
              <a:t> </a:t>
            </a:r>
            <a:r>
              <a:rPr lang="cs-CZ" sz="6700" dirty="0" err="1" smtClean="0">
                <a:latin typeface="Belwe Bd AT" panose="02000803070000020004" pitchFamily="2" charset="0"/>
              </a:rPr>
              <a:t>of</a:t>
            </a:r>
            <a:r>
              <a:rPr lang="cs-CZ" sz="6700" dirty="0" smtClean="0">
                <a:latin typeface="Belwe Bd AT" panose="02000803070000020004" pitchFamily="2" charset="0"/>
              </a:rPr>
              <a:t> </a:t>
            </a:r>
            <a:r>
              <a:rPr lang="cs-CZ" sz="6700" dirty="0" err="1" smtClean="0">
                <a:latin typeface="Belwe Bd AT" panose="02000803070000020004" pitchFamily="2" charset="0"/>
              </a:rPr>
              <a:t>future</a:t>
            </a:r>
            <a:r>
              <a:rPr lang="cs-CZ" sz="6700" dirty="0" smtClean="0">
                <a:latin typeface="Belwe Bd AT" panose="02000803070000020004" pitchFamily="2" charset="0"/>
              </a:rPr>
              <a:t> </a:t>
            </a:r>
            <a:r>
              <a:rPr lang="cs-CZ" sz="6700" dirty="0" err="1" smtClean="0">
                <a:latin typeface="Belwe Bd AT" panose="02000803070000020004" pitchFamily="2" charset="0"/>
              </a:rPr>
              <a:t>plans</a:t>
            </a:r>
            <a:r>
              <a:rPr lang="cs-CZ" sz="7300" dirty="0" smtClean="0">
                <a:latin typeface="Belwe Bd AT" panose="02000803070000020004" pitchFamily="2" charset="0"/>
              </a:rPr>
              <a:t>…………</a:t>
            </a:r>
            <a:r>
              <a:rPr lang="cs-CZ" dirty="0" smtClean="0">
                <a:latin typeface="Belwe Bd AT" panose="02000803070000020004" pitchFamily="2" charset="0"/>
              </a:rPr>
              <a:t/>
            </a:r>
            <a:br>
              <a:rPr lang="cs-CZ" dirty="0" smtClean="0">
                <a:latin typeface="Belwe Bd AT" panose="02000803070000020004" pitchFamily="2" charset="0"/>
              </a:rPr>
            </a:br>
            <a:r>
              <a:rPr lang="en-GB" sz="2000" b="1" dirty="0" smtClean="0"/>
              <a:t>I </a:t>
            </a:r>
            <a:r>
              <a:rPr lang="en-GB" sz="2000" b="1" dirty="0"/>
              <a:t>- Fill in the sentences with the </a:t>
            </a:r>
            <a:r>
              <a:rPr lang="en-GB" sz="2000" b="1" u="sng" dirty="0"/>
              <a:t>correct form (be going to)</a:t>
            </a:r>
            <a:r>
              <a:rPr lang="en-GB" sz="2000" b="1" dirty="0"/>
              <a:t> of the </a:t>
            </a:r>
            <a:r>
              <a:rPr lang="en-GB" sz="2000" b="1" dirty="0" smtClean="0"/>
              <a:t>appropriate verb</a:t>
            </a:r>
            <a:r>
              <a:rPr lang="cs-CZ" sz="2000" b="1" dirty="0" smtClean="0"/>
              <a:t>.</a:t>
            </a:r>
            <a:br>
              <a:rPr lang="cs-CZ" sz="2000" b="1" dirty="0" smtClean="0"/>
            </a:br>
            <a:r>
              <a:rPr lang="cs-CZ" sz="2000" b="1" dirty="0" smtClean="0"/>
              <a:t/>
            </a:r>
            <a:br>
              <a:rPr lang="cs-CZ" sz="2000" b="1" dirty="0" smtClean="0"/>
            </a:br>
            <a:r>
              <a:rPr lang="cs-CZ" sz="2700" b="1" dirty="0" err="1" smtClean="0">
                <a:solidFill>
                  <a:schemeClr val="bg1"/>
                </a:solidFill>
              </a:rPr>
              <a:t>EAT</a:t>
            </a:r>
            <a:r>
              <a:rPr lang="cs-CZ" sz="2700" b="1" dirty="0" smtClean="0">
                <a:solidFill>
                  <a:schemeClr val="bg1"/>
                </a:solidFill>
              </a:rPr>
              <a:t>,   </a:t>
            </a:r>
            <a:r>
              <a:rPr lang="cs-CZ" sz="2700" b="1" dirty="0" err="1" smtClean="0">
                <a:solidFill>
                  <a:schemeClr val="bg1"/>
                </a:solidFill>
              </a:rPr>
              <a:t>PAINT</a:t>
            </a:r>
            <a:r>
              <a:rPr lang="cs-CZ" sz="2700" b="1" dirty="0" smtClean="0">
                <a:solidFill>
                  <a:schemeClr val="bg1"/>
                </a:solidFill>
              </a:rPr>
              <a:t>,    </a:t>
            </a:r>
            <a:r>
              <a:rPr lang="cs-CZ" sz="2700" b="1" dirty="0" err="1" smtClean="0">
                <a:solidFill>
                  <a:schemeClr val="bg1"/>
                </a:solidFill>
              </a:rPr>
              <a:t>BLOW</a:t>
            </a:r>
            <a:r>
              <a:rPr lang="cs-CZ" sz="2700" b="1" dirty="0" smtClean="0">
                <a:solidFill>
                  <a:schemeClr val="bg1"/>
                </a:solidFill>
              </a:rPr>
              <a:t>,   NOT OPEN,   NOT </a:t>
            </a:r>
            <a:r>
              <a:rPr lang="cs-CZ" sz="2700" b="1" dirty="0" err="1" smtClean="0">
                <a:solidFill>
                  <a:schemeClr val="bg1"/>
                </a:solidFill>
              </a:rPr>
              <a:t>FINISH</a:t>
            </a:r>
            <a:r>
              <a:rPr lang="cs-CZ" sz="2700" b="1" dirty="0" smtClean="0">
                <a:solidFill>
                  <a:schemeClr val="bg1"/>
                </a:solidFill>
              </a:rPr>
              <a:t>,   </a:t>
            </a:r>
            <a:r>
              <a:rPr lang="cs-CZ" sz="2700" b="1" dirty="0" err="1" smtClean="0">
                <a:solidFill>
                  <a:schemeClr val="bg1"/>
                </a:solidFill>
              </a:rPr>
              <a:t>PULL</a:t>
            </a:r>
            <a:r>
              <a:rPr lang="cs-CZ" sz="2700" b="1" dirty="0" smtClean="0">
                <a:solidFill>
                  <a:schemeClr val="bg1"/>
                </a:solidFill>
              </a:rPr>
              <a:t>,   </a:t>
            </a:r>
            <a:r>
              <a:rPr lang="cs-CZ" sz="2700" b="1" dirty="0" err="1" smtClean="0">
                <a:solidFill>
                  <a:schemeClr val="bg1"/>
                </a:solidFill>
              </a:rPr>
              <a:t>FAIL</a:t>
            </a:r>
            <a:r>
              <a:rPr lang="cs-CZ" sz="2700" b="1" dirty="0" smtClean="0">
                <a:solidFill>
                  <a:schemeClr val="bg1"/>
                </a:solidFill>
              </a:rPr>
              <a:t>,   NOT </a:t>
            </a:r>
            <a:r>
              <a:rPr lang="cs-CZ" sz="2700" b="1" dirty="0" err="1" smtClean="0">
                <a:solidFill>
                  <a:schemeClr val="bg1"/>
                </a:solidFill>
              </a:rPr>
              <a:t>TAKE</a:t>
            </a:r>
            <a:r>
              <a:rPr lang="cs-CZ" sz="2700" b="1" dirty="0" smtClean="0">
                <a:solidFill>
                  <a:schemeClr val="bg1"/>
                </a:solidFill>
              </a:rPr>
              <a:t>, </a:t>
            </a:r>
            <a:br>
              <a:rPr lang="cs-CZ" sz="2700" b="1" dirty="0" smtClean="0">
                <a:solidFill>
                  <a:schemeClr val="bg1"/>
                </a:solidFill>
              </a:rPr>
            </a:br>
            <a:r>
              <a:rPr lang="cs-CZ" sz="2700" b="1" dirty="0" err="1" smtClean="0">
                <a:solidFill>
                  <a:schemeClr val="bg1"/>
                </a:solidFill>
              </a:rPr>
              <a:t>GET</a:t>
            </a:r>
            <a:r>
              <a:rPr lang="cs-CZ" sz="2700" b="1" dirty="0" smtClean="0">
                <a:solidFill>
                  <a:schemeClr val="bg1"/>
                </a:solidFill>
              </a:rPr>
              <a:t>,   </a:t>
            </a:r>
            <a:r>
              <a:rPr lang="cs-CZ" sz="2700" b="1" dirty="0" err="1" smtClean="0">
                <a:solidFill>
                  <a:schemeClr val="bg1"/>
                </a:solidFill>
              </a:rPr>
              <a:t>SWIM</a:t>
            </a:r>
            <a:r>
              <a:rPr lang="cs-CZ" sz="2700" b="1" dirty="0" smtClean="0">
                <a:solidFill>
                  <a:schemeClr val="bg1"/>
                </a:solidFill>
              </a:rPr>
              <a:t>,   PICK,   </a:t>
            </a:r>
            <a:r>
              <a:rPr lang="cs-CZ" sz="2700" b="1" dirty="0" err="1" smtClean="0">
                <a:solidFill>
                  <a:schemeClr val="bg1"/>
                </a:solidFill>
              </a:rPr>
              <a:t>FALL</a:t>
            </a:r>
            <a:r>
              <a:rPr lang="cs-CZ" sz="2700" b="1" dirty="0" smtClean="0">
                <a:solidFill>
                  <a:schemeClr val="bg1"/>
                </a:solidFill>
              </a:rPr>
              <a:t>,   NOT INTERVIEW,    NOT </a:t>
            </a:r>
            <a:r>
              <a:rPr lang="cs-CZ" sz="2700" b="1" dirty="0" err="1" smtClean="0">
                <a:solidFill>
                  <a:schemeClr val="bg1"/>
                </a:solidFill>
              </a:rPr>
              <a:t>CATCH</a:t>
            </a:r>
            <a:r>
              <a:rPr lang="cs-CZ" sz="2700" b="1" dirty="0" smtClean="0">
                <a:solidFill>
                  <a:schemeClr val="bg1"/>
                </a:solidFill>
              </a:rPr>
              <a:t>,  </a:t>
            </a:r>
            <a:r>
              <a:rPr lang="cs-CZ" sz="2700" b="1" dirty="0" err="1" smtClean="0">
                <a:solidFill>
                  <a:schemeClr val="bg1"/>
                </a:solidFill>
              </a:rPr>
              <a:t>GIVE</a:t>
            </a:r>
            <a:r>
              <a:rPr lang="cs-CZ" sz="2000" b="1" dirty="0" smtClean="0"/>
              <a:t/>
            </a:r>
            <a:br>
              <a:rPr lang="cs-CZ" sz="2000" b="1" dirty="0" smtClean="0"/>
            </a:br>
            <a:r>
              <a:rPr lang="cs-CZ" sz="2000" b="1" dirty="0" smtClean="0"/>
              <a:t/>
            </a:r>
            <a:br>
              <a:rPr lang="cs-CZ" sz="2000" b="1" dirty="0" smtClean="0"/>
            </a:br>
            <a:r>
              <a:rPr lang="cs-CZ" sz="2000" b="1" dirty="0"/>
              <a:t/>
            </a:r>
            <a:br>
              <a:rPr lang="cs-CZ" sz="2000" b="1" dirty="0"/>
            </a:br>
            <a:endParaRPr lang="cs-CZ" sz="2000" dirty="0">
              <a:latin typeface="Belwe Bd AT" panose="02000803070000020004" pitchFamily="2" charset="0"/>
            </a:endParaRPr>
          </a:p>
        </p:txBody>
      </p:sp>
      <p:sp>
        <p:nvSpPr>
          <p:cNvPr id="3" name="Zástupný symbol pro obsah 2"/>
          <p:cNvSpPr>
            <a:spLocks noGrp="1"/>
          </p:cNvSpPr>
          <p:nvPr>
            <p:ph idx="1"/>
          </p:nvPr>
        </p:nvSpPr>
        <p:spPr>
          <a:xfrm>
            <a:off x="457200" y="3140968"/>
            <a:ext cx="8229600" cy="3384376"/>
          </a:xfrm>
        </p:spPr>
        <p:txBody>
          <a:bodyPr>
            <a:normAutofit fontScale="85000" lnSpcReduction="20000"/>
          </a:bodyPr>
          <a:lstStyle/>
          <a:p>
            <a:endParaRPr lang="cs-CZ" sz="2500" dirty="0" smtClean="0"/>
          </a:p>
          <a:p>
            <a:endParaRPr lang="cs-CZ" sz="2500" dirty="0" smtClean="0"/>
          </a:p>
          <a:p>
            <a:endParaRPr lang="cs-CZ" sz="2500" dirty="0" smtClean="0"/>
          </a:p>
          <a:p>
            <a:endParaRPr lang="cs-CZ" sz="2500" dirty="0"/>
          </a:p>
          <a:p>
            <a:endParaRPr lang="cs-CZ" sz="2500" dirty="0" smtClean="0"/>
          </a:p>
          <a:p>
            <a:r>
              <a:rPr lang="cs-CZ" sz="2500" dirty="0" smtClean="0">
                <a:solidFill>
                  <a:schemeClr val="bg1"/>
                </a:solidFill>
              </a:rPr>
              <a:t>1) </a:t>
            </a:r>
            <a:r>
              <a:rPr lang="en-GB" sz="2500" dirty="0" smtClean="0">
                <a:solidFill>
                  <a:schemeClr val="bg1"/>
                </a:solidFill>
              </a:rPr>
              <a:t>Tim </a:t>
            </a:r>
            <a:r>
              <a:rPr lang="en-GB" sz="2500" dirty="0">
                <a:solidFill>
                  <a:schemeClr val="bg1"/>
                </a:solidFill>
              </a:rPr>
              <a:t>_</a:t>
            </a:r>
            <a:r>
              <a:rPr lang="en-GB" sz="2500" b="1" i="1" dirty="0">
                <a:solidFill>
                  <a:schemeClr val="bg1"/>
                </a:solidFill>
              </a:rPr>
              <a:t>isn’t going to catch</a:t>
            </a:r>
            <a:r>
              <a:rPr lang="en-GB" sz="2500" dirty="0">
                <a:solidFill>
                  <a:schemeClr val="bg1"/>
                </a:solidFill>
              </a:rPr>
              <a:t>_ the ball</a:t>
            </a:r>
            <a:r>
              <a:rPr lang="en-GB" sz="2500" dirty="0" smtClean="0">
                <a:solidFill>
                  <a:schemeClr val="bg1"/>
                </a:solidFill>
              </a:rPr>
              <a:t>.</a:t>
            </a:r>
            <a:endParaRPr lang="cs-CZ" sz="2500" dirty="0" smtClean="0">
              <a:solidFill>
                <a:schemeClr val="bg1"/>
              </a:solidFill>
            </a:endParaRPr>
          </a:p>
          <a:p>
            <a:endParaRPr lang="cs-CZ" sz="2500" dirty="0" smtClean="0">
              <a:solidFill>
                <a:schemeClr val="bg1"/>
              </a:solidFill>
            </a:endParaRPr>
          </a:p>
          <a:p>
            <a:r>
              <a:rPr lang="cs-CZ" sz="2500" dirty="0" smtClean="0">
                <a:solidFill>
                  <a:schemeClr val="bg1"/>
                </a:solidFill>
              </a:rPr>
              <a:t>2) </a:t>
            </a:r>
            <a:r>
              <a:rPr lang="en-GB" sz="2500" dirty="0">
                <a:solidFill>
                  <a:schemeClr val="bg1"/>
                </a:solidFill>
              </a:rPr>
              <a:t>What ____ </a:t>
            </a:r>
            <a:r>
              <a:rPr lang="en-GB" sz="2500" dirty="0" smtClean="0">
                <a:solidFill>
                  <a:schemeClr val="bg1"/>
                </a:solidFill>
              </a:rPr>
              <a:t>Jake _______________________? </a:t>
            </a:r>
            <a:r>
              <a:rPr lang="en-GB" sz="2500" dirty="0">
                <a:solidFill>
                  <a:schemeClr val="bg1"/>
                </a:solidFill>
              </a:rPr>
              <a:t>An ice-cream</a:t>
            </a:r>
            <a:r>
              <a:rPr lang="en-GB" sz="2500" dirty="0" smtClean="0">
                <a:solidFill>
                  <a:schemeClr val="bg1"/>
                </a:solidFill>
              </a:rPr>
              <a:t>.</a:t>
            </a:r>
            <a:endParaRPr lang="cs-CZ" sz="2500" dirty="0" smtClean="0">
              <a:solidFill>
                <a:schemeClr val="bg1"/>
              </a:solidFill>
            </a:endParaRPr>
          </a:p>
          <a:p>
            <a:endParaRPr lang="cs-CZ" sz="2500" dirty="0" smtClean="0">
              <a:solidFill>
                <a:schemeClr val="bg1"/>
              </a:solidFill>
            </a:endParaRPr>
          </a:p>
          <a:p>
            <a:r>
              <a:rPr lang="en-GB" sz="2500" dirty="0">
                <a:solidFill>
                  <a:schemeClr val="bg1"/>
                </a:solidFill>
              </a:rPr>
              <a:t>3) He _______________________________ his homework soon.</a:t>
            </a:r>
            <a:endParaRPr lang="cs-CZ" sz="2500" dirty="0">
              <a:solidFill>
                <a:schemeClr val="bg1"/>
              </a:solidFill>
            </a:endParaRPr>
          </a:p>
          <a:p>
            <a:endParaRPr lang="cs-CZ" dirty="0">
              <a:solidFill>
                <a:schemeClr val="bg1"/>
              </a:solidFill>
            </a:endParaRPr>
          </a:p>
        </p:txBody>
      </p:sp>
    </p:spTree>
    <p:extLst>
      <p:ext uri="{BB962C8B-B14F-4D97-AF65-F5344CB8AC3E}">
        <p14:creationId xmlns:p14="http://schemas.microsoft.com/office/powerpoint/2010/main" val="786300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1000"/>
                                        <p:tgtEl>
                                          <p:spTgt spid="3">
                                            <p:txEl>
                                              <p:pRg st="5" end="5"/>
                                            </p:txEl>
                                          </p:spTgt>
                                        </p:tgtEl>
                                      </p:cBhvr>
                                    </p:animEffect>
                                    <p:anim calcmode="lin" valueType="num">
                                      <p:cBhvr>
                                        <p:cTn id="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7" end="7"/>
                                            </p:txEl>
                                          </p:spTgt>
                                        </p:tgtEl>
                                        <p:attrNameLst>
                                          <p:attrName>style.visibility</p:attrName>
                                        </p:attrNameLst>
                                      </p:cBhvr>
                                      <p:to>
                                        <p:strVal val="visible"/>
                                      </p:to>
                                    </p:set>
                                    <p:animEffect transition="in" filter="fade">
                                      <p:cBhvr>
                                        <p:cTn id="14" dur="1000"/>
                                        <p:tgtEl>
                                          <p:spTgt spid="3">
                                            <p:txEl>
                                              <p:pRg st="7" end="7"/>
                                            </p:txEl>
                                          </p:spTgt>
                                        </p:tgtEl>
                                      </p:cBhvr>
                                    </p:animEffect>
                                    <p:anim calcmode="lin" valueType="num">
                                      <p:cBhvr>
                                        <p:cTn id="1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animEffect transition="in" filter="fade">
                                      <p:cBhvr>
                                        <p:cTn id="21" dur="1000"/>
                                        <p:tgtEl>
                                          <p:spTgt spid="3">
                                            <p:txEl>
                                              <p:pRg st="9" end="9"/>
                                            </p:txEl>
                                          </p:spTgt>
                                        </p:tgtEl>
                                      </p:cBhvr>
                                    </p:animEffect>
                                    <p:anim calcmode="lin" valueType="num">
                                      <p:cBhvr>
                                        <p:cTn id="22"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a:xfrm>
            <a:off x="457200" y="764704"/>
            <a:ext cx="8229600" cy="5361459"/>
          </a:xfrm>
        </p:spPr>
        <p:txBody>
          <a:bodyPr>
            <a:normAutofit fontScale="70000" lnSpcReduction="20000"/>
          </a:bodyPr>
          <a:lstStyle/>
          <a:p>
            <a:r>
              <a:rPr lang="en-GB" sz="3600" dirty="0">
                <a:solidFill>
                  <a:schemeClr val="bg1"/>
                </a:solidFill>
              </a:rPr>
              <a:t>4) ____ the mummy </a:t>
            </a:r>
            <a:r>
              <a:rPr lang="en-GB" sz="3600" dirty="0" smtClean="0">
                <a:solidFill>
                  <a:schemeClr val="bg1"/>
                </a:solidFill>
              </a:rPr>
              <a:t>_______________________?</a:t>
            </a:r>
            <a:endParaRPr lang="cs-CZ" sz="3600" dirty="0" smtClean="0">
              <a:solidFill>
                <a:schemeClr val="bg1"/>
              </a:solidFill>
            </a:endParaRPr>
          </a:p>
          <a:p>
            <a:endParaRPr lang="cs-CZ" sz="3600" dirty="0">
              <a:solidFill>
                <a:schemeClr val="bg1"/>
              </a:solidFill>
            </a:endParaRPr>
          </a:p>
          <a:p>
            <a:r>
              <a:rPr lang="en-GB" sz="3600" dirty="0">
                <a:solidFill>
                  <a:schemeClr val="bg1"/>
                </a:solidFill>
              </a:rPr>
              <a:t>5) She _______________________________ in the lake</a:t>
            </a:r>
            <a:r>
              <a:rPr lang="en-GB" sz="3600" dirty="0" smtClean="0">
                <a:solidFill>
                  <a:schemeClr val="bg1"/>
                </a:solidFill>
              </a:rPr>
              <a:t>.</a:t>
            </a:r>
            <a:endParaRPr lang="cs-CZ" sz="3600" dirty="0" smtClean="0">
              <a:solidFill>
                <a:schemeClr val="bg1"/>
              </a:solidFill>
            </a:endParaRPr>
          </a:p>
          <a:p>
            <a:endParaRPr lang="cs-CZ" sz="3600" dirty="0">
              <a:solidFill>
                <a:schemeClr val="bg1"/>
              </a:solidFill>
            </a:endParaRPr>
          </a:p>
          <a:p>
            <a:r>
              <a:rPr lang="en-GB" sz="3600" dirty="0">
                <a:solidFill>
                  <a:schemeClr val="bg1"/>
                </a:solidFill>
              </a:rPr>
              <a:t>6) ____ he _______________________ the exam</a:t>
            </a:r>
            <a:r>
              <a:rPr lang="en-GB" sz="3600" dirty="0" smtClean="0">
                <a:solidFill>
                  <a:schemeClr val="bg1"/>
                </a:solidFill>
              </a:rPr>
              <a:t>?</a:t>
            </a:r>
            <a:endParaRPr lang="cs-CZ" sz="3600" dirty="0" smtClean="0">
              <a:solidFill>
                <a:schemeClr val="bg1"/>
              </a:solidFill>
            </a:endParaRPr>
          </a:p>
          <a:p>
            <a:endParaRPr lang="cs-CZ" sz="3600" dirty="0">
              <a:solidFill>
                <a:schemeClr val="bg1"/>
              </a:solidFill>
            </a:endParaRPr>
          </a:p>
          <a:p>
            <a:r>
              <a:rPr lang="en-GB" sz="3600" dirty="0">
                <a:solidFill>
                  <a:schemeClr val="bg1"/>
                </a:solidFill>
              </a:rPr>
              <a:t>7) Lucy _______________________________ the window</a:t>
            </a:r>
            <a:r>
              <a:rPr lang="en-GB" sz="3600" dirty="0" smtClean="0">
                <a:solidFill>
                  <a:schemeClr val="bg1"/>
                </a:solidFill>
              </a:rPr>
              <a:t>.</a:t>
            </a:r>
            <a:endParaRPr lang="cs-CZ" sz="3600" dirty="0" smtClean="0">
              <a:solidFill>
                <a:schemeClr val="bg1"/>
              </a:solidFill>
            </a:endParaRPr>
          </a:p>
          <a:p>
            <a:endParaRPr lang="cs-CZ" sz="3600" dirty="0">
              <a:solidFill>
                <a:schemeClr val="bg1"/>
              </a:solidFill>
            </a:endParaRPr>
          </a:p>
          <a:p>
            <a:r>
              <a:rPr lang="en-GB" sz="3600" dirty="0">
                <a:solidFill>
                  <a:schemeClr val="bg1"/>
                </a:solidFill>
              </a:rPr>
              <a:t>8) He _______________________________ the wall of the room. </a:t>
            </a:r>
            <a:endParaRPr lang="cs-CZ" sz="3600" dirty="0" smtClean="0">
              <a:solidFill>
                <a:schemeClr val="bg1"/>
              </a:solidFill>
            </a:endParaRPr>
          </a:p>
          <a:p>
            <a:endParaRPr lang="cs-CZ" sz="3600" dirty="0">
              <a:solidFill>
                <a:schemeClr val="bg1"/>
              </a:solidFill>
            </a:endParaRPr>
          </a:p>
          <a:p>
            <a:r>
              <a:rPr lang="en-GB" sz="3600" dirty="0">
                <a:solidFill>
                  <a:schemeClr val="bg1"/>
                </a:solidFill>
              </a:rPr>
              <a:t>9) Ms May _______________________________ Mr Thomson</a:t>
            </a:r>
            <a:r>
              <a:rPr lang="en-GB" sz="3600" dirty="0" smtClean="0">
                <a:solidFill>
                  <a:schemeClr val="bg1"/>
                </a:solidFill>
              </a:rPr>
              <a:t>.</a:t>
            </a:r>
            <a:endParaRPr lang="cs-CZ" sz="3600" dirty="0" smtClean="0">
              <a:solidFill>
                <a:schemeClr val="bg1"/>
              </a:solidFill>
            </a:endParaRPr>
          </a:p>
          <a:p>
            <a:endParaRPr lang="cs-CZ" dirty="0"/>
          </a:p>
          <a:p>
            <a:endParaRPr lang="cs-CZ" dirty="0"/>
          </a:p>
        </p:txBody>
      </p:sp>
    </p:spTree>
    <p:extLst>
      <p:ext uri="{BB962C8B-B14F-4D97-AF65-F5344CB8AC3E}">
        <p14:creationId xmlns:p14="http://schemas.microsoft.com/office/powerpoint/2010/main" val="3592967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6" end="6"/>
                                            </p:txEl>
                                          </p:spTgt>
                                        </p:tgtEl>
                                        <p:attrNameLst>
                                          <p:attrName>style.visibility</p:attrName>
                                        </p:attrNameLst>
                                      </p:cBhvr>
                                      <p:to>
                                        <p:strVal val="visible"/>
                                      </p:to>
                                    </p:set>
                                    <p:animEffect transition="in" filter="fade">
                                      <p:cBhvr>
                                        <p:cTn id="28" dur="1000"/>
                                        <p:tgtEl>
                                          <p:spTgt spid="5">
                                            <p:txEl>
                                              <p:pRg st="6" end="6"/>
                                            </p:txEl>
                                          </p:spTgt>
                                        </p:tgtEl>
                                      </p:cBhvr>
                                    </p:animEffect>
                                    <p:anim calcmode="lin" valueType="num">
                                      <p:cBhvr>
                                        <p:cTn id="2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animEffect transition="in" filter="fade">
                                      <p:cBhvr>
                                        <p:cTn id="35" dur="1000"/>
                                        <p:tgtEl>
                                          <p:spTgt spid="5">
                                            <p:txEl>
                                              <p:pRg st="8" end="8"/>
                                            </p:txEl>
                                          </p:spTgt>
                                        </p:tgtEl>
                                      </p:cBhvr>
                                    </p:animEffect>
                                    <p:anim calcmode="lin" valueType="num">
                                      <p:cBhvr>
                                        <p:cTn id="36"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10" end="10"/>
                                            </p:txEl>
                                          </p:spTgt>
                                        </p:tgtEl>
                                        <p:attrNameLst>
                                          <p:attrName>style.visibility</p:attrName>
                                        </p:attrNameLst>
                                      </p:cBhvr>
                                      <p:to>
                                        <p:strVal val="visible"/>
                                      </p:to>
                                    </p:set>
                                    <p:animEffect transition="in" filter="fade">
                                      <p:cBhvr>
                                        <p:cTn id="42" dur="1000"/>
                                        <p:tgtEl>
                                          <p:spTgt spid="5">
                                            <p:txEl>
                                              <p:pRg st="10" end="10"/>
                                            </p:txEl>
                                          </p:spTgt>
                                        </p:tgtEl>
                                      </p:cBhvr>
                                    </p:animEffect>
                                    <p:anim calcmode="lin" valueType="num">
                                      <p:cBhvr>
                                        <p:cTn id="43" dur="1000" fill="hold"/>
                                        <p:tgtEl>
                                          <p:spTgt spid="5">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980728"/>
            <a:ext cx="8229600" cy="5145435"/>
          </a:xfrm>
        </p:spPr>
        <p:txBody>
          <a:bodyPr>
            <a:normAutofit fontScale="77500" lnSpcReduction="20000"/>
          </a:bodyPr>
          <a:lstStyle/>
          <a:p>
            <a:r>
              <a:rPr lang="en-GB" sz="2900" dirty="0">
                <a:solidFill>
                  <a:schemeClr val="bg1"/>
                </a:solidFill>
              </a:rPr>
              <a:t>10) When ____ they _______________________ married?</a:t>
            </a:r>
            <a:endParaRPr lang="cs-CZ" sz="2900" dirty="0">
              <a:solidFill>
                <a:schemeClr val="bg1"/>
              </a:solidFill>
            </a:endParaRPr>
          </a:p>
          <a:p>
            <a:endParaRPr lang="cs-CZ" sz="2900" dirty="0">
              <a:solidFill>
                <a:schemeClr val="bg1"/>
              </a:solidFill>
            </a:endParaRPr>
          </a:p>
          <a:p>
            <a:r>
              <a:rPr lang="en-GB" sz="2900" dirty="0">
                <a:solidFill>
                  <a:schemeClr val="bg1"/>
                </a:solidFill>
              </a:rPr>
              <a:t>11) The baby _______________________________ the candle.</a:t>
            </a:r>
            <a:endParaRPr lang="cs-CZ" sz="2900" dirty="0">
              <a:solidFill>
                <a:schemeClr val="bg1"/>
              </a:solidFill>
            </a:endParaRPr>
          </a:p>
          <a:p>
            <a:endParaRPr lang="cs-CZ" sz="2900" dirty="0">
              <a:solidFill>
                <a:schemeClr val="bg1"/>
              </a:solidFill>
            </a:endParaRPr>
          </a:p>
          <a:p>
            <a:r>
              <a:rPr lang="en-GB" sz="2900" dirty="0">
                <a:solidFill>
                  <a:schemeClr val="bg1"/>
                </a:solidFill>
              </a:rPr>
              <a:t>12) She _______________________________ the bus to school.</a:t>
            </a:r>
            <a:endParaRPr lang="cs-CZ" sz="2900" dirty="0">
              <a:solidFill>
                <a:schemeClr val="bg1"/>
              </a:solidFill>
            </a:endParaRPr>
          </a:p>
          <a:p>
            <a:endParaRPr lang="cs-CZ" sz="2900" dirty="0">
              <a:solidFill>
                <a:schemeClr val="bg1"/>
              </a:solidFill>
            </a:endParaRPr>
          </a:p>
          <a:p>
            <a:r>
              <a:rPr lang="en-GB" sz="2900" dirty="0">
                <a:solidFill>
                  <a:schemeClr val="bg1"/>
                </a:solidFill>
              </a:rPr>
              <a:t>13) ____ Paul _______________________ some apples</a:t>
            </a:r>
            <a:r>
              <a:rPr lang="en-GB" sz="2900" dirty="0" smtClean="0">
                <a:solidFill>
                  <a:schemeClr val="bg1"/>
                </a:solidFill>
              </a:rPr>
              <a:t>?</a:t>
            </a:r>
            <a:endParaRPr lang="cs-CZ" sz="2900" dirty="0" smtClean="0">
              <a:solidFill>
                <a:schemeClr val="bg1"/>
              </a:solidFill>
            </a:endParaRPr>
          </a:p>
          <a:p>
            <a:endParaRPr lang="cs-CZ" sz="2900" dirty="0">
              <a:solidFill>
                <a:schemeClr val="bg1"/>
              </a:solidFill>
            </a:endParaRPr>
          </a:p>
          <a:p>
            <a:r>
              <a:rPr lang="en-GB" sz="2900" dirty="0">
                <a:solidFill>
                  <a:schemeClr val="bg1"/>
                </a:solidFill>
              </a:rPr>
              <a:t>14) Sam _______________________________ Becky’s hair</a:t>
            </a:r>
            <a:r>
              <a:rPr lang="en-GB" sz="2900" dirty="0" smtClean="0">
                <a:solidFill>
                  <a:schemeClr val="bg1"/>
                </a:solidFill>
              </a:rPr>
              <a:t>.</a:t>
            </a:r>
            <a:endParaRPr lang="cs-CZ" sz="2900" dirty="0" smtClean="0">
              <a:solidFill>
                <a:schemeClr val="bg1"/>
              </a:solidFill>
            </a:endParaRPr>
          </a:p>
          <a:p>
            <a:endParaRPr lang="cs-CZ" sz="2900" dirty="0">
              <a:solidFill>
                <a:schemeClr val="bg1"/>
              </a:solidFill>
            </a:endParaRPr>
          </a:p>
          <a:p>
            <a:r>
              <a:rPr lang="en-GB" sz="2900" dirty="0">
                <a:solidFill>
                  <a:schemeClr val="bg1"/>
                </a:solidFill>
              </a:rPr>
              <a:t>15) Frank _____________________________ a bunch of flowers to Rose.</a:t>
            </a:r>
            <a:endParaRPr lang="cs-CZ" sz="2900" dirty="0">
              <a:solidFill>
                <a:schemeClr val="bg1"/>
              </a:solidFill>
            </a:endParaRPr>
          </a:p>
          <a:p>
            <a:endParaRPr lang="cs-CZ" dirty="0"/>
          </a:p>
        </p:txBody>
      </p:sp>
    </p:spTree>
    <p:extLst>
      <p:ext uri="{BB962C8B-B14F-4D97-AF65-F5344CB8AC3E}">
        <p14:creationId xmlns:p14="http://schemas.microsoft.com/office/powerpoint/2010/main" val="3157215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19256" cy="2506290"/>
          </a:xfrm>
        </p:spPr>
        <p:txBody>
          <a:bodyPr>
            <a:normAutofit fontScale="90000"/>
          </a:bodyPr>
          <a:lstStyle/>
          <a:p>
            <a:r>
              <a:rPr lang="hu-HU" sz="2800" b="1" dirty="0"/>
              <a:t>I</a:t>
            </a:r>
            <a:r>
              <a:rPr lang="en-GB" sz="2800" b="1" dirty="0"/>
              <a:t>I - Fill in the sentences with the </a:t>
            </a:r>
            <a:r>
              <a:rPr lang="en-GB" sz="2800" b="1" u="sng" dirty="0"/>
              <a:t>correct form (be going to)</a:t>
            </a:r>
            <a:r>
              <a:rPr lang="en-GB" sz="2800" b="1" dirty="0"/>
              <a:t> of the appropriate </a:t>
            </a:r>
            <a:r>
              <a:rPr lang="en-GB" sz="2800" b="1" dirty="0" smtClean="0"/>
              <a:t>verb</a:t>
            </a:r>
            <a:r>
              <a:rPr lang="cs-CZ" sz="2800" b="1" dirty="0" smtClean="0"/>
              <a:t/>
            </a:r>
            <a:br>
              <a:rPr lang="cs-CZ" sz="2800" b="1" dirty="0" smtClean="0"/>
            </a:br>
            <a:r>
              <a:rPr lang="cs-CZ" sz="2800" b="1" dirty="0" smtClean="0"/>
              <a:t/>
            </a:r>
            <a:br>
              <a:rPr lang="cs-CZ" sz="2800" b="1" dirty="0" smtClean="0"/>
            </a:br>
            <a:r>
              <a:rPr lang="cs-CZ" sz="2800" b="1" dirty="0" smtClean="0">
                <a:solidFill>
                  <a:schemeClr val="bg1"/>
                </a:solidFill>
              </a:rPr>
              <a:t>EXPLODE, DO, TRAVEL, HAVE, NOT BAKE, NOT PLANT, NOT MISS, NOT DRINK, NOT COUNT, LOSE, EXAMINE, SLEEP, TAKE, BUY, EMPTY</a:t>
            </a:r>
            <a:br>
              <a:rPr lang="cs-CZ" sz="2800" b="1" dirty="0" smtClean="0">
                <a:solidFill>
                  <a:schemeClr val="bg1"/>
                </a:solidFill>
              </a:rPr>
            </a:br>
            <a:endParaRPr lang="cs-CZ" sz="2800" dirty="0">
              <a:solidFill>
                <a:schemeClr val="bg1"/>
              </a:solidFill>
            </a:endParaRPr>
          </a:p>
        </p:txBody>
      </p:sp>
      <p:sp>
        <p:nvSpPr>
          <p:cNvPr id="3" name="Zástupný symbol pro obsah 2"/>
          <p:cNvSpPr>
            <a:spLocks noGrp="1"/>
          </p:cNvSpPr>
          <p:nvPr>
            <p:ph idx="1"/>
          </p:nvPr>
        </p:nvSpPr>
        <p:spPr>
          <a:xfrm>
            <a:off x="323528" y="2708921"/>
            <a:ext cx="8208912" cy="3816424"/>
          </a:xfrm>
        </p:spPr>
        <p:txBody>
          <a:bodyPr>
            <a:normAutofit fontScale="25000" lnSpcReduction="20000"/>
          </a:bodyPr>
          <a:lstStyle/>
          <a:p>
            <a:r>
              <a:rPr lang="en-GB" sz="7400" dirty="0">
                <a:solidFill>
                  <a:schemeClr val="bg1"/>
                </a:solidFill>
              </a:rPr>
              <a:t>1) He _</a:t>
            </a:r>
            <a:r>
              <a:rPr lang="en-GB" sz="7400" b="1" i="1" dirty="0">
                <a:solidFill>
                  <a:schemeClr val="bg1"/>
                </a:solidFill>
              </a:rPr>
              <a:t>isn’t going to drink</a:t>
            </a:r>
            <a:r>
              <a:rPr lang="en-GB" sz="7400" dirty="0">
                <a:solidFill>
                  <a:schemeClr val="bg1"/>
                </a:solidFill>
              </a:rPr>
              <a:t>_. It’s for his mum</a:t>
            </a:r>
            <a:r>
              <a:rPr lang="en-GB" sz="7400" dirty="0" smtClean="0">
                <a:solidFill>
                  <a:schemeClr val="bg1"/>
                </a:solidFill>
              </a:rPr>
              <a:t>.</a:t>
            </a:r>
            <a:endParaRPr lang="cs-CZ" sz="7400" dirty="0" smtClean="0">
              <a:solidFill>
                <a:schemeClr val="bg1"/>
              </a:solidFill>
            </a:endParaRPr>
          </a:p>
          <a:p>
            <a:endParaRPr lang="cs-CZ" sz="7400" dirty="0">
              <a:solidFill>
                <a:schemeClr val="bg1"/>
              </a:solidFill>
            </a:endParaRPr>
          </a:p>
          <a:p>
            <a:r>
              <a:rPr lang="en-GB" sz="7400" dirty="0">
                <a:solidFill>
                  <a:schemeClr val="bg1"/>
                </a:solidFill>
              </a:rPr>
              <a:t>2) Jane _______________________________ Tim</a:t>
            </a:r>
            <a:r>
              <a:rPr lang="en-GB" sz="7400" dirty="0" smtClean="0">
                <a:solidFill>
                  <a:schemeClr val="bg1"/>
                </a:solidFill>
              </a:rPr>
              <a:t>.</a:t>
            </a:r>
            <a:endParaRPr lang="cs-CZ" sz="7400" dirty="0" smtClean="0">
              <a:solidFill>
                <a:schemeClr val="bg1"/>
              </a:solidFill>
            </a:endParaRPr>
          </a:p>
          <a:p>
            <a:endParaRPr lang="cs-CZ" sz="7400" dirty="0">
              <a:solidFill>
                <a:schemeClr val="bg1"/>
              </a:solidFill>
            </a:endParaRPr>
          </a:p>
          <a:p>
            <a:r>
              <a:rPr lang="en-GB" sz="7400" dirty="0">
                <a:solidFill>
                  <a:schemeClr val="bg1"/>
                </a:solidFill>
              </a:rPr>
              <a:t>3) Hanna _______________________________ a flower</a:t>
            </a:r>
            <a:r>
              <a:rPr lang="en-GB" sz="7400" dirty="0" smtClean="0">
                <a:solidFill>
                  <a:schemeClr val="bg1"/>
                </a:solidFill>
              </a:rPr>
              <a:t>.</a:t>
            </a:r>
            <a:endParaRPr lang="cs-CZ" sz="7400" dirty="0" smtClean="0">
              <a:solidFill>
                <a:schemeClr val="bg1"/>
              </a:solidFill>
            </a:endParaRPr>
          </a:p>
          <a:p>
            <a:endParaRPr lang="cs-CZ" sz="7400" dirty="0">
              <a:solidFill>
                <a:schemeClr val="bg1"/>
              </a:solidFill>
            </a:endParaRPr>
          </a:p>
          <a:p>
            <a:r>
              <a:rPr lang="en-GB" sz="7400" dirty="0">
                <a:solidFill>
                  <a:schemeClr val="bg1"/>
                </a:solidFill>
              </a:rPr>
              <a:t>4) ____ the bomb </a:t>
            </a:r>
            <a:r>
              <a:rPr lang="en-GB" sz="7400" dirty="0" smtClean="0">
                <a:solidFill>
                  <a:schemeClr val="bg1"/>
                </a:solidFill>
              </a:rPr>
              <a:t>_______________________?</a:t>
            </a:r>
            <a:endParaRPr lang="cs-CZ" sz="7400" dirty="0" smtClean="0">
              <a:solidFill>
                <a:schemeClr val="bg1"/>
              </a:solidFill>
            </a:endParaRPr>
          </a:p>
          <a:p>
            <a:endParaRPr lang="cs-CZ" sz="7400" dirty="0">
              <a:solidFill>
                <a:schemeClr val="bg1"/>
              </a:solidFill>
            </a:endParaRPr>
          </a:p>
          <a:p>
            <a:r>
              <a:rPr lang="en-GB" sz="7400" dirty="0">
                <a:solidFill>
                  <a:schemeClr val="bg1"/>
                </a:solidFill>
              </a:rPr>
              <a:t>5) They _______________________________ abroad</a:t>
            </a:r>
            <a:r>
              <a:rPr lang="en-GB" sz="7400" dirty="0" smtClean="0">
                <a:solidFill>
                  <a:schemeClr val="bg1"/>
                </a:solidFill>
              </a:rPr>
              <a:t>.</a:t>
            </a:r>
            <a:endParaRPr lang="cs-CZ" sz="7400" dirty="0" smtClean="0">
              <a:solidFill>
                <a:schemeClr val="bg1"/>
              </a:solidFill>
            </a:endParaRPr>
          </a:p>
          <a:p>
            <a:endParaRPr lang="cs-CZ" sz="7400" dirty="0">
              <a:solidFill>
                <a:schemeClr val="bg1"/>
              </a:solidFill>
            </a:endParaRPr>
          </a:p>
          <a:p>
            <a:r>
              <a:rPr lang="en-GB" sz="7400" dirty="0">
                <a:solidFill>
                  <a:schemeClr val="bg1"/>
                </a:solidFill>
              </a:rPr>
              <a:t>6) Why ____ they _______________________ in a tent</a:t>
            </a:r>
            <a:r>
              <a:rPr lang="en-GB" sz="7400" dirty="0" smtClean="0">
                <a:solidFill>
                  <a:schemeClr val="bg1"/>
                </a:solidFill>
              </a:rPr>
              <a:t>?</a:t>
            </a:r>
            <a:endParaRPr lang="cs-CZ" sz="7400" dirty="0" smtClean="0">
              <a:solidFill>
                <a:schemeClr val="bg1"/>
              </a:solidFill>
            </a:endParaRPr>
          </a:p>
          <a:p>
            <a:endParaRPr lang="cs-CZ" sz="7400" dirty="0">
              <a:solidFill>
                <a:schemeClr val="bg1"/>
              </a:solidFill>
            </a:endParaRPr>
          </a:p>
          <a:p>
            <a:r>
              <a:rPr lang="en-GB" sz="7400" dirty="0">
                <a:solidFill>
                  <a:schemeClr val="bg1"/>
                </a:solidFill>
              </a:rPr>
              <a:t>7) The couple _______________________________ a new house.</a:t>
            </a:r>
            <a:endParaRPr lang="cs-CZ" sz="7400" dirty="0">
              <a:solidFill>
                <a:schemeClr val="bg1"/>
              </a:solidFill>
            </a:endParaRPr>
          </a:p>
          <a:p>
            <a:endParaRPr lang="cs-CZ" dirty="0"/>
          </a:p>
        </p:txBody>
      </p:sp>
    </p:spTree>
    <p:extLst>
      <p:ext uri="{BB962C8B-B14F-4D97-AF65-F5344CB8AC3E}">
        <p14:creationId xmlns:p14="http://schemas.microsoft.com/office/powerpoint/2010/main" val="3579324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Effect transition="in" filter="fade">
                                      <p:cBhvr>
                                        <p:cTn id="49" dur="1000"/>
                                        <p:tgtEl>
                                          <p:spTgt spid="3">
                                            <p:txEl>
                                              <p:pRg st="12" end="12"/>
                                            </p:txEl>
                                          </p:spTgt>
                                        </p:tgtEl>
                                      </p:cBhvr>
                                    </p:animEffect>
                                    <p:anim calcmode="lin" valueType="num">
                                      <p:cBhvr>
                                        <p:cTn id="50"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fontScale="70000" lnSpcReduction="20000"/>
          </a:bodyPr>
          <a:lstStyle/>
          <a:p>
            <a:r>
              <a:rPr lang="en-GB" dirty="0">
                <a:solidFill>
                  <a:schemeClr val="bg1"/>
                </a:solidFill>
              </a:rPr>
              <a:t>7) The couple _______________________________ a new house.</a:t>
            </a:r>
            <a:endParaRPr lang="cs-CZ" dirty="0">
              <a:solidFill>
                <a:schemeClr val="bg1"/>
              </a:solidFill>
            </a:endParaRPr>
          </a:p>
          <a:p>
            <a:endParaRPr lang="cs-CZ" dirty="0" smtClean="0">
              <a:solidFill>
                <a:schemeClr val="bg1"/>
              </a:solidFill>
            </a:endParaRPr>
          </a:p>
          <a:p>
            <a:r>
              <a:rPr lang="en-GB" dirty="0" smtClean="0">
                <a:solidFill>
                  <a:schemeClr val="bg1"/>
                </a:solidFill>
              </a:rPr>
              <a:t>8</a:t>
            </a:r>
            <a:r>
              <a:rPr lang="en-GB" dirty="0">
                <a:solidFill>
                  <a:schemeClr val="bg1"/>
                </a:solidFill>
              </a:rPr>
              <a:t>) They __________________________ the votes. It isn’t their </a:t>
            </a:r>
            <a:r>
              <a:rPr lang="en-GB" dirty="0" smtClean="0">
                <a:solidFill>
                  <a:schemeClr val="bg1"/>
                </a:solidFill>
              </a:rPr>
              <a:t>duty.</a:t>
            </a:r>
            <a:endParaRPr lang="cs-CZ" dirty="0" smtClean="0">
              <a:solidFill>
                <a:schemeClr val="bg1"/>
              </a:solidFill>
            </a:endParaRPr>
          </a:p>
          <a:p>
            <a:endParaRPr lang="cs-CZ" dirty="0">
              <a:solidFill>
                <a:schemeClr val="bg1"/>
              </a:solidFill>
            </a:endParaRPr>
          </a:p>
          <a:p>
            <a:r>
              <a:rPr lang="en-GB" dirty="0">
                <a:solidFill>
                  <a:schemeClr val="bg1"/>
                </a:solidFill>
              </a:rPr>
              <a:t>9) He _______________________________ a photo of this woman</a:t>
            </a:r>
            <a:r>
              <a:rPr lang="en-GB" dirty="0" smtClean="0">
                <a:solidFill>
                  <a:schemeClr val="bg1"/>
                </a:solidFill>
              </a:rPr>
              <a:t>.</a:t>
            </a:r>
            <a:endParaRPr lang="cs-CZ" dirty="0" smtClean="0">
              <a:solidFill>
                <a:schemeClr val="bg1"/>
              </a:solidFill>
            </a:endParaRPr>
          </a:p>
          <a:p>
            <a:endParaRPr lang="cs-CZ" dirty="0">
              <a:solidFill>
                <a:schemeClr val="bg1"/>
              </a:solidFill>
            </a:endParaRPr>
          </a:p>
          <a:p>
            <a:r>
              <a:rPr lang="en-GB" dirty="0">
                <a:solidFill>
                  <a:schemeClr val="bg1"/>
                </a:solidFill>
              </a:rPr>
              <a:t>10) Mr Hill _______________________________ some weight</a:t>
            </a:r>
            <a:r>
              <a:rPr lang="en-GB" dirty="0" smtClean="0">
                <a:solidFill>
                  <a:schemeClr val="bg1"/>
                </a:solidFill>
              </a:rPr>
              <a:t>.</a:t>
            </a:r>
            <a:endParaRPr lang="cs-CZ" dirty="0" smtClean="0">
              <a:solidFill>
                <a:schemeClr val="bg1"/>
              </a:solidFill>
            </a:endParaRPr>
          </a:p>
          <a:p>
            <a:endParaRPr lang="cs-CZ" dirty="0">
              <a:solidFill>
                <a:schemeClr val="bg1"/>
              </a:solidFill>
            </a:endParaRPr>
          </a:p>
          <a:p>
            <a:r>
              <a:rPr lang="en-GB" dirty="0">
                <a:solidFill>
                  <a:schemeClr val="bg1"/>
                </a:solidFill>
              </a:rPr>
              <a:t>11) Granny and Mary __________________________ a birthday cake</a:t>
            </a:r>
            <a:r>
              <a:rPr lang="en-GB" dirty="0" smtClean="0">
                <a:solidFill>
                  <a:schemeClr val="bg1"/>
                </a:solidFill>
              </a:rPr>
              <a:t>.</a:t>
            </a:r>
            <a:endParaRPr lang="cs-CZ" dirty="0" smtClean="0">
              <a:solidFill>
                <a:schemeClr val="bg1"/>
              </a:solidFill>
            </a:endParaRPr>
          </a:p>
          <a:p>
            <a:endParaRPr lang="cs-CZ" dirty="0">
              <a:solidFill>
                <a:schemeClr val="bg1"/>
              </a:solidFill>
            </a:endParaRPr>
          </a:p>
          <a:p>
            <a:r>
              <a:rPr lang="en-GB" dirty="0">
                <a:solidFill>
                  <a:schemeClr val="bg1"/>
                </a:solidFill>
              </a:rPr>
              <a:t>12) What ____ Mr Baker _______________________ for dinner</a:t>
            </a:r>
            <a:r>
              <a:rPr lang="en-GB" dirty="0" smtClean="0">
                <a:solidFill>
                  <a:schemeClr val="bg1"/>
                </a:solidFill>
              </a:rPr>
              <a:t>?</a:t>
            </a:r>
            <a:endParaRPr lang="cs-CZ" dirty="0" smtClean="0">
              <a:solidFill>
                <a:schemeClr val="bg1"/>
              </a:solidFill>
            </a:endParaRPr>
          </a:p>
          <a:p>
            <a:endParaRPr lang="cs-CZ" dirty="0">
              <a:solidFill>
                <a:schemeClr val="bg1"/>
              </a:solidFill>
            </a:endParaRPr>
          </a:p>
          <a:p>
            <a:r>
              <a:rPr lang="en-GB" dirty="0">
                <a:solidFill>
                  <a:schemeClr val="bg1"/>
                </a:solidFill>
              </a:rPr>
              <a:t>13) ____ mum _______________________ the laundry</a:t>
            </a:r>
            <a:r>
              <a:rPr lang="en-GB" dirty="0" smtClean="0">
                <a:solidFill>
                  <a:schemeClr val="bg1"/>
                </a:solidFill>
              </a:rPr>
              <a:t>?</a:t>
            </a:r>
            <a:endParaRPr lang="cs-CZ" dirty="0" smtClean="0">
              <a:solidFill>
                <a:schemeClr val="bg1"/>
              </a:solidFill>
            </a:endParaRPr>
          </a:p>
          <a:p>
            <a:endParaRPr lang="cs-CZ" dirty="0">
              <a:solidFill>
                <a:schemeClr val="bg1"/>
              </a:solidFill>
            </a:endParaRPr>
          </a:p>
          <a:p>
            <a:r>
              <a:rPr lang="en-GB" dirty="0">
                <a:solidFill>
                  <a:schemeClr val="bg1"/>
                </a:solidFill>
              </a:rPr>
              <a:t>14) The children ____________________________ the bus to school</a:t>
            </a:r>
            <a:r>
              <a:rPr lang="en-GB" dirty="0" smtClean="0">
                <a:solidFill>
                  <a:schemeClr val="bg1"/>
                </a:solidFill>
              </a:rPr>
              <a:t>.</a:t>
            </a:r>
            <a:endParaRPr lang="cs-CZ" dirty="0" smtClean="0">
              <a:solidFill>
                <a:schemeClr val="bg1"/>
              </a:solidFill>
            </a:endParaRPr>
          </a:p>
          <a:p>
            <a:endParaRPr lang="cs-CZ" dirty="0">
              <a:solidFill>
                <a:schemeClr val="bg1"/>
              </a:solidFill>
            </a:endParaRPr>
          </a:p>
          <a:p>
            <a:r>
              <a:rPr lang="en-GB" dirty="0">
                <a:solidFill>
                  <a:schemeClr val="bg1"/>
                </a:solidFill>
              </a:rPr>
              <a:t>15) ____ Jason _______________________ the rubbish?</a:t>
            </a:r>
            <a:endParaRPr lang="cs-CZ" dirty="0">
              <a:solidFill>
                <a:schemeClr val="bg1"/>
              </a:solidFill>
            </a:endParaRPr>
          </a:p>
          <a:p>
            <a:endParaRPr lang="cs-CZ" dirty="0"/>
          </a:p>
        </p:txBody>
      </p:sp>
    </p:spTree>
    <p:extLst>
      <p:ext uri="{BB962C8B-B14F-4D97-AF65-F5344CB8AC3E}">
        <p14:creationId xmlns:p14="http://schemas.microsoft.com/office/powerpoint/2010/main" val="1859822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1000"/>
                                        <p:tgtEl>
                                          <p:spTgt spid="3">
                                            <p:txEl>
                                              <p:pRg st="10" end="10"/>
                                            </p:txEl>
                                          </p:spTgt>
                                        </p:tgtEl>
                                      </p:cBhvr>
                                    </p:animEffect>
                                    <p:anim calcmode="lin" valueType="num">
                                      <p:cBhvr>
                                        <p:cTn id="4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Effect transition="in" filter="fade">
                                      <p:cBhvr>
                                        <p:cTn id="49" dur="1000"/>
                                        <p:tgtEl>
                                          <p:spTgt spid="3">
                                            <p:txEl>
                                              <p:pRg st="12" end="12"/>
                                            </p:txEl>
                                          </p:spTgt>
                                        </p:tgtEl>
                                      </p:cBhvr>
                                    </p:animEffect>
                                    <p:anim calcmode="lin" valueType="num">
                                      <p:cBhvr>
                                        <p:cTn id="50"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14" end="14"/>
                                            </p:txEl>
                                          </p:spTgt>
                                        </p:tgtEl>
                                        <p:attrNameLst>
                                          <p:attrName>style.visibility</p:attrName>
                                        </p:attrNameLst>
                                      </p:cBhvr>
                                      <p:to>
                                        <p:strVal val="visible"/>
                                      </p:to>
                                    </p:set>
                                    <p:animEffect transition="in" filter="fade">
                                      <p:cBhvr>
                                        <p:cTn id="56" dur="1000"/>
                                        <p:tgtEl>
                                          <p:spTgt spid="3">
                                            <p:txEl>
                                              <p:pRg st="14" end="14"/>
                                            </p:txEl>
                                          </p:spTgt>
                                        </p:tgtEl>
                                      </p:cBhvr>
                                    </p:animEffect>
                                    <p:anim calcmode="lin" valueType="num">
                                      <p:cBhvr>
                                        <p:cTn id="57"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16" end="16"/>
                                            </p:txEl>
                                          </p:spTgt>
                                        </p:tgtEl>
                                        <p:attrNameLst>
                                          <p:attrName>style.visibility</p:attrName>
                                        </p:attrNameLst>
                                      </p:cBhvr>
                                      <p:to>
                                        <p:strVal val="visible"/>
                                      </p:to>
                                    </p:set>
                                    <p:animEffect transition="in" filter="fade">
                                      <p:cBhvr>
                                        <p:cTn id="63" dur="1000"/>
                                        <p:tgtEl>
                                          <p:spTgt spid="3">
                                            <p:txEl>
                                              <p:pRg st="16" end="16"/>
                                            </p:txEl>
                                          </p:spTgt>
                                        </p:tgtEl>
                                      </p:cBhvr>
                                    </p:animEffect>
                                    <p:anim calcmode="lin" valueType="num">
                                      <p:cBhvr>
                                        <p:cTn id="64" dur="1000" fill="hold"/>
                                        <p:tgtEl>
                                          <p:spTgt spid="3">
                                            <p:txEl>
                                              <p:pRg st="16" end="16"/>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6" end="1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Answers</a:t>
            </a:r>
            <a:r>
              <a:rPr lang="cs-CZ" dirty="0" smtClean="0"/>
              <a:t> these </a:t>
            </a:r>
            <a:r>
              <a:rPr lang="cs-CZ" dirty="0" err="1" smtClean="0"/>
              <a:t>Questions</a:t>
            </a:r>
            <a:endParaRPr lang="cs-CZ" dirty="0"/>
          </a:p>
        </p:txBody>
      </p:sp>
      <p:sp>
        <p:nvSpPr>
          <p:cNvPr id="3" name="Zástupný symbol pro obsah 2"/>
          <p:cNvSpPr>
            <a:spLocks noGrp="1"/>
          </p:cNvSpPr>
          <p:nvPr>
            <p:ph idx="1"/>
          </p:nvPr>
        </p:nvSpPr>
        <p:spPr/>
        <p:txBody>
          <a:bodyPr>
            <a:normAutofit fontScale="92500" lnSpcReduction="20000"/>
          </a:bodyPr>
          <a:lstStyle/>
          <a:p>
            <a:pPr fontAlgn="t"/>
            <a:r>
              <a:rPr lang="en-US" dirty="0">
                <a:solidFill>
                  <a:schemeClr val="bg1"/>
                </a:solidFill>
              </a:rPr>
              <a:t>What are you going to do with your life?</a:t>
            </a:r>
            <a:endParaRPr lang="cs-CZ" dirty="0">
              <a:solidFill>
                <a:schemeClr val="bg1"/>
              </a:solidFill>
            </a:endParaRPr>
          </a:p>
          <a:p>
            <a:pPr fontAlgn="t"/>
            <a:r>
              <a:rPr lang="en-US" dirty="0">
                <a:solidFill>
                  <a:schemeClr val="bg1"/>
                </a:solidFill>
              </a:rPr>
              <a:t>What are you going to do after this class?</a:t>
            </a:r>
            <a:endParaRPr lang="cs-CZ" dirty="0">
              <a:solidFill>
                <a:schemeClr val="bg1"/>
              </a:solidFill>
            </a:endParaRPr>
          </a:p>
          <a:p>
            <a:pPr fontAlgn="t"/>
            <a:r>
              <a:rPr lang="en-US" dirty="0">
                <a:solidFill>
                  <a:schemeClr val="bg1"/>
                </a:solidFill>
              </a:rPr>
              <a:t>Where are you going to go for your next holiday?</a:t>
            </a:r>
            <a:endParaRPr lang="cs-CZ" dirty="0">
              <a:solidFill>
                <a:schemeClr val="bg1"/>
              </a:solidFill>
            </a:endParaRPr>
          </a:p>
          <a:p>
            <a:pPr fontAlgn="t"/>
            <a:r>
              <a:rPr lang="en-US" dirty="0">
                <a:solidFill>
                  <a:schemeClr val="bg1"/>
                </a:solidFill>
              </a:rPr>
              <a:t>Are you going to meet anyone at the weekend?</a:t>
            </a:r>
            <a:endParaRPr lang="cs-CZ" dirty="0">
              <a:solidFill>
                <a:schemeClr val="bg1"/>
              </a:solidFill>
            </a:endParaRPr>
          </a:p>
          <a:p>
            <a:pPr fontAlgn="t"/>
            <a:r>
              <a:rPr lang="en-US" dirty="0">
                <a:solidFill>
                  <a:schemeClr val="bg1"/>
                </a:solidFill>
              </a:rPr>
              <a:t>Are you going to watch television tonight?</a:t>
            </a:r>
            <a:endParaRPr lang="cs-CZ" dirty="0">
              <a:solidFill>
                <a:schemeClr val="bg1"/>
              </a:solidFill>
            </a:endParaRPr>
          </a:p>
          <a:p>
            <a:pPr fontAlgn="t"/>
            <a:r>
              <a:rPr lang="en-US" dirty="0">
                <a:solidFill>
                  <a:schemeClr val="bg1"/>
                </a:solidFill>
              </a:rPr>
              <a:t>What book are you going to read next?</a:t>
            </a:r>
            <a:endParaRPr lang="cs-CZ" dirty="0">
              <a:solidFill>
                <a:schemeClr val="bg1"/>
              </a:solidFill>
            </a:endParaRPr>
          </a:p>
          <a:p>
            <a:pPr fontAlgn="t"/>
            <a:r>
              <a:rPr lang="en-US" dirty="0">
                <a:solidFill>
                  <a:schemeClr val="bg1"/>
                </a:solidFill>
              </a:rPr>
              <a:t>When are you going to give up your bad habits?</a:t>
            </a:r>
            <a:endParaRPr lang="cs-CZ" dirty="0">
              <a:solidFill>
                <a:schemeClr val="bg1"/>
              </a:solidFill>
            </a:endParaRPr>
          </a:p>
          <a:p>
            <a:pPr fontAlgn="t"/>
            <a:r>
              <a:rPr lang="en-US" dirty="0">
                <a:solidFill>
                  <a:schemeClr val="bg1"/>
                </a:solidFill>
              </a:rPr>
              <a:t>What’s the next big decision you’re going to make?</a:t>
            </a:r>
            <a:endParaRPr lang="cs-CZ" dirty="0">
              <a:solidFill>
                <a:schemeClr val="bg1"/>
              </a:solidFill>
            </a:endParaRPr>
          </a:p>
          <a:p>
            <a:pPr fontAlgn="t"/>
            <a:r>
              <a:rPr lang="en-US" dirty="0">
                <a:solidFill>
                  <a:schemeClr val="bg1"/>
                </a:solidFill>
              </a:rPr>
              <a:t>Where in the world are you going to travel?</a:t>
            </a:r>
            <a:endParaRPr lang="cs-CZ" dirty="0">
              <a:solidFill>
                <a:schemeClr val="bg1"/>
              </a:solidFill>
            </a:endParaRPr>
          </a:p>
          <a:p>
            <a:pPr fontAlgn="t"/>
            <a:r>
              <a:rPr lang="en-US" dirty="0">
                <a:solidFill>
                  <a:schemeClr val="bg1"/>
                </a:solidFill>
              </a:rPr>
              <a:t>Are you going to play any video games later today?</a:t>
            </a:r>
            <a:endParaRPr lang="cs-CZ" dirty="0">
              <a:solidFill>
                <a:schemeClr val="bg1"/>
              </a:solidFill>
            </a:endParaRPr>
          </a:p>
          <a:p>
            <a:endParaRPr lang="cs-CZ" dirty="0"/>
          </a:p>
        </p:txBody>
      </p:sp>
    </p:spTree>
    <p:extLst>
      <p:ext uri="{BB962C8B-B14F-4D97-AF65-F5344CB8AC3E}">
        <p14:creationId xmlns:p14="http://schemas.microsoft.com/office/powerpoint/2010/main" val="3211887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lum/>
          </a:blip>
          <a:srcRect/>
          <a:stretch>
            <a:fillRect l="-6000" r="-6000"/>
          </a:stretch>
        </a:blip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503040" y="1628800"/>
            <a:ext cx="8640960" cy="864096"/>
          </a:xfrm>
        </p:spPr>
        <p:txBody>
          <a:bodyPr>
            <a:noAutofit/>
          </a:bodyPr>
          <a:lstStyle/>
          <a:p>
            <a:pPr algn="r"/>
            <a:r>
              <a:rPr lang="cs-CZ" sz="2800" b="1" dirty="0" smtClean="0"/>
              <a:t>Autorská práva a citace</a:t>
            </a:r>
            <a:endParaRPr lang="cs-CZ" sz="2800" b="1" dirty="0">
              <a:latin typeface="Arial" pitchFamily="34" charset="0"/>
              <a:cs typeface="Arial" pitchFamily="34" charset="0"/>
            </a:endParaRPr>
          </a:p>
        </p:txBody>
      </p:sp>
      <p:sp>
        <p:nvSpPr>
          <p:cNvPr id="4" name="TextovéPole 3"/>
          <p:cNvSpPr txBox="1"/>
          <p:nvPr/>
        </p:nvSpPr>
        <p:spPr>
          <a:xfrm>
            <a:off x="251520" y="2708920"/>
            <a:ext cx="8352928" cy="3770263"/>
          </a:xfrm>
          <a:prstGeom prst="rect">
            <a:avLst/>
          </a:prstGeom>
          <a:noFill/>
        </p:spPr>
        <p:txBody>
          <a:bodyPr wrap="square" rtlCol="0">
            <a:spAutoFit/>
          </a:bodyPr>
          <a:lstStyle/>
          <a:p>
            <a:r>
              <a:rPr lang="cs-CZ" i="1" dirty="0" smtClean="0">
                <a:solidFill>
                  <a:schemeClr val="bg1"/>
                </a:solidFill>
              </a:rPr>
              <a:t>Název díla:VYJÁDŘENÍ budoucích plánů</a:t>
            </a:r>
          </a:p>
          <a:p>
            <a:r>
              <a:rPr lang="cs-CZ" i="1" dirty="0" smtClean="0">
                <a:solidFill>
                  <a:schemeClr val="bg1"/>
                </a:solidFill>
              </a:rPr>
              <a:t>Datum vzniku: 19. 11. 2013</a:t>
            </a:r>
          </a:p>
          <a:p>
            <a:endParaRPr lang="cs-CZ" i="1" dirty="0">
              <a:solidFill>
                <a:schemeClr val="bg1"/>
              </a:solidFill>
            </a:endParaRPr>
          </a:p>
          <a:p>
            <a:endParaRPr lang="cs-CZ" i="1" dirty="0" smtClean="0">
              <a:solidFill>
                <a:schemeClr val="bg1"/>
              </a:solidFill>
            </a:endParaRPr>
          </a:p>
          <a:p>
            <a:pPr algn="ctr">
              <a:buFont typeface="Arial" charset="0"/>
              <a:buNone/>
            </a:pPr>
            <a:r>
              <a:rPr lang="cs-CZ" i="1" dirty="0" smtClean="0">
                <a:solidFill>
                  <a:schemeClr val="bg1"/>
                </a:solidFill>
                <a:latin typeface="Arial" charset="0"/>
                <a:cs typeface="Arial" charset="0"/>
              </a:rPr>
              <a:t>„</a:t>
            </a:r>
            <a:r>
              <a:rPr lang="cs-CZ" i="1" dirty="0">
                <a:solidFill>
                  <a:schemeClr val="bg1"/>
                </a:solidFill>
                <a:latin typeface="Arial" charset="0"/>
                <a:cs typeface="Arial" charset="0"/>
              </a:rPr>
              <a:t>Dílo smí být šířeno pod licencí CC BY-SA. </a:t>
            </a:r>
          </a:p>
          <a:p>
            <a:pPr algn="ctr">
              <a:buFont typeface="Arial" charset="0"/>
              <a:buNone/>
            </a:pPr>
            <a:r>
              <a:rPr lang="cs-CZ" i="1" dirty="0">
                <a:solidFill>
                  <a:schemeClr val="bg1"/>
                </a:solidFill>
                <a:latin typeface="Arial" charset="0"/>
                <a:cs typeface="Arial" charset="0"/>
              </a:rPr>
              <a:t>Materiály jsou určeny pro bezplatné používání pro potřeby výuky a vzdělávání na všech typech škol a školských zařízení. Jakékoliv další využití podléhá autorskému zákonu. </a:t>
            </a:r>
          </a:p>
          <a:p>
            <a:pPr algn="ctr">
              <a:buFont typeface="Arial" charset="0"/>
              <a:buNone/>
            </a:pPr>
            <a:r>
              <a:rPr lang="cs-CZ" i="1" dirty="0">
                <a:solidFill>
                  <a:schemeClr val="bg1"/>
                </a:solidFill>
                <a:latin typeface="Arial" charset="0"/>
                <a:cs typeface="Arial" charset="0"/>
              </a:rPr>
              <a:t>Všechna necitovaná autorská díla jsou dílem autora.</a:t>
            </a:r>
          </a:p>
          <a:p>
            <a:pPr algn="ctr">
              <a:buFont typeface="Arial" charset="0"/>
              <a:buNone/>
            </a:pPr>
            <a:r>
              <a:rPr lang="cs-CZ" i="1" dirty="0">
                <a:solidFill>
                  <a:schemeClr val="bg1"/>
                </a:solidFill>
                <a:latin typeface="Arial" charset="0"/>
                <a:cs typeface="Arial" charset="0"/>
              </a:rPr>
              <a:t>Všechny neocitované kliparty a další grafické objekty jsou součástí prostředků výukového SW Smart Notebook a MS Office.“</a:t>
            </a:r>
          </a:p>
          <a:p>
            <a:endParaRPr lang="cs-CZ" i="1" dirty="0" smtClean="0"/>
          </a:p>
          <a:p>
            <a:pPr>
              <a:spcBef>
                <a:spcPts val="600"/>
              </a:spcBef>
              <a:spcAft>
                <a:spcPts val="1200"/>
              </a:spcAft>
            </a:pPr>
            <a:endParaRPr lang="cs-CZ" dirty="0"/>
          </a:p>
        </p:txBody>
      </p:sp>
      <p:pic>
        <p:nvPicPr>
          <p:cNvPr id="5" name="Picture 2"/>
          <p:cNvPicPr>
            <a:picLocks noChangeAspect="1" noChangeArrowheads="1"/>
          </p:cNvPicPr>
          <p:nvPr/>
        </p:nvPicPr>
        <p:blipFill>
          <a:blip r:embed="rId3" cstate="print"/>
          <a:srcRect/>
          <a:stretch>
            <a:fillRect/>
          </a:stretch>
        </p:blipFill>
        <p:spPr bwMode="auto">
          <a:xfrm>
            <a:off x="4267398" y="404664"/>
            <a:ext cx="4337050" cy="1060450"/>
          </a:xfrm>
          <a:prstGeom prst="rect">
            <a:avLst/>
          </a:prstGeom>
          <a:solidFill>
            <a:srgbClr val="FFFFFF"/>
          </a:solid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rchol">
  <a:themeElements>
    <a:clrScheme name="Vrchol">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Vrchol">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Vrchol">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474</TotalTime>
  <Words>536</Words>
  <Application>Microsoft Office PowerPoint</Application>
  <PresentationFormat>Předvádění na obrazovce (4:3)</PresentationFormat>
  <Paragraphs>100</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Vrchol</vt:lpstr>
      <vt:lpstr>Obchodní akademie, Střední odborná škola a Jazyková škola s právem státní jazykové zkoušky,  Hradec Králové</vt:lpstr>
      <vt:lpstr>   Expression of future plans………… I - Fill in the sentences with the correct form (be going to) of the appropriate verb.  EAT,   PAINT,    BLOW,   NOT OPEN,   NOT FINISH,   PULL,   FAIL,   NOT TAKE,  GET,   SWIM,   PICK,   FALL,   NOT INTERVIEW,    NOT CATCH,  GIVE   </vt:lpstr>
      <vt:lpstr>Prezentace aplikace PowerPoint</vt:lpstr>
      <vt:lpstr>Prezentace aplikace PowerPoint</vt:lpstr>
      <vt:lpstr>II - Fill in the sentences with the correct form (be going to) of the appropriate verb  EXPLODE, DO, TRAVEL, HAVE, NOT BAKE, NOT PLANT, NOT MISS, NOT DRINK, NOT COUNT, LOSE, EXAMINE, SLEEP, TAKE, BUY, EMPTY </vt:lpstr>
      <vt:lpstr>Prezentace aplikace PowerPoint</vt:lpstr>
      <vt:lpstr>Answers these Questions</vt:lpstr>
      <vt:lpstr>Autorská práva a 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Obchodní akademie, Střední odborná škola  a Jazyková škola s právem státní jazykové zkoušky,  Hradec Králové</dc:title>
  <dc:creator>Jana Vitvarová</dc:creator>
  <cp:lastModifiedBy>Mamka</cp:lastModifiedBy>
  <cp:revision>62</cp:revision>
  <dcterms:created xsi:type="dcterms:W3CDTF">2012-11-30T22:17:21Z</dcterms:created>
  <dcterms:modified xsi:type="dcterms:W3CDTF">2014-07-10T12:05:39Z</dcterms:modified>
</cp:coreProperties>
</file>