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89" r:id="rId4"/>
    <p:sldId id="290" r:id="rId5"/>
    <p:sldId id="291" r:id="rId6"/>
    <p:sldId id="280" r:id="rId7"/>
    <p:sldId id="292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178" y="-8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4C2CC1-BE66-414E-8DAF-BA1EE37AAFE7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D0BDFE98-E9FB-4299-9D1F-8E14BB52BFB8}">
      <dgm:prSet/>
      <dgm:spPr/>
      <dgm:t>
        <a:bodyPr/>
        <a:lstStyle/>
        <a:p>
          <a:pPr rtl="0"/>
          <a:r>
            <a:rPr lang="en-US" dirty="0" err="1" smtClean="0"/>
            <a:t>Jakou</a:t>
          </a:r>
          <a:r>
            <a:rPr lang="cs-CZ" dirty="0" smtClean="0"/>
            <a:t> knížku se chystáš brzy přečíst?</a:t>
          </a:r>
          <a:r>
            <a:rPr lang="en-US" dirty="0" smtClean="0"/>
            <a:t> </a:t>
          </a:r>
          <a:endParaRPr lang="cs-CZ" dirty="0"/>
        </a:p>
      </dgm:t>
    </dgm:pt>
    <dgm:pt modelId="{691F8AA9-F900-49EF-88FA-5BA49F5817BA}" type="parTrans" cxnId="{20A85C25-17BB-4B11-AE51-50C733FAA965}">
      <dgm:prSet/>
      <dgm:spPr/>
      <dgm:t>
        <a:bodyPr/>
        <a:lstStyle/>
        <a:p>
          <a:endParaRPr lang="cs-CZ"/>
        </a:p>
      </dgm:t>
    </dgm:pt>
    <dgm:pt modelId="{EA33D104-E1F7-4D99-A6FA-12DB1CB37912}" type="sibTrans" cxnId="{20A85C25-17BB-4B11-AE51-50C733FAA965}">
      <dgm:prSet/>
      <dgm:spPr/>
      <dgm:t>
        <a:bodyPr/>
        <a:lstStyle/>
        <a:p>
          <a:endParaRPr lang="cs-CZ"/>
        </a:p>
      </dgm:t>
    </dgm:pt>
    <dgm:pt modelId="{C522DB10-2C9D-4DB1-823E-782F4C9E233F}">
      <dgm:prSet/>
      <dgm:spPr/>
      <dgm:t>
        <a:bodyPr/>
        <a:lstStyle/>
        <a:p>
          <a:pPr rtl="0"/>
          <a:r>
            <a:rPr lang="cs-CZ" dirty="0" smtClean="0"/>
            <a:t>Co budeš dělat, když bude zítra hezky?</a:t>
          </a:r>
          <a:endParaRPr lang="cs-CZ" dirty="0"/>
        </a:p>
      </dgm:t>
    </dgm:pt>
    <dgm:pt modelId="{65F58D16-BC58-4318-8C3E-700266AB408D}" type="parTrans" cxnId="{8DB2BE5E-F174-4A72-81A1-F695B9242DD6}">
      <dgm:prSet/>
      <dgm:spPr/>
      <dgm:t>
        <a:bodyPr/>
        <a:lstStyle/>
        <a:p>
          <a:endParaRPr lang="cs-CZ"/>
        </a:p>
      </dgm:t>
    </dgm:pt>
    <dgm:pt modelId="{CCBFD0CC-CE01-42BE-9AFC-87D3852B1520}" type="sibTrans" cxnId="{8DB2BE5E-F174-4A72-81A1-F695B9242DD6}">
      <dgm:prSet/>
      <dgm:spPr/>
      <dgm:t>
        <a:bodyPr/>
        <a:lstStyle/>
        <a:p>
          <a:endParaRPr lang="cs-CZ"/>
        </a:p>
      </dgm:t>
    </dgm:pt>
    <dgm:pt modelId="{A08F2264-3899-4831-A636-E7116FE8A327}">
      <dgm:prSet/>
      <dgm:spPr/>
      <dgm:t>
        <a:bodyPr/>
        <a:lstStyle/>
        <a:p>
          <a:pPr rtl="0"/>
          <a:r>
            <a:rPr lang="cs-CZ" dirty="0" smtClean="0"/>
            <a:t>Dáte si čaj a sušenky?</a:t>
          </a:r>
          <a:endParaRPr lang="cs-CZ" dirty="0"/>
        </a:p>
      </dgm:t>
    </dgm:pt>
    <dgm:pt modelId="{95B5F704-5C83-4974-B904-2600292C371E}" type="parTrans" cxnId="{C0C9989F-1D30-4473-ABEB-C7FD2E989152}">
      <dgm:prSet/>
      <dgm:spPr/>
      <dgm:t>
        <a:bodyPr/>
        <a:lstStyle/>
        <a:p>
          <a:endParaRPr lang="cs-CZ"/>
        </a:p>
      </dgm:t>
    </dgm:pt>
    <dgm:pt modelId="{593E91AE-E416-475D-ACB6-C1BF7D2E9664}" type="sibTrans" cxnId="{C0C9989F-1D30-4473-ABEB-C7FD2E989152}">
      <dgm:prSet/>
      <dgm:spPr/>
      <dgm:t>
        <a:bodyPr/>
        <a:lstStyle/>
        <a:p>
          <a:endParaRPr lang="cs-CZ"/>
        </a:p>
      </dgm:t>
    </dgm:pt>
    <dgm:pt modelId="{24B73C27-82E6-446F-9534-8B0B835D3D59}">
      <dgm:prSet/>
      <dgm:spPr/>
      <dgm:t>
        <a:bodyPr/>
        <a:lstStyle/>
        <a:p>
          <a:pPr rtl="0"/>
          <a:r>
            <a:rPr lang="cs-CZ" dirty="0" smtClean="0"/>
            <a:t>Podívej se na ty mraky. Bude pršet.</a:t>
          </a:r>
          <a:endParaRPr lang="cs-CZ" dirty="0"/>
        </a:p>
      </dgm:t>
    </dgm:pt>
    <dgm:pt modelId="{D937FCC1-CD7D-4946-BFDC-75B38F5795EF}" type="parTrans" cxnId="{FFC7106A-E311-41A5-8B68-4FD3575689DB}">
      <dgm:prSet/>
      <dgm:spPr/>
      <dgm:t>
        <a:bodyPr/>
        <a:lstStyle/>
        <a:p>
          <a:endParaRPr lang="cs-CZ"/>
        </a:p>
      </dgm:t>
    </dgm:pt>
    <dgm:pt modelId="{0B923006-AAAB-4643-B3FC-09FE7887A19E}" type="sibTrans" cxnId="{FFC7106A-E311-41A5-8B68-4FD3575689DB}">
      <dgm:prSet/>
      <dgm:spPr/>
      <dgm:t>
        <a:bodyPr/>
        <a:lstStyle/>
        <a:p>
          <a:endParaRPr lang="cs-CZ"/>
        </a:p>
      </dgm:t>
    </dgm:pt>
    <dgm:pt modelId="{192E9890-952D-4B35-AA85-BF1AD0A283DD}">
      <dgm:prSet/>
      <dgm:spPr/>
      <dgm:t>
        <a:bodyPr/>
        <a:lstStyle/>
        <a:p>
          <a:pPr rtl="0"/>
          <a:r>
            <a:rPr lang="cs-CZ" dirty="0" smtClean="0"/>
            <a:t>Berou se příští měsíc. Doufám, že mě pozvou. </a:t>
          </a:r>
          <a:endParaRPr lang="cs-CZ" dirty="0"/>
        </a:p>
      </dgm:t>
    </dgm:pt>
    <dgm:pt modelId="{FFAF63F3-3701-41C1-ADC5-9D0F56DFB3D7}" type="parTrans" cxnId="{BD3775F2-B80A-4C07-B626-82A84844083A}">
      <dgm:prSet/>
      <dgm:spPr/>
      <dgm:t>
        <a:bodyPr/>
        <a:lstStyle/>
        <a:p>
          <a:endParaRPr lang="cs-CZ"/>
        </a:p>
      </dgm:t>
    </dgm:pt>
    <dgm:pt modelId="{94F0E4A3-4F00-45A5-8AE9-F05839226BBF}" type="sibTrans" cxnId="{BD3775F2-B80A-4C07-B626-82A84844083A}">
      <dgm:prSet/>
      <dgm:spPr/>
      <dgm:t>
        <a:bodyPr/>
        <a:lstStyle/>
        <a:p>
          <a:endParaRPr lang="cs-CZ"/>
        </a:p>
      </dgm:t>
    </dgm:pt>
    <dgm:pt modelId="{4044C284-E9C0-449C-B8DB-AEBF93CDE802}">
      <dgm:prSet/>
      <dgm:spPr/>
      <dgm:t>
        <a:bodyPr/>
        <a:lstStyle/>
        <a:p>
          <a:pPr rtl="0"/>
          <a:r>
            <a:rPr lang="cs-CZ" dirty="0" smtClean="0"/>
            <a:t>Odvezu tě, jak jsme se dohodli.</a:t>
          </a:r>
          <a:endParaRPr lang="cs-CZ" dirty="0"/>
        </a:p>
      </dgm:t>
    </dgm:pt>
    <dgm:pt modelId="{860CE5A3-137D-42A3-BA75-5E8027AF04EA}" type="parTrans" cxnId="{ECCAC6DF-5CC6-41A3-A7B1-FDFE4F9BCA84}">
      <dgm:prSet/>
      <dgm:spPr/>
      <dgm:t>
        <a:bodyPr/>
        <a:lstStyle/>
        <a:p>
          <a:endParaRPr lang="cs-CZ"/>
        </a:p>
      </dgm:t>
    </dgm:pt>
    <dgm:pt modelId="{863FDA31-1336-460D-A926-98BD939173C1}" type="sibTrans" cxnId="{ECCAC6DF-5CC6-41A3-A7B1-FDFE4F9BCA84}">
      <dgm:prSet/>
      <dgm:spPr/>
      <dgm:t>
        <a:bodyPr/>
        <a:lstStyle/>
        <a:p>
          <a:endParaRPr lang="cs-CZ"/>
        </a:p>
      </dgm:t>
    </dgm:pt>
    <dgm:pt modelId="{E5160521-D537-43E6-8FDF-8279FFECEB0B}" type="pres">
      <dgm:prSet presAssocID="{AB4C2CC1-BE66-414E-8DAF-BA1EE37AAFE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339357E-17CF-4A1E-BE99-3CF5DD341387}" type="pres">
      <dgm:prSet presAssocID="{D0BDFE98-E9FB-4299-9D1F-8E14BB52BFB8}" presName="parentText" presStyleLbl="node1" presStyleIdx="0" presStyleCnt="6" custLinFactNeighborY="3777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521054-30C7-40F3-9DC4-12FDBBF784F9}" type="pres">
      <dgm:prSet presAssocID="{EA33D104-E1F7-4D99-A6FA-12DB1CB37912}" presName="spacer" presStyleCnt="0"/>
      <dgm:spPr/>
    </dgm:pt>
    <dgm:pt modelId="{72694F7E-F8CA-47EB-BB59-37DCBEB4C8E4}" type="pres">
      <dgm:prSet presAssocID="{C522DB10-2C9D-4DB1-823E-782F4C9E233F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AC7C73-2FA6-40B7-9287-B3726D736097}" type="pres">
      <dgm:prSet presAssocID="{CCBFD0CC-CE01-42BE-9AFC-87D3852B1520}" presName="spacer" presStyleCnt="0"/>
      <dgm:spPr/>
    </dgm:pt>
    <dgm:pt modelId="{B95A344D-50B5-4047-847D-128D863C3173}" type="pres">
      <dgm:prSet presAssocID="{A08F2264-3899-4831-A636-E7116FE8A327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F68FA0-9564-4E7E-BD3C-4791156112A2}" type="pres">
      <dgm:prSet presAssocID="{593E91AE-E416-475D-ACB6-C1BF7D2E9664}" presName="spacer" presStyleCnt="0"/>
      <dgm:spPr/>
    </dgm:pt>
    <dgm:pt modelId="{CEEEF7F6-6551-4719-B998-E84198A0E576}" type="pres">
      <dgm:prSet presAssocID="{24B73C27-82E6-446F-9534-8B0B835D3D59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448A37-CE5F-48EF-98E1-8A620833D67D}" type="pres">
      <dgm:prSet presAssocID="{0B923006-AAAB-4643-B3FC-09FE7887A19E}" presName="spacer" presStyleCnt="0"/>
      <dgm:spPr/>
    </dgm:pt>
    <dgm:pt modelId="{FC8A47CF-CAFA-412B-8A09-D66009731A79}" type="pres">
      <dgm:prSet presAssocID="{192E9890-952D-4B35-AA85-BF1AD0A283DD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E3C838-8E66-4466-ACC6-A5E45516C2AB}" type="pres">
      <dgm:prSet presAssocID="{94F0E4A3-4F00-45A5-8AE9-F05839226BBF}" presName="spacer" presStyleCnt="0"/>
      <dgm:spPr/>
    </dgm:pt>
    <dgm:pt modelId="{691D38B6-70B8-4D1E-98E2-0BE4B7E170ED}" type="pres">
      <dgm:prSet presAssocID="{4044C284-E9C0-449C-B8DB-AEBF93CDE802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DB2BE5E-F174-4A72-81A1-F695B9242DD6}" srcId="{AB4C2CC1-BE66-414E-8DAF-BA1EE37AAFE7}" destId="{C522DB10-2C9D-4DB1-823E-782F4C9E233F}" srcOrd="1" destOrd="0" parTransId="{65F58D16-BC58-4318-8C3E-700266AB408D}" sibTransId="{CCBFD0CC-CE01-42BE-9AFC-87D3852B1520}"/>
    <dgm:cxn modelId="{157CBEDC-C048-714D-AB89-7EA65E3838A9}" type="presOf" srcId="{D0BDFE98-E9FB-4299-9D1F-8E14BB52BFB8}" destId="{E339357E-17CF-4A1E-BE99-3CF5DD341387}" srcOrd="0" destOrd="0" presId="urn:microsoft.com/office/officeart/2005/8/layout/vList2"/>
    <dgm:cxn modelId="{20A85C25-17BB-4B11-AE51-50C733FAA965}" srcId="{AB4C2CC1-BE66-414E-8DAF-BA1EE37AAFE7}" destId="{D0BDFE98-E9FB-4299-9D1F-8E14BB52BFB8}" srcOrd="0" destOrd="0" parTransId="{691F8AA9-F900-49EF-88FA-5BA49F5817BA}" sibTransId="{EA33D104-E1F7-4D99-A6FA-12DB1CB37912}"/>
    <dgm:cxn modelId="{FFC7106A-E311-41A5-8B68-4FD3575689DB}" srcId="{AB4C2CC1-BE66-414E-8DAF-BA1EE37AAFE7}" destId="{24B73C27-82E6-446F-9534-8B0B835D3D59}" srcOrd="3" destOrd="0" parTransId="{D937FCC1-CD7D-4946-BFDC-75B38F5795EF}" sibTransId="{0B923006-AAAB-4643-B3FC-09FE7887A19E}"/>
    <dgm:cxn modelId="{ECCAC6DF-5CC6-41A3-A7B1-FDFE4F9BCA84}" srcId="{AB4C2CC1-BE66-414E-8DAF-BA1EE37AAFE7}" destId="{4044C284-E9C0-449C-B8DB-AEBF93CDE802}" srcOrd="5" destOrd="0" parTransId="{860CE5A3-137D-42A3-BA75-5E8027AF04EA}" sibTransId="{863FDA31-1336-460D-A926-98BD939173C1}"/>
    <dgm:cxn modelId="{F19DFC64-930D-854D-9482-9B11353B9BFA}" type="presOf" srcId="{C522DB10-2C9D-4DB1-823E-782F4C9E233F}" destId="{72694F7E-F8CA-47EB-BB59-37DCBEB4C8E4}" srcOrd="0" destOrd="0" presId="urn:microsoft.com/office/officeart/2005/8/layout/vList2"/>
    <dgm:cxn modelId="{4FB398EC-15C4-1743-BBBB-BFA10349894A}" type="presOf" srcId="{24B73C27-82E6-446F-9534-8B0B835D3D59}" destId="{CEEEF7F6-6551-4719-B998-E84198A0E576}" srcOrd="0" destOrd="0" presId="urn:microsoft.com/office/officeart/2005/8/layout/vList2"/>
    <dgm:cxn modelId="{38A58F30-51A3-4E43-8A66-FAE3D3C887A6}" type="presOf" srcId="{192E9890-952D-4B35-AA85-BF1AD0A283DD}" destId="{FC8A47CF-CAFA-412B-8A09-D66009731A79}" srcOrd="0" destOrd="0" presId="urn:microsoft.com/office/officeart/2005/8/layout/vList2"/>
    <dgm:cxn modelId="{808D9468-681F-FF48-9A15-E5FA75CB9381}" type="presOf" srcId="{4044C284-E9C0-449C-B8DB-AEBF93CDE802}" destId="{691D38B6-70B8-4D1E-98E2-0BE4B7E170ED}" srcOrd="0" destOrd="0" presId="urn:microsoft.com/office/officeart/2005/8/layout/vList2"/>
    <dgm:cxn modelId="{3EB53E8C-DB41-224A-AB40-91181D68CA15}" type="presOf" srcId="{AB4C2CC1-BE66-414E-8DAF-BA1EE37AAFE7}" destId="{E5160521-D537-43E6-8FDF-8279FFECEB0B}" srcOrd="0" destOrd="0" presId="urn:microsoft.com/office/officeart/2005/8/layout/vList2"/>
    <dgm:cxn modelId="{4DB9BCC4-2BBD-C44B-9801-182FF5145777}" type="presOf" srcId="{A08F2264-3899-4831-A636-E7116FE8A327}" destId="{B95A344D-50B5-4047-847D-128D863C3173}" srcOrd="0" destOrd="0" presId="urn:microsoft.com/office/officeart/2005/8/layout/vList2"/>
    <dgm:cxn modelId="{BD3775F2-B80A-4C07-B626-82A84844083A}" srcId="{AB4C2CC1-BE66-414E-8DAF-BA1EE37AAFE7}" destId="{192E9890-952D-4B35-AA85-BF1AD0A283DD}" srcOrd="4" destOrd="0" parTransId="{FFAF63F3-3701-41C1-ADC5-9D0F56DFB3D7}" sibTransId="{94F0E4A3-4F00-45A5-8AE9-F05839226BBF}"/>
    <dgm:cxn modelId="{C0C9989F-1D30-4473-ABEB-C7FD2E989152}" srcId="{AB4C2CC1-BE66-414E-8DAF-BA1EE37AAFE7}" destId="{A08F2264-3899-4831-A636-E7116FE8A327}" srcOrd="2" destOrd="0" parTransId="{95B5F704-5C83-4974-B904-2600292C371E}" sibTransId="{593E91AE-E416-475D-ACB6-C1BF7D2E9664}"/>
    <dgm:cxn modelId="{F182E144-DFFE-E44C-AA64-B2764A353CC5}" type="presParOf" srcId="{E5160521-D537-43E6-8FDF-8279FFECEB0B}" destId="{E339357E-17CF-4A1E-BE99-3CF5DD341387}" srcOrd="0" destOrd="0" presId="urn:microsoft.com/office/officeart/2005/8/layout/vList2"/>
    <dgm:cxn modelId="{3E93227E-58DC-0341-BE22-1013514B8C6C}" type="presParOf" srcId="{E5160521-D537-43E6-8FDF-8279FFECEB0B}" destId="{C5521054-30C7-40F3-9DC4-12FDBBF784F9}" srcOrd="1" destOrd="0" presId="urn:microsoft.com/office/officeart/2005/8/layout/vList2"/>
    <dgm:cxn modelId="{5BC1DD6D-E855-F045-916D-FF040A5176A9}" type="presParOf" srcId="{E5160521-D537-43E6-8FDF-8279FFECEB0B}" destId="{72694F7E-F8CA-47EB-BB59-37DCBEB4C8E4}" srcOrd="2" destOrd="0" presId="urn:microsoft.com/office/officeart/2005/8/layout/vList2"/>
    <dgm:cxn modelId="{EFB2B84B-61EB-6C49-9C38-888B68CBD706}" type="presParOf" srcId="{E5160521-D537-43E6-8FDF-8279FFECEB0B}" destId="{25AC7C73-2FA6-40B7-9287-B3726D736097}" srcOrd="3" destOrd="0" presId="urn:microsoft.com/office/officeart/2005/8/layout/vList2"/>
    <dgm:cxn modelId="{6B570D9C-14F0-0140-B02F-BCA9EA175C8B}" type="presParOf" srcId="{E5160521-D537-43E6-8FDF-8279FFECEB0B}" destId="{B95A344D-50B5-4047-847D-128D863C3173}" srcOrd="4" destOrd="0" presId="urn:microsoft.com/office/officeart/2005/8/layout/vList2"/>
    <dgm:cxn modelId="{63D63A2D-EBC7-0942-BA35-06EF8E41F6A6}" type="presParOf" srcId="{E5160521-D537-43E6-8FDF-8279FFECEB0B}" destId="{28F68FA0-9564-4E7E-BD3C-4791156112A2}" srcOrd="5" destOrd="0" presId="urn:microsoft.com/office/officeart/2005/8/layout/vList2"/>
    <dgm:cxn modelId="{57F9C6D0-9665-3741-8F4A-968BAE37AE1A}" type="presParOf" srcId="{E5160521-D537-43E6-8FDF-8279FFECEB0B}" destId="{CEEEF7F6-6551-4719-B998-E84198A0E576}" srcOrd="6" destOrd="0" presId="urn:microsoft.com/office/officeart/2005/8/layout/vList2"/>
    <dgm:cxn modelId="{67BAE745-E5AD-F64A-9EFB-B7B96293C639}" type="presParOf" srcId="{E5160521-D537-43E6-8FDF-8279FFECEB0B}" destId="{E9448A37-CE5F-48EF-98E1-8A620833D67D}" srcOrd="7" destOrd="0" presId="urn:microsoft.com/office/officeart/2005/8/layout/vList2"/>
    <dgm:cxn modelId="{A8492F7E-4BEE-7440-AB88-6C2905403308}" type="presParOf" srcId="{E5160521-D537-43E6-8FDF-8279FFECEB0B}" destId="{FC8A47CF-CAFA-412B-8A09-D66009731A79}" srcOrd="8" destOrd="0" presId="urn:microsoft.com/office/officeart/2005/8/layout/vList2"/>
    <dgm:cxn modelId="{89BEF9CC-8CC7-4E44-AE86-2D348D760FB2}" type="presParOf" srcId="{E5160521-D537-43E6-8FDF-8279FFECEB0B}" destId="{B8E3C838-8E66-4466-ACC6-A5E45516C2AB}" srcOrd="9" destOrd="0" presId="urn:microsoft.com/office/officeart/2005/8/layout/vList2"/>
    <dgm:cxn modelId="{2734E257-BF17-CF45-A8A0-B6C6DCAF5938}" type="presParOf" srcId="{E5160521-D537-43E6-8FDF-8279FFECEB0B}" destId="{691D38B6-70B8-4D1E-98E2-0BE4B7E170ED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5ABD2A4-529A-4EF9-81E8-7FF359A6B6D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7086EA4-889F-4EBE-9A8E-590ADD4BAE30}">
      <dgm:prSet/>
      <dgm:spPr>
        <a:ln>
          <a:solidFill>
            <a:srgbClr val="C00000"/>
          </a:solidFill>
        </a:ln>
      </dgm:spPr>
      <dgm:t>
        <a:bodyPr/>
        <a:lstStyle/>
        <a:p>
          <a:pPr rtl="0"/>
          <a:r>
            <a:rPr lang="cs-CZ" dirty="0" err="1" smtClean="0"/>
            <a:t>Imagine</a:t>
          </a:r>
          <a:r>
            <a:rPr lang="cs-CZ" dirty="0" smtClean="0"/>
            <a:t> </a:t>
          </a:r>
          <a:r>
            <a:rPr lang="en-US" dirty="0" smtClean="0"/>
            <a:t>you have booked a holiday of your lifetime. Say what you’re going to do.</a:t>
          </a:r>
          <a:endParaRPr lang="cs-CZ" dirty="0"/>
        </a:p>
      </dgm:t>
    </dgm:pt>
    <dgm:pt modelId="{8A84ACC7-1F44-4A26-B433-0486910F67D3}" type="parTrans" cxnId="{E054CDFF-3F3F-463D-80F3-FC3D8AE807E5}">
      <dgm:prSet/>
      <dgm:spPr/>
      <dgm:t>
        <a:bodyPr/>
        <a:lstStyle/>
        <a:p>
          <a:endParaRPr lang="cs-CZ"/>
        </a:p>
      </dgm:t>
    </dgm:pt>
    <dgm:pt modelId="{D33BAD8D-99C7-419E-BE87-2AE51B9E20A5}" type="sibTrans" cxnId="{E054CDFF-3F3F-463D-80F3-FC3D8AE807E5}">
      <dgm:prSet/>
      <dgm:spPr/>
      <dgm:t>
        <a:bodyPr/>
        <a:lstStyle/>
        <a:p>
          <a:endParaRPr lang="cs-CZ"/>
        </a:p>
      </dgm:t>
    </dgm:pt>
    <dgm:pt modelId="{019FD2F8-6BF2-4AD4-9254-72E9807E627D}">
      <dgm:prSet/>
      <dgm:spPr/>
      <dgm:t>
        <a:bodyPr/>
        <a:lstStyle/>
        <a:p>
          <a:pPr rtl="0"/>
          <a:r>
            <a:rPr lang="en-US" smtClean="0"/>
            <a:t>How do you think the world will change in the next thirty years.</a:t>
          </a:r>
          <a:endParaRPr lang="cs-CZ"/>
        </a:p>
      </dgm:t>
    </dgm:pt>
    <dgm:pt modelId="{B7098EFA-8054-4E34-A57E-0E3B82362663}" type="parTrans" cxnId="{FCD4A0C1-FD56-4873-8A63-E0211BC41109}">
      <dgm:prSet/>
      <dgm:spPr/>
      <dgm:t>
        <a:bodyPr/>
        <a:lstStyle/>
        <a:p>
          <a:endParaRPr lang="cs-CZ"/>
        </a:p>
      </dgm:t>
    </dgm:pt>
    <dgm:pt modelId="{747AEDE9-8A6F-4B46-8538-DFF2479A104E}" type="sibTrans" cxnId="{FCD4A0C1-FD56-4873-8A63-E0211BC41109}">
      <dgm:prSet/>
      <dgm:spPr/>
      <dgm:t>
        <a:bodyPr/>
        <a:lstStyle/>
        <a:p>
          <a:endParaRPr lang="cs-CZ"/>
        </a:p>
      </dgm:t>
    </dgm:pt>
    <dgm:pt modelId="{E3196ECF-B53B-48A0-9EAC-F8BFE72224AE}">
      <dgm:prSet/>
      <dgm:spPr/>
      <dgm:t>
        <a:bodyPr/>
        <a:lstStyle/>
        <a:p>
          <a:pPr rtl="0"/>
          <a:r>
            <a:rPr lang="en-US" smtClean="0"/>
            <a:t>What are your plans for the rest of the week?</a:t>
          </a:r>
          <a:endParaRPr lang="cs-CZ"/>
        </a:p>
      </dgm:t>
    </dgm:pt>
    <dgm:pt modelId="{4F24F550-810E-47C3-8762-EBAB6EC31037}" type="parTrans" cxnId="{024A5DB0-63D6-4735-8546-984ECF8A0294}">
      <dgm:prSet/>
      <dgm:spPr/>
      <dgm:t>
        <a:bodyPr/>
        <a:lstStyle/>
        <a:p>
          <a:endParaRPr lang="cs-CZ"/>
        </a:p>
      </dgm:t>
    </dgm:pt>
    <dgm:pt modelId="{023632B9-41A0-4713-866C-11ADE7251AC6}" type="sibTrans" cxnId="{024A5DB0-63D6-4735-8546-984ECF8A0294}">
      <dgm:prSet/>
      <dgm:spPr/>
      <dgm:t>
        <a:bodyPr/>
        <a:lstStyle/>
        <a:p>
          <a:endParaRPr lang="cs-CZ"/>
        </a:p>
      </dgm:t>
    </dgm:pt>
    <dgm:pt modelId="{C848E658-EE3C-40E2-B9F1-0080FC0ADC04}" type="pres">
      <dgm:prSet presAssocID="{35ABD2A4-529A-4EF9-81E8-7FF359A6B6D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C16BBCC-442A-4107-84B8-4423A653590A}" type="pres">
      <dgm:prSet presAssocID="{67086EA4-889F-4EBE-9A8E-590ADD4BAE30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932A2A3-C21E-47CD-BF9A-317D4E4DDBA3}" type="pres">
      <dgm:prSet presAssocID="{D33BAD8D-99C7-419E-BE87-2AE51B9E20A5}" presName="spacer" presStyleCnt="0"/>
      <dgm:spPr/>
    </dgm:pt>
    <dgm:pt modelId="{9BFE6F60-68C5-4E20-BE10-7477847C0740}" type="pres">
      <dgm:prSet presAssocID="{019FD2F8-6BF2-4AD4-9254-72E9807E627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76776AC-8733-4D17-B0DE-F1A8E80E7BDC}" type="pres">
      <dgm:prSet presAssocID="{747AEDE9-8A6F-4B46-8538-DFF2479A104E}" presName="spacer" presStyleCnt="0"/>
      <dgm:spPr/>
    </dgm:pt>
    <dgm:pt modelId="{0C4B5322-CB24-4D06-AC39-5323326BD94F}" type="pres">
      <dgm:prSet presAssocID="{E3196ECF-B53B-48A0-9EAC-F8BFE72224AE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7E0A170-2134-41D7-B024-DFABD7418210}" type="presOf" srcId="{E3196ECF-B53B-48A0-9EAC-F8BFE72224AE}" destId="{0C4B5322-CB24-4D06-AC39-5323326BD94F}" srcOrd="0" destOrd="0" presId="urn:microsoft.com/office/officeart/2005/8/layout/vList2"/>
    <dgm:cxn modelId="{024A5DB0-63D6-4735-8546-984ECF8A0294}" srcId="{35ABD2A4-529A-4EF9-81E8-7FF359A6B6DC}" destId="{E3196ECF-B53B-48A0-9EAC-F8BFE72224AE}" srcOrd="2" destOrd="0" parTransId="{4F24F550-810E-47C3-8762-EBAB6EC31037}" sibTransId="{023632B9-41A0-4713-866C-11ADE7251AC6}"/>
    <dgm:cxn modelId="{A8106989-ABA4-4CEF-9865-E3D04B6E76E6}" type="presOf" srcId="{35ABD2A4-529A-4EF9-81E8-7FF359A6B6DC}" destId="{C848E658-EE3C-40E2-B9F1-0080FC0ADC04}" srcOrd="0" destOrd="0" presId="urn:microsoft.com/office/officeart/2005/8/layout/vList2"/>
    <dgm:cxn modelId="{E054CDFF-3F3F-463D-80F3-FC3D8AE807E5}" srcId="{35ABD2A4-529A-4EF9-81E8-7FF359A6B6DC}" destId="{67086EA4-889F-4EBE-9A8E-590ADD4BAE30}" srcOrd="0" destOrd="0" parTransId="{8A84ACC7-1F44-4A26-B433-0486910F67D3}" sibTransId="{D33BAD8D-99C7-419E-BE87-2AE51B9E20A5}"/>
    <dgm:cxn modelId="{FCD4A0C1-FD56-4873-8A63-E0211BC41109}" srcId="{35ABD2A4-529A-4EF9-81E8-7FF359A6B6DC}" destId="{019FD2F8-6BF2-4AD4-9254-72E9807E627D}" srcOrd="1" destOrd="0" parTransId="{B7098EFA-8054-4E34-A57E-0E3B82362663}" sibTransId="{747AEDE9-8A6F-4B46-8538-DFF2479A104E}"/>
    <dgm:cxn modelId="{2B4DFB21-9A40-40F1-AF47-09CB65DADEE2}" type="presOf" srcId="{67086EA4-889F-4EBE-9A8E-590ADD4BAE30}" destId="{6C16BBCC-442A-4107-84B8-4423A653590A}" srcOrd="0" destOrd="0" presId="urn:microsoft.com/office/officeart/2005/8/layout/vList2"/>
    <dgm:cxn modelId="{E6FC3597-4A03-4856-A4A5-2E9F24601BE7}" type="presOf" srcId="{019FD2F8-6BF2-4AD4-9254-72E9807E627D}" destId="{9BFE6F60-68C5-4E20-BE10-7477847C0740}" srcOrd="0" destOrd="0" presId="urn:microsoft.com/office/officeart/2005/8/layout/vList2"/>
    <dgm:cxn modelId="{FD45DE4C-137F-4C9E-979E-8ECE3AE21B92}" type="presParOf" srcId="{C848E658-EE3C-40E2-B9F1-0080FC0ADC04}" destId="{6C16BBCC-442A-4107-84B8-4423A653590A}" srcOrd="0" destOrd="0" presId="urn:microsoft.com/office/officeart/2005/8/layout/vList2"/>
    <dgm:cxn modelId="{D01704FF-8B23-4729-8BEE-CE34B44525C4}" type="presParOf" srcId="{C848E658-EE3C-40E2-B9F1-0080FC0ADC04}" destId="{0932A2A3-C21E-47CD-BF9A-317D4E4DDBA3}" srcOrd="1" destOrd="0" presId="urn:microsoft.com/office/officeart/2005/8/layout/vList2"/>
    <dgm:cxn modelId="{2FB55790-9FD4-4A46-8A4D-9B5C59EC8905}" type="presParOf" srcId="{C848E658-EE3C-40E2-B9F1-0080FC0ADC04}" destId="{9BFE6F60-68C5-4E20-BE10-7477847C0740}" srcOrd="2" destOrd="0" presId="urn:microsoft.com/office/officeart/2005/8/layout/vList2"/>
    <dgm:cxn modelId="{E5096BFE-D546-4D74-A437-03BF066B6CA0}" type="presParOf" srcId="{C848E658-EE3C-40E2-B9F1-0080FC0ADC04}" destId="{D76776AC-8733-4D17-B0DE-F1A8E80E7BDC}" srcOrd="3" destOrd="0" presId="urn:microsoft.com/office/officeart/2005/8/layout/vList2"/>
    <dgm:cxn modelId="{901D1421-B138-42CB-91A6-97099E64733F}" type="presParOf" srcId="{C848E658-EE3C-40E2-B9F1-0080FC0ADC04}" destId="{0C4B5322-CB24-4D06-AC39-5323326BD94F}" srcOrd="4" destOrd="0" presId="urn:microsoft.com/office/officeart/2005/8/layout/vList2"/>
  </dgm:cxnLst>
  <dgm:bg>
    <a:solidFill>
      <a:srgbClr val="FF000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39357E-17CF-4A1E-BE99-3CF5DD341387}">
      <dsp:nvSpPr>
        <dsp:cNvPr id="0" name=""/>
        <dsp:cNvSpPr/>
      </dsp:nvSpPr>
      <dsp:spPr>
        <a:xfrm>
          <a:off x="0" y="77100"/>
          <a:ext cx="8229600" cy="6715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Jakou</a:t>
          </a:r>
          <a:r>
            <a:rPr lang="cs-CZ" sz="2800" kern="1200" dirty="0" smtClean="0"/>
            <a:t> knížku se chystáš brzy přečíst?</a:t>
          </a:r>
          <a:r>
            <a:rPr lang="en-US" sz="2800" kern="1200" dirty="0" smtClean="0"/>
            <a:t> </a:t>
          </a:r>
          <a:endParaRPr lang="cs-CZ" sz="2800" kern="1200" dirty="0"/>
        </a:p>
      </dsp:txBody>
      <dsp:txXfrm>
        <a:off x="32784" y="109884"/>
        <a:ext cx="8164032" cy="606012"/>
      </dsp:txXfrm>
    </dsp:sp>
    <dsp:sp modelId="{72694F7E-F8CA-47EB-BB59-37DCBEB4C8E4}">
      <dsp:nvSpPr>
        <dsp:cNvPr id="0" name=""/>
        <dsp:cNvSpPr/>
      </dsp:nvSpPr>
      <dsp:spPr>
        <a:xfrm>
          <a:off x="0" y="798861"/>
          <a:ext cx="8229600" cy="6715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Co budeš dělat, když bude zítra hezky?</a:t>
          </a:r>
          <a:endParaRPr lang="cs-CZ" sz="2800" kern="1200" dirty="0"/>
        </a:p>
      </dsp:txBody>
      <dsp:txXfrm>
        <a:off x="32784" y="831645"/>
        <a:ext cx="8164032" cy="606012"/>
      </dsp:txXfrm>
    </dsp:sp>
    <dsp:sp modelId="{B95A344D-50B5-4047-847D-128D863C3173}">
      <dsp:nvSpPr>
        <dsp:cNvPr id="0" name=""/>
        <dsp:cNvSpPr/>
      </dsp:nvSpPr>
      <dsp:spPr>
        <a:xfrm>
          <a:off x="0" y="1551081"/>
          <a:ext cx="8229600" cy="6715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Dáte si čaj a sušenky?</a:t>
          </a:r>
          <a:endParaRPr lang="cs-CZ" sz="2800" kern="1200" dirty="0"/>
        </a:p>
      </dsp:txBody>
      <dsp:txXfrm>
        <a:off x="32784" y="1583865"/>
        <a:ext cx="8164032" cy="606012"/>
      </dsp:txXfrm>
    </dsp:sp>
    <dsp:sp modelId="{CEEEF7F6-6551-4719-B998-E84198A0E576}">
      <dsp:nvSpPr>
        <dsp:cNvPr id="0" name=""/>
        <dsp:cNvSpPr/>
      </dsp:nvSpPr>
      <dsp:spPr>
        <a:xfrm>
          <a:off x="0" y="2303301"/>
          <a:ext cx="8229600" cy="6715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Podívej se na ty mraky. Bude pršet.</a:t>
          </a:r>
          <a:endParaRPr lang="cs-CZ" sz="2800" kern="1200" dirty="0"/>
        </a:p>
      </dsp:txBody>
      <dsp:txXfrm>
        <a:off x="32784" y="2336085"/>
        <a:ext cx="8164032" cy="606012"/>
      </dsp:txXfrm>
    </dsp:sp>
    <dsp:sp modelId="{FC8A47CF-CAFA-412B-8A09-D66009731A79}">
      <dsp:nvSpPr>
        <dsp:cNvPr id="0" name=""/>
        <dsp:cNvSpPr/>
      </dsp:nvSpPr>
      <dsp:spPr>
        <a:xfrm>
          <a:off x="0" y="3055521"/>
          <a:ext cx="8229600" cy="6715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Berou se příští měsíc. Doufám, že mě pozvou. </a:t>
          </a:r>
          <a:endParaRPr lang="cs-CZ" sz="2800" kern="1200" dirty="0"/>
        </a:p>
      </dsp:txBody>
      <dsp:txXfrm>
        <a:off x="32784" y="3088305"/>
        <a:ext cx="8164032" cy="606012"/>
      </dsp:txXfrm>
    </dsp:sp>
    <dsp:sp modelId="{691D38B6-70B8-4D1E-98E2-0BE4B7E170ED}">
      <dsp:nvSpPr>
        <dsp:cNvPr id="0" name=""/>
        <dsp:cNvSpPr/>
      </dsp:nvSpPr>
      <dsp:spPr>
        <a:xfrm>
          <a:off x="0" y="3807741"/>
          <a:ext cx="8229600" cy="6715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Odvezu tě, jak jsme se dohodli.</a:t>
          </a:r>
          <a:endParaRPr lang="cs-CZ" sz="2800" kern="1200" dirty="0"/>
        </a:p>
      </dsp:txBody>
      <dsp:txXfrm>
        <a:off x="32784" y="3840525"/>
        <a:ext cx="8164032" cy="6060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16BBCC-442A-4107-84B8-4423A653590A}">
      <dsp:nvSpPr>
        <dsp:cNvPr id="0" name=""/>
        <dsp:cNvSpPr/>
      </dsp:nvSpPr>
      <dsp:spPr>
        <a:xfrm>
          <a:off x="0" y="27096"/>
          <a:ext cx="8229600" cy="1113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err="1" smtClean="0"/>
            <a:t>Imagine</a:t>
          </a:r>
          <a:r>
            <a:rPr lang="cs-CZ" sz="2800" kern="1200" dirty="0" smtClean="0"/>
            <a:t> </a:t>
          </a:r>
          <a:r>
            <a:rPr lang="en-US" sz="2800" kern="1200" dirty="0" smtClean="0"/>
            <a:t>you have booked a holiday of your lifetime. Say what you’re going to do.</a:t>
          </a:r>
          <a:endParaRPr lang="cs-CZ" sz="2800" kern="1200" dirty="0"/>
        </a:p>
      </dsp:txBody>
      <dsp:txXfrm>
        <a:off x="54373" y="81469"/>
        <a:ext cx="8120854" cy="1005094"/>
      </dsp:txXfrm>
    </dsp:sp>
    <dsp:sp modelId="{9BFE6F60-68C5-4E20-BE10-7477847C0740}">
      <dsp:nvSpPr>
        <dsp:cNvPr id="0" name=""/>
        <dsp:cNvSpPr/>
      </dsp:nvSpPr>
      <dsp:spPr>
        <a:xfrm>
          <a:off x="0" y="1221576"/>
          <a:ext cx="8229600" cy="1113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smtClean="0"/>
            <a:t>How do you think the world will change in the next thirty years.</a:t>
          </a:r>
          <a:endParaRPr lang="cs-CZ" sz="2800" kern="1200"/>
        </a:p>
      </dsp:txBody>
      <dsp:txXfrm>
        <a:off x="54373" y="1275949"/>
        <a:ext cx="8120854" cy="1005094"/>
      </dsp:txXfrm>
    </dsp:sp>
    <dsp:sp modelId="{0C4B5322-CB24-4D06-AC39-5323326BD94F}">
      <dsp:nvSpPr>
        <dsp:cNvPr id="0" name=""/>
        <dsp:cNvSpPr/>
      </dsp:nvSpPr>
      <dsp:spPr>
        <a:xfrm>
          <a:off x="0" y="2416056"/>
          <a:ext cx="8229600" cy="1113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smtClean="0"/>
            <a:t>What are your plans for the rest of the week?</a:t>
          </a:r>
          <a:endParaRPr lang="cs-CZ" sz="2800" kern="1200"/>
        </a:p>
      </dsp:txBody>
      <dsp:txXfrm>
        <a:off x="54373" y="2470429"/>
        <a:ext cx="8120854" cy="10050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5.w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3040" y="980728"/>
            <a:ext cx="8640960" cy="1296144"/>
          </a:xfrm>
        </p:spPr>
        <p:txBody>
          <a:bodyPr>
            <a:noAutofit/>
          </a:bodyPr>
          <a:lstStyle/>
          <a:p>
            <a:pPr algn="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Obchodní akademie, Střední odborná škola </a:t>
            </a:r>
            <a:br>
              <a:rPr lang="cs-CZ" sz="2000" b="1" dirty="0" smtClean="0">
                <a:latin typeface="Arial" pitchFamily="34" charset="0"/>
                <a:cs typeface="Arial" pitchFamily="34" charset="0"/>
              </a:rPr>
            </a:b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 Jazyková škola s právem státní jazykové zkoušky, </a:t>
            </a:r>
            <a:br>
              <a:rPr lang="cs-CZ" sz="2000" b="1" dirty="0" smtClean="0">
                <a:latin typeface="Arial" pitchFamily="34" charset="0"/>
                <a:cs typeface="Arial" pitchFamily="34" charset="0"/>
              </a:rPr>
            </a:b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Hradec Králové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0459405"/>
              </p:ext>
            </p:extLst>
          </p:nvPr>
        </p:nvGraphicFramePr>
        <p:xfrm>
          <a:off x="251520" y="2780928"/>
          <a:ext cx="8568952" cy="41776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6480720"/>
              </a:tblGrid>
              <a:tr h="52463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František </a:t>
                      </a:r>
                      <a:r>
                        <a:rPr lang="cs-CZ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Jahnátek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99506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VY_32_INOVACE_4_ANGLICKY_JAZYK_RECOVE_DOVEDNOSTI_17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Rozdíl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použití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budoucího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času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vazby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"going to" a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přítomného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času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vyjádřování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budoucnosti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463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sady: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ANJ – Řečové dovednosti </a:t>
                      </a:r>
                      <a:endParaRPr lang="cs-CZ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463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Ročník, obor:</a:t>
                      </a:r>
                      <a:endParaRPr lang="cs-CZ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3. ročník, ekonomické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lyceum</a:t>
                      </a:r>
                      <a:endParaRPr lang="cs-CZ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463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prosinec 2013</a:t>
                      </a:r>
                      <a:endParaRPr lang="cs-CZ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4630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Rozdíl v použití budoucího času, vazby "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going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to" a přítomného času při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vyjádřování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budoucnosti.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4630">
                <a:tc>
                  <a:txBody>
                    <a:bodyPr/>
                    <a:lstStyle/>
                    <a:p>
                      <a:r>
                        <a:rPr lang="cs-CZ" sz="1400" b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a procvičení tří gramatických struktur pro vyjádření budoucnosti.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68283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D7C6839-D502-4F0A-AD30-9DBB3B25494E}" type="slidenum">
              <a:rPr lang="en-US"/>
              <a:pPr eaLnBrk="1" hangingPunct="1"/>
              <a:t>2</a:t>
            </a:fld>
            <a:endParaRPr lang="en-US"/>
          </a:p>
        </p:txBody>
      </p:sp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7543800" cy="752475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I</a:t>
            </a:r>
            <a:r>
              <a:rPr lang="en-US" dirty="0" smtClean="0"/>
              <a:t>’m doing x I’m going to do</a:t>
            </a:r>
            <a:endParaRPr lang="cs-CZ" dirty="0" smtClean="0"/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5" y="1268413"/>
            <a:ext cx="8143056" cy="6049962"/>
          </a:xfrm>
        </p:spPr>
        <p:txBody>
          <a:bodyPr/>
          <a:lstStyle/>
          <a:p>
            <a:r>
              <a:rPr lang="en-US" sz="2800" u="sng" dirty="0" smtClean="0"/>
              <a:t>Present Continuous </a:t>
            </a:r>
            <a:r>
              <a:rPr lang="cs-CZ" sz="2800" u="sng" dirty="0" smtClean="0"/>
              <a:t>– </a:t>
            </a:r>
            <a:r>
              <a:rPr lang="cs-CZ" sz="2800" u="sng" dirty="0" err="1" smtClean="0"/>
              <a:t>we</a:t>
            </a:r>
            <a:r>
              <a:rPr lang="cs-CZ" sz="2800" u="sng" dirty="0" smtClean="0"/>
              <a:t> </a:t>
            </a:r>
            <a:r>
              <a:rPr lang="en-US" sz="2800" u="sng" dirty="0" smtClean="0"/>
              <a:t>talk about the near future:</a:t>
            </a:r>
          </a:p>
          <a:p>
            <a:pPr>
              <a:buFontTx/>
              <a:buNone/>
            </a:pPr>
            <a:r>
              <a:rPr lang="en-US" sz="2800" b="1" i="1" dirty="0" smtClean="0">
                <a:solidFill>
                  <a:srgbClr val="FF0000"/>
                </a:solidFill>
              </a:rPr>
              <a:t>I'm taking </a:t>
            </a:r>
            <a:r>
              <a:rPr lang="cs-CZ" sz="2800" b="1" i="1" dirty="0" err="1" smtClean="0">
                <a:solidFill>
                  <a:srgbClr val="FF0000"/>
                </a:solidFill>
              </a:rPr>
              <a:t>our</a:t>
            </a:r>
            <a:r>
              <a:rPr lang="cs-CZ" sz="2800" b="1" i="1" dirty="0" smtClean="0">
                <a:solidFill>
                  <a:srgbClr val="FF0000"/>
                </a:solidFill>
              </a:rPr>
              <a:t> </a:t>
            </a:r>
            <a:r>
              <a:rPr lang="cs-CZ" sz="2800" b="1" i="1" dirty="0" err="1" smtClean="0">
                <a:solidFill>
                  <a:srgbClr val="FF0000"/>
                </a:solidFill>
              </a:rPr>
              <a:t>guests</a:t>
            </a:r>
            <a:r>
              <a:rPr lang="cs-CZ" sz="2800" b="1" i="1" dirty="0" smtClean="0">
                <a:solidFill>
                  <a:srgbClr val="FF0000"/>
                </a:solidFill>
              </a:rPr>
              <a:t> </a:t>
            </a:r>
            <a:r>
              <a:rPr lang="en-US" sz="2800" b="1" i="1" dirty="0" smtClean="0">
                <a:solidFill>
                  <a:srgbClr val="FF0000"/>
                </a:solidFill>
              </a:rPr>
              <a:t>to the cinema this evening.</a:t>
            </a:r>
          </a:p>
          <a:p>
            <a:pPr>
              <a:buFontTx/>
              <a:buNone/>
            </a:pPr>
            <a:r>
              <a:rPr lang="en-US" sz="2800" b="1" i="1" dirty="0" smtClean="0">
                <a:solidFill>
                  <a:srgbClr val="FF0000"/>
                </a:solidFill>
              </a:rPr>
              <a:t>I'm getting up at </a:t>
            </a:r>
            <a:r>
              <a:rPr lang="cs-CZ" sz="2800" b="1" i="1" dirty="0" smtClean="0">
                <a:solidFill>
                  <a:srgbClr val="FF0000"/>
                </a:solidFill>
              </a:rPr>
              <a:t>5</a:t>
            </a:r>
            <a:r>
              <a:rPr lang="en-US" sz="2800" b="1" i="1" dirty="0" smtClean="0">
                <a:solidFill>
                  <a:srgbClr val="FF0000"/>
                </a:solidFill>
              </a:rPr>
              <a:t>.30 tomorrow</a:t>
            </a:r>
            <a:r>
              <a:rPr lang="cs-CZ" sz="2800" b="1" i="1" dirty="0" smtClean="0">
                <a:solidFill>
                  <a:srgbClr val="FF0000"/>
                </a:solidFill>
              </a:rPr>
              <a:t> </a:t>
            </a:r>
            <a:r>
              <a:rPr lang="cs-CZ" sz="2800" b="1" i="1" dirty="0" err="1" smtClean="0">
                <a:solidFill>
                  <a:srgbClr val="FF0000"/>
                </a:solidFill>
              </a:rPr>
              <a:t>morning</a:t>
            </a:r>
            <a:r>
              <a:rPr lang="cs-CZ" sz="2800" b="1" i="1" dirty="0" smtClean="0">
                <a:solidFill>
                  <a:srgbClr val="FF0000"/>
                </a:solidFill>
              </a:rPr>
              <a:t>.</a:t>
            </a:r>
          </a:p>
          <a:p>
            <a:pPr>
              <a:buFontTx/>
              <a:buNone/>
            </a:pPr>
            <a:endParaRPr lang="cs-CZ" sz="2800" b="1" i="1" dirty="0" smtClean="0">
              <a:solidFill>
                <a:srgbClr val="FF0000"/>
              </a:solidFill>
            </a:endParaRPr>
          </a:p>
          <a:p>
            <a:pPr>
              <a:buFontTx/>
              <a:buNone/>
            </a:pPr>
            <a:endParaRPr lang="cs-CZ" sz="2800" b="1" i="1" dirty="0">
              <a:solidFill>
                <a:srgbClr val="FF0000"/>
              </a:solidFill>
            </a:endParaRPr>
          </a:p>
          <a:p>
            <a:pPr>
              <a:buFontTx/>
              <a:buNone/>
            </a:pPr>
            <a:endParaRPr lang="en-US" sz="2800" b="1" i="1" dirty="0" smtClean="0">
              <a:solidFill>
                <a:srgbClr val="FF0000"/>
              </a:solidFill>
            </a:endParaRPr>
          </a:p>
          <a:p>
            <a:pPr>
              <a:buFontTx/>
              <a:buNone/>
            </a:pPr>
            <a:r>
              <a:rPr lang="en-US" sz="2800" u="sng" dirty="0" smtClean="0"/>
              <a:t>•  </a:t>
            </a:r>
            <a:r>
              <a:rPr lang="en-US" sz="2800" i="1" u="sng" dirty="0" smtClean="0"/>
              <a:t>be going to for more distant events:</a:t>
            </a:r>
          </a:p>
          <a:p>
            <a:pPr>
              <a:buFontTx/>
              <a:buNone/>
            </a:pPr>
            <a:r>
              <a:rPr lang="en-US" sz="2800" b="1" i="1" dirty="0" smtClean="0">
                <a:solidFill>
                  <a:srgbClr val="FF0000"/>
                </a:solidFill>
              </a:rPr>
              <a:t>We're going to sail</a:t>
            </a:r>
            <a:r>
              <a:rPr lang="cs-CZ" sz="2800" b="1" i="1" dirty="0" smtClean="0">
                <a:solidFill>
                  <a:srgbClr val="FF0000"/>
                </a:solidFill>
              </a:rPr>
              <a:t> </a:t>
            </a:r>
            <a:r>
              <a:rPr lang="en-US" sz="2800" b="1" i="1" dirty="0" smtClean="0">
                <a:solidFill>
                  <a:srgbClr val="FF0000"/>
                </a:solidFill>
              </a:rPr>
              <a:t>round the world next year.</a:t>
            </a:r>
            <a:endParaRPr lang="cs-CZ" sz="2800" dirty="0" smtClean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Frank\AppData\Local\Microsoft\Windows\Temporary Internet Files\Content.IE5\M7JYN14Q\MC9002902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068960"/>
            <a:ext cx="1981200" cy="1830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672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To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Going</a:t>
            </a:r>
            <a:r>
              <a:rPr lang="cs-CZ" dirty="0" smtClean="0"/>
              <a:t> 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sz="2800" i="1" u="sng" dirty="0" smtClean="0"/>
              <a:t>Prediction, especially when there is </a:t>
            </a:r>
            <a:r>
              <a:rPr lang="en-US" sz="2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evidence</a:t>
            </a:r>
            <a:r>
              <a:rPr lang="en-US" sz="2800" i="1" u="sng" dirty="0" smtClean="0"/>
              <a:t>. </a:t>
            </a:r>
            <a:endParaRPr lang="cs-CZ" sz="2800" i="1" u="sng" dirty="0" smtClean="0"/>
          </a:p>
          <a:p>
            <a:pPr marL="0" indent="0">
              <a:buNone/>
              <a:defRPr/>
            </a:pPr>
            <a:endParaRPr lang="en-US" sz="2800" i="1" u="sng" dirty="0" smtClean="0"/>
          </a:p>
          <a:p>
            <a:pPr>
              <a:buFontTx/>
              <a:buNone/>
              <a:defRPr/>
            </a:pPr>
            <a:r>
              <a:rPr lang="en-US" sz="2800" i="1" dirty="0" smtClean="0">
                <a:solidFill>
                  <a:srgbClr val="FF0000"/>
                </a:solidFill>
              </a:rPr>
              <a:t>Those dark clouds mean we </a:t>
            </a:r>
            <a:r>
              <a:rPr lang="en-US" sz="2800" b="1" i="1" dirty="0" smtClean="0">
                <a:solidFill>
                  <a:srgbClr val="FF0000"/>
                </a:solidFill>
              </a:rPr>
              <a:t>are going to have a </a:t>
            </a:r>
            <a:r>
              <a:rPr lang="en-US" sz="2800" i="1" dirty="0" smtClean="0">
                <a:solidFill>
                  <a:srgbClr val="FF0000"/>
                </a:solidFill>
              </a:rPr>
              <a:t>storm.</a:t>
            </a:r>
          </a:p>
          <a:p>
            <a:pPr>
              <a:buFontTx/>
              <a:buNone/>
              <a:defRPr/>
            </a:pPr>
            <a:endParaRPr lang="en-US" sz="2800" i="1" dirty="0" smtClean="0">
              <a:solidFill>
                <a:srgbClr val="FF0000"/>
              </a:solidFill>
            </a:endParaRPr>
          </a:p>
          <a:p>
            <a:pPr>
              <a:buFontTx/>
              <a:buNone/>
              <a:defRPr/>
            </a:pPr>
            <a:r>
              <a:rPr lang="en-US" sz="2800" dirty="0" smtClean="0">
                <a:solidFill>
                  <a:srgbClr val="FF0000"/>
                </a:solidFill>
              </a:rPr>
              <a:t>X </a:t>
            </a:r>
            <a:r>
              <a:rPr lang="en-US" sz="2800" i="1" strike="sngStrike" dirty="0" smtClean="0">
                <a:solidFill>
                  <a:srgbClr val="FF0000"/>
                </a:solidFill>
              </a:rPr>
              <a:t>You're </a:t>
            </a:r>
            <a:r>
              <a:rPr lang="en-US" sz="2800" b="1" i="1" strike="sngStrike" dirty="0" smtClean="0">
                <a:solidFill>
                  <a:srgbClr val="FF0000"/>
                </a:solidFill>
              </a:rPr>
              <a:t>getting a headache, if you don't turn the </a:t>
            </a:r>
            <a:r>
              <a:rPr lang="cs-CZ" sz="2800" i="1" strike="sngStrike" dirty="0" smtClean="0">
                <a:solidFill>
                  <a:srgbClr val="FF0000"/>
                </a:solidFill>
              </a:rPr>
              <a:t>music </a:t>
            </a:r>
            <a:r>
              <a:rPr lang="en-US" sz="2800" i="1" strike="sngStrike" dirty="0" smtClean="0">
                <a:solidFill>
                  <a:srgbClr val="FF0000"/>
                </a:solidFill>
              </a:rPr>
              <a:t>down. /  </a:t>
            </a:r>
          </a:p>
          <a:p>
            <a:pPr>
              <a:buFontTx/>
              <a:buNone/>
              <a:defRPr/>
            </a:pPr>
            <a:endParaRPr lang="en-US" sz="2800" i="1" strike="sngStrike" dirty="0" smtClean="0">
              <a:solidFill>
                <a:srgbClr val="FF0000"/>
              </a:solidFill>
            </a:endParaRPr>
          </a:p>
          <a:p>
            <a:pPr>
              <a:buFontTx/>
              <a:buNone/>
              <a:defRPr/>
            </a:pPr>
            <a:r>
              <a:rPr lang="en-US" sz="2800" i="1" dirty="0" smtClean="0">
                <a:solidFill>
                  <a:srgbClr val="FF0000"/>
                </a:solidFill>
              </a:rPr>
              <a:t>You're </a:t>
            </a:r>
            <a:r>
              <a:rPr lang="en-US" sz="2800" b="1" i="1" dirty="0" smtClean="0">
                <a:solidFill>
                  <a:srgbClr val="FF0000"/>
                </a:solidFill>
              </a:rPr>
              <a:t>going to get a headache if you don't </a:t>
            </a:r>
            <a:r>
              <a:rPr lang="en-US" sz="2800" i="1" dirty="0" smtClean="0">
                <a:solidFill>
                  <a:srgbClr val="FF0000"/>
                </a:solidFill>
              </a:rPr>
              <a:t>turn the </a:t>
            </a:r>
            <a:r>
              <a:rPr lang="cs-CZ" sz="2800" i="1" dirty="0" smtClean="0">
                <a:solidFill>
                  <a:srgbClr val="FF0000"/>
                </a:solidFill>
              </a:rPr>
              <a:t>music </a:t>
            </a:r>
            <a:r>
              <a:rPr lang="en-US" sz="2800" i="1" dirty="0" smtClean="0">
                <a:solidFill>
                  <a:srgbClr val="FF0000"/>
                </a:solidFill>
              </a:rPr>
              <a:t>down.</a:t>
            </a:r>
          </a:p>
          <a:p>
            <a:pPr>
              <a:buFontTx/>
              <a:buNone/>
              <a:defRPr/>
            </a:pPr>
            <a:endParaRPr lang="en-US" sz="2800" i="1" strike="sngStrike" dirty="0" smtClean="0"/>
          </a:p>
        </p:txBody>
      </p:sp>
      <p:sp>
        <p:nvSpPr>
          <p:cNvPr id="5124" name="Zástupný symbol pro číslo snímku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A75C354-BF88-4AC0-A54D-4E5AA8E88F67}" type="slidenum">
              <a:rPr lang="en-US"/>
              <a:pPr eaLnBrk="1" hangingPunct="1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75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continuous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miter lim="800000"/>
            <a:headEnd/>
            <a:tailEnd/>
          </a:ln>
        </p:spPr>
        <p:txBody>
          <a:bodyPr>
            <a:normAutofit lnSpcReduction="10000"/>
          </a:bodyPr>
          <a:lstStyle/>
          <a:p>
            <a:pPr>
              <a:buFontTx/>
              <a:buNone/>
              <a:defRPr/>
            </a:pPr>
            <a:r>
              <a:rPr lang="en-US" sz="2800" u="sng" dirty="0" smtClean="0"/>
              <a:t>Present Simple always suggests a </a:t>
            </a:r>
            <a:r>
              <a:rPr lang="en-US" sz="2800" b="1" u="sng" dirty="0" smtClean="0"/>
              <a:t>fixed</a:t>
            </a:r>
            <a:r>
              <a:rPr lang="en-US" sz="2800" u="sng" dirty="0" smtClean="0"/>
              <a:t> timetable.</a:t>
            </a:r>
            <a:endParaRPr lang="cs-CZ" sz="2800" u="sng" dirty="0" smtClean="0"/>
          </a:p>
          <a:p>
            <a:pPr>
              <a:buFontTx/>
              <a:buNone/>
              <a:defRPr/>
            </a:pPr>
            <a:r>
              <a:rPr lang="en-US" sz="2800" u="sng" dirty="0" smtClean="0"/>
              <a:t> Present Continuous can suggest the </a:t>
            </a:r>
            <a:r>
              <a:rPr lang="en-US" sz="2800" b="1" u="sng" dirty="0" smtClean="0"/>
              <a:t>possibility</a:t>
            </a:r>
            <a:r>
              <a:rPr lang="en-US" sz="2800" u="sng" dirty="0" smtClean="0"/>
              <a:t> of change:</a:t>
            </a:r>
          </a:p>
          <a:p>
            <a:pPr>
              <a:buFontTx/>
              <a:buNone/>
              <a:defRPr/>
            </a:pPr>
            <a:endParaRPr lang="en-US" sz="2800" dirty="0" smtClean="0"/>
          </a:p>
          <a:p>
            <a:pPr>
              <a:buFontTx/>
              <a:buNone/>
              <a:defRPr/>
            </a:pPr>
            <a:r>
              <a:rPr lang="en-US" sz="2800" b="1" dirty="0" smtClean="0">
                <a:solidFill>
                  <a:srgbClr val="FF0000"/>
                </a:solidFill>
              </a:rPr>
              <a:t>X </a:t>
            </a:r>
            <a:r>
              <a:rPr lang="en-US" sz="2800" b="1" i="1" strike="sngStrike" dirty="0" smtClean="0">
                <a:solidFill>
                  <a:srgbClr val="FF0000"/>
                </a:solidFill>
              </a:rPr>
              <a:t>The sun is rising at six tomorrow.</a:t>
            </a:r>
          </a:p>
          <a:p>
            <a:pPr>
              <a:buFontTx/>
              <a:buNone/>
              <a:defRPr/>
            </a:pPr>
            <a:r>
              <a:rPr lang="cs-CZ" sz="2800" dirty="0">
                <a:solidFill>
                  <a:srgbClr val="FF0000"/>
                </a:solidFill>
              </a:rPr>
              <a:t>	</a:t>
            </a:r>
            <a:r>
              <a:rPr lang="cs-CZ" sz="2800" dirty="0" smtClean="0">
                <a:solidFill>
                  <a:srgbClr val="FF0000"/>
                </a:solidFill>
              </a:rPr>
              <a:t>			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i="1" dirty="0" smtClean="0">
                <a:solidFill>
                  <a:srgbClr val="FF0000"/>
                </a:solidFill>
              </a:rPr>
              <a:t>The sun </a:t>
            </a:r>
            <a:r>
              <a:rPr lang="en-US" sz="2800" b="1" i="1" dirty="0" smtClean="0">
                <a:solidFill>
                  <a:srgbClr val="FF0000"/>
                </a:solidFill>
              </a:rPr>
              <a:t>rises at six tomorrow.</a:t>
            </a:r>
          </a:p>
          <a:p>
            <a:pPr>
              <a:buFontTx/>
              <a:buNone/>
              <a:defRPr/>
            </a:pPr>
            <a:endParaRPr lang="en-US" sz="2800" b="1" i="1" dirty="0" smtClean="0">
              <a:solidFill>
                <a:srgbClr val="FF0000"/>
              </a:solidFill>
            </a:endParaRPr>
          </a:p>
          <a:p>
            <a:pPr>
              <a:buFontTx/>
              <a:buNone/>
              <a:defRPr/>
            </a:pPr>
            <a:r>
              <a:rPr lang="en-US" sz="2800" b="1" i="1" dirty="0" smtClean="0">
                <a:solidFill>
                  <a:srgbClr val="FF0000"/>
                </a:solidFill>
              </a:rPr>
              <a:t>I'm seeing him at six o'clock. (= my plan)</a:t>
            </a:r>
          </a:p>
          <a:p>
            <a:pPr>
              <a:buFontTx/>
              <a:buNone/>
              <a:defRPr/>
            </a:pPr>
            <a:r>
              <a:rPr lang="en-US" sz="2800" dirty="0" smtClean="0">
                <a:solidFill>
                  <a:srgbClr val="FF0000"/>
                </a:solidFill>
              </a:rPr>
              <a:t>I </a:t>
            </a:r>
            <a:r>
              <a:rPr lang="en-US" sz="2800" b="1" i="1" dirty="0" smtClean="0">
                <a:solidFill>
                  <a:srgbClr val="FF0000"/>
                </a:solidFill>
              </a:rPr>
              <a:t>see him at six o'clock. (= my fixed schedule)</a:t>
            </a:r>
            <a:endParaRPr lang="cs-CZ" sz="2800" dirty="0" smtClean="0">
              <a:solidFill>
                <a:srgbClr val="FF0000"/>
              </a:solidFill>
            </a:endParaRPr>
          </a:p>
        </p:txBody>
      </p:sp>
      <p:sp>
        <p:nvSpPr>
          <p:cNvPr id="6148" name="Zástupný symbol pro číslo snímku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7E079F2-7419-43FD-AD4A-99270550A3C2}" type="slidenum">
              <a:rPr lang="en-US"/>
              <a:pPr eaLnBrk="1" hangingPunct="1"/>
              <a:t>4</a:t>
            </a:fld>
            <a:endParaRPr lang="en-US"/>
          </a:p>
        </p:txBody>
      </p:sp>
      <p:pic>
        <p:nvPicPr>
          <p:cNvPr id="6" name="Picture 2" descr="C:\Users\Frank\AppData\Local\Microsoft\Windows\Temporary Internet Files\Content.IE5\KLKGP2GN\MP90040035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614" y="4365104"/>
            <a:ext cx="1734696" cy="2259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35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439472" cy="752128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dirty="0" smtClean="0"/>
              <a:t>Going to x will</a:t>
            </a:r>
            <a:endParaRPr lang="cs-CZ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3" y="908050"/>
            <a:ext cx="8071048" cy="5141913"/>
          </a:xfrm>
        </p:spPr>
        <p:txBody>
          <a:bodyPr/>
          <a:lstStyle/>
          <a:p>
            <a:endParaRPr lang="cs-CZ" sz="2400" dirty="0" smtClean="0"/>
          </a:p>
          <a:p>
            <a:endParaRPr lang="cs-CZ" sz="2400" dirty="0"/>
          </a:p>
          <a:p>
            <a:r>
              <a:rPr lang="en-US" sz="2400" b="1" i="1" u="sng" dirty="0" smtClean="0"/>
              <a:t>be going to</a:t>
            </a:r>
            <a:r>
              <a:rPr lang="en-US" sz="2400" i="1" u="sng" dirty="0" smtClean="0"/>
              <a:t> </a:t>
            </a:r>
            <a:r>
              <a:rPr lang="cs-CZ" sz="2400" i="1" u="sng" dirty="0" smtClean="0"/>
              <a:t>– </a:t>
            </a:r>
            <a:r>
              <a:rPr lang="cs-CZ" sz="2400" i="1" u="sng" dirty="0" err="1" smtClean="0"/>
              <a:t>we</a:t>
            </a:r>
            <a:r>
              <a:rPr lang="cs-CZ" sz="2400" i="1" u="sng" dirty="0" smtClean="0"/>
              <a:t> </a:t>
            </a:r>
            <a:r>
              <a:rPr lang="en-US" sz="2400" i="1" u="sng" dirty="0" smtClean="0"/>
              <a:t>talk about something we </a:t>
            </a:r>
            <a:r>
              <a:rPr lang="en-US" sz="2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know</a:t>
            </a:r>
            <a:r>
              <a:rPr lang="en-US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i="1" u="sng" dirty="0" smtClean="0"/>
              <a:t>will happen because of information in the present:</a:t>
            </a:r>
          </a:p>
          <a:p>
            <a:pPr>
              <a:buFontTx/>
              <a:buNone/>
            </a:pPr>
            <a:r>
              <a:rPr lang="en-US" sz="2400" i="1" dirty="0" smtClean="0">
                <a:solidFill>
                  <a:srgbClr val="FF0000"/>
                </a:solidFill>
              </a:rPr>
              <a:t>The sky's </a:t>
            </a:r>
            <a:r>
              <a:rPr lang="cs-CZ" sz="2400" i="1" dirty="0" err="1" smtClean="0">
                <a:solidFill>
                  <a:srgbClr val="FF0000"/>
                </a:solidFill>
              </a:rPr>
              <a:t>overcast</a:t>
            </a:r>
            <a:r>
              <a:rPr lang="cs-CZ" sz="2400" i="1" dirty="0" smtClean="0">
                <a:solidFill>
                  <a:srgbClr val="FF0000"/>
                </a:solidFill>
              </a:rPr>
              <a:t> </a:t>
            </a:r>
            <a:r>
              <a:rPr lang="en-US" sz="2400" i="1" dirty="0" smtClean="0">
                <a:solidFill>
                  <a:srgbClr val="FF0000"/>
                </a:solidFill>
              </a:rPr>
              <a:t>- I think it's going to rain.</a:t>
            </a:r>
          </a:p>
          <a:p>
            <a:pPr>
              <a:buFontTx/>
              <a:buNone/>
            </a:pPr>
            <a:r>
              <a:rPr lang="en-US" sz="2400" i="1" dirty="0" smtClean="0">
                <a:solidFill>
                  <a:srgbClr val="FF0000"/>
                </a:solidFill>
              </a:rPr>
              <a:t>It's </a:t>
            </a:r>
            <a:r>
              <a:rPr lang="cs-CZ" sz="2400" i="1" dirty="0" smtClean="0">
                <a:solidFill>
                  <a:srgbClr val="FF0000"/>
                </a:solidFill>
              </a:rPr>
              <a:t>ten </a:t>
            </a:r>
            <a:r>
              <a:rPr lang="en-US" sz="2400" i="1" dirty="0" smtClean="0">
                <a:solidFill>
                  <a:srgbClr val="FF0000"/>
                </a:solidFill>
              </a:rPr>
              <a:t>o'clock – </a:t>
            </a:r>
            <a:r>
              <a:rPr lang="cs-CZ" sz="2400" i="1" dirty="0" err="1" smtClean="0">
                <a:solidFill>
                  <a:srgbClr val="FF0000"/>
                </a:solidFill>
              </a:rPr>
              <a:t>we</a:t>
            </a:r>
            <a:r>
              <a:rPr lang="en-US" sz="2400" i="1" dirty="0" smtClean="0">
                <a:solidFill>
                  <a:srgbClr val="FF0000"/>
                </a:solidFill>
              </a:rPr>
              <a:t>’re going to be late.</a:t>
            </a:r>
          </a:p>
          <a:p>
            <a:pPr>
              <a:buFontTx/>
              <a:buNone/>
            </a:pPr>
            <a:r>
              <a:rPr lang="en-US" sz="2400" u="sng" dirty="0" smtClean="0"/>
              <a:t>•  </a:t>
            </a:r>
            <a:r>
              <a:rPr lang="en-US" sz="2400" b="1" i="1" u="sng" dirty="0" smtClean="0"/>
              <a:t>will</a:t>
            </a:r>
            <a:r>
              <a:rPr lang="en-US" sz="2400" i="1" u="sng" dirty="0" smtClean="0"/>
              <a:t> – we talk about something we </a:t>
            </a:r>
            <a:r>
              <a:rPr lang="en-US" sz="2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believe</a:t>
            </a:r>
            <a:r>
              <a:rPr lang="en-US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i="1" u="sng" dirty="0" smtClean="0"/>
              <a:t>will happen:</a:t>
            </a:r>
          </a:p>
          <a:p>
            <a:pPr>
              <a:buFontTx/>
              <a:buNone/>
            </a:pPr>
            <a:r>
              <a:rPr lang="en-US" sz="2400" i="1" dirty="0" smtClean="0">
                <a:solidFill>
                  <a:srgbClr val="FF0000"/>
                </a:solidFill>
              </a:rPr>
              <a:t>Don't carry that heavy box - you will hurt your back.</a:t>
            </a:r>
          </a:p>
          <a:p>
            <a:pPr>
              <a:buFontTx/>
              <a:buNone/>
            </a:pPr>
            <a:r>
              <a:rPr lang="en-US" sz="2400" dirty="0" smtClean="0"/>
              <a:t>• </a:t>
            </a:r>
            <a:r>
              <a:rPr lang="en-US" sz="2400" b="1" i="1" dirty="0" smtClean="0"/>
              <a:t>will</a:t>
            </a:r>
            <a:r>
              <a:rPr lang="en-US" sz="2400" dirty="0" smtClean="0"/>
              <a:t> - </a:t>
            </a:r>
            <a:r>
              <a:rPr lang="en-US" sz="2400" i="1" dirty="0" smtClean="0"/>
              <a:t>a sudden decision: </a:t>
            </a:r>
            <a:r>
              <a:rPr lang="en-US" sz="2400" i="1" dirty="0" smtClean="0">
                <a:solidFill>
                  <a:srgbClr val="FF0000"/>
                </a:solidFill>
              </a:rPr>
              <a:t>Leave the washing up - I'll do it later.</a:t>
            </a:r>
          </a:p>
          <a:p>
            <a:pPr>
              <a:buFontTx/>
              <a:buNone/>
            </a:pPr>
            <a:r>
              <a:rPr lang="en-US" sz="2400" dirty="0" smtClean="0"/>
              <a:t>•  </a:t>
            </a:r>
            <a:r>
              <a:rPr lang="en-US" sz="2400" b="1" i="1" dirty="0" smtClean="0"/>
              <a:t>be going to</a:t>
            </a:r>
            <a:r>
              <a:rPr lang="en-US" sz="2400" dirty="0" smtClean="0"/>
              <a:t> - </a:t>
            </a:r>
            <a:r>
              <a:rPr lang="en-US" sz="2400" i="1" dirty="0" smtClean="0"/>
              <a:t> we decided earlier: </a:t>
            </a:r>
          </a:p>
          <a:p>
            <a:pPr>
              <a:buFontTx/>
              <a:buNone/>
            </a:pPr>
            <a:r>
              <a:rPr lang="en-US" sz="2400" i="1" dirty="0" smtClean="0">
                <a:solidFill>
                  <a:srgbClr val="FF0000"/>
                </a:solidFill>
              </a:rPr>
              <a:t>				I’ve told you that I'm going to wash up.</a:t>
            </a:r>
            <a:endParaRPr lang="cs-CZ" sz="2400" dirty="0" smtClean="0">
              <a:solidFill>
                <a:srgbClr val="FF0000"/>
              </a:solidFill>
            </a:endParaRPr>
          </a:p>
        </p:txBody>
      </p:sp>
      <p:sp>
        <p:nvSpPr>
          <p:cNvPr id="7173" name="Zástupný symbol pro číslo snímku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90EC573-A7CC-4DF8-8905-306F11B1E177}" type="slidenum">
              <a:rPr lang="en-US"/>
              <a:pPr eaLnBrk="1" hangingPunct="1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3488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dirty="0" smtClean="0"/>
              <a:t>Translate using the future forms</a:t>
            </a:r>
            <a:endParaRPr lang="en-US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5965177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6687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339357E-17CF-4A1E-BE99-3CF5DD3413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E339357E-17CF-4A1E-BE99-3CF5DD3413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2694F7E-F8CA-47EB-BB59-37DCBEB4C8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72694F7E-F8CA-47EB-BB59-37DCBEB4C8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95A344D-50B5-4047-847D-128D863C31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graphicEl>
                                              <a:dgm id="{B95A344D-50B5-4047-847D-128D863C31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EEEF7F6-6551-4719-B998-E84198A0E5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graphicEl>
                                              <a:dgm id="{CEEEF7F6-6551-4719-B998-E84198A0E5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C8A47CF-CAFA-412B-8A09-D66009731A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graphicEl>
                                              <a:dgm id="{FC8A47CF-CAFA-412B-8A09-D66009731A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91D38B6-70B8-4D1E-98E2-0BE4B7E170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>
                                            <p:graphicEl>
                                              <a:dgm id="{691D38B6-70B8-4D1E-98E2-0BE4B7E170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Talk in </a:t>
            </a:r>
            <a:r>
              <a:rPr lang="cs-CZ" dirty="0" err="1" smtClean="0"/>
              <a:t>pairs</a:t>
            </a:r>
            <a:r>
              <a:rPr lang="cs-CZ" dirty="0" smtClean="0"/>
              <a:t> </a:t>
            </a:r>
            <a:r>
              <a:rPr lang="cs-CZ" dirty="0" err="1" smtClean="0"/>
              <a:t>using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future</a:t>
            </a:r>
            <a:r>
              <a:rPr lang="cs-CZ" dirty="0" smtClean="0"/>
              <a:t> </a:t>
            </a:r>
            <a:r>
              <a:rPr lang="cs-CZ" dirty="0" err="1" smtClean="0"/>
              <a:t>forms</a:t>
            </a:r>
            <a:r>
              <a:rPr lang="cs-CZ" dirty="0" smtClean="0"/>
              <a:t>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6875105"/>
              </p:ext>
            </p:extLst>
          </p:nvPr>
        </p:nvGraphicFramePr>
        <p:xfrm>
          <a:off x="457200" y="1600201"/>
          <a:ext cx="8229600" cy="3556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C:\Users\Frank\AppData\Local\Microsoft\Windows\Temporary Internet Files\Content.IE5\KLKGP2GN\MC90039655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585" y="5229200"/>
            <a:ext cx="1816913" cy="146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76694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3040" y="1628800"/>
            <a:ext cx="8640960" cy="864096"/>
          </a:xfrm>
        </p:spPr>
        <p:txBody>
          <a:bodyPr>
            <a:noAutofit/>
          </a:bodyPr>
          <a:lstStyle/>
          <a:p>
            <a:pPr algn="r"/>
            <a:r>
              <a:rPr lang="cs-CZ" sz="2800" b="1" dirty="0" smtClean="0"/>
              <a:t>Autorská práva a citace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708920"/>
            <a:ext cx="8352928" cy="404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Název díla: </a:t>
            </a:r>
            <a:r>
              <a:rPr lang="cs-CZ" dirty="0"/>
              <a:t>Rozdíl v použití budoucího času, vazby "</a:t>
            </a:r>
            <a:r>
              <a:rPr lang="cs-CZ" dirty="0" err="1"/>
              <a:t>going</a:t>
            </a:r>
            <a:r>
              <a:rPr lang="cs-CZ" dirty="0"/>
              <a:t> to" a přítomného času při </a:t>
            </a:r>
            <a:r>
              <a:rPr lang="en-US" dirty="0" smtClean="0"/>
              <a:t>	   </a:t>
            </a:r>
            <a:r>
              <a:rPr lang="cs-CZ" dirty="0" err="1" smtClean="0"/>
              <a:t>vyjádřování</a:t>
            </a:r>
            <a:r>
              <a:rPr lang="cs-CZ" dirty="0" smtClean="0"/>
              <a:t> </a:t>
            </a:r>
            <a:r>
              <a:rPr lang="cs-CZ" dirty="0"/>
              <a:t>budoucnosti.</a:t>
            </a:r>
            <a:endParaRPr lang="cs-CZ" i="1" dirty="0" smtClean="0"/>
          </a:p>
          <a:p>
            <a:r>
              <a:rPr lang="cs-CZ" i="1" dirty="0" smtClean="0"/>
              <a:t>Datum vzniku: </a:t>
            </a:r>
            <a:r>
              <a:rPr lang="en-US" i="1" dirty="0" smtClean="0"/>
              <a:t>3</a:t>
            </a:r>
            <a:r>
              <a:rPr lang="en-US" i="1" smtClean="0"/>
              <a:t>. 12</a:t>
            </a:r>
            <a:r>
              <a:rPr lang="cs-CZ" i="1" dirty="0" smtClean="0"/>
              <a:t>. 2013</a:t>
            </a:r>
          </a:p>
          <a:p>
            <a:endParaRPr lang="cs-CZ" i="1" dirty="0"/>
          </a:p>
          <a:p>
            <a:endParaRPr lang="cs-CZ" i="1" dirty="0" smtClean="0"/>
          </a:p>
          <a:p>
            <a:pPr algn="ctr">
              <a:buFont typeface="Arial" charset="0"/>
              <a:buNone/>
            </a:pPr>
            <a:r>
              <a:rPr lang="cs-CZ" i="1" dirty="0" smtClean="0">
                <a:latin typeface="Arial" charset="0"/>
                <a:cs typeface="Arial" charset="0"/>
              </a:rPr>
              <a:t>„</a:t>
            </a:r>
            <a:r>
              <a:rPr lang="cs-CZ" i="1" dirty="0">
                <a:latin typeface="Arial" charset="0"/>
                <a:cs typeface="Arial" charset="0"/>
              </a:rPr>
              <a:t>Dílo smí být šířeno pod licencí CC BY-SA. </a:t>
            </a:r>
          </a:p>
          <a:p>
            <a:pPr algn="ctr">
              <a:buFont typeface="Arial" charset="0"/>
              <a:buNone/>
            </a:pPr>
            <a:r>
              <a:rPr lang="cs-CZ" i="1" dirty="0">
                <a:latin typeface="Arial" charset="0"/>
                <a:cs typeface="Arial" charset="0"/>
              </a:rPr>
              <a:t>Materiály jsou určeny pro bezplatné používání pro potřeby výuky a vzdělávání na všech typech škol a školských zařízení. Jakékoliv další využití podléhá autorskému zákonu. </a:t>
            </a:r>
          </a:p>
          <a:p>
            <a:pPr algn="ctr">
              <a:buFont typeface="Arial" charset="0"/>
              <a:buNone/>
            </a:pPr>
            <a:r>
              <a:rPr lang="cs-CZ" i="1" dirty="0">
                <a:latin typeface="Arial" charset="0"/>
                <a:cs typeface="Arial" charset="0"/>
              </a:rPr>
              <a:t>Všechna necitovaná autorská díla jsou dílem autora.</a:t>
            </a:r>
          </a:p>
          <a:p>
            <a:pPr algn="ctr">
              <a:buFont typeface="Arial" charset="0"/>
              <a:buNone/>
            </a:pPr>
            <a:r>
              <a:rPr lang="cs-CZ" i="1" dirty="0">
                <a:latin typeface="Arial" charset="0"/>
                <a:cs typeface="Arial" charset="0"/>
              </a:rPr>
              <a:t>Všechny neocitované kliparty a další grafické objekty jsou součástí prostředků výukového SW Smart Notebook a MS Office.“</a:t>
            </a:r>
          </a:p>
          <a:p>
            <a:endParaRPr lang="cs-CZ" i="1" dirty="0" smtClean="0"/>
          </a:p>
          <a:p>
            <a:pPr>
              <a:spcBef>
                <a:spcPts val="600"/>
              </a:spcBef>
              <a:spcAft>
                <a:spcPts val="1200"/>
              </a:spcAft>
            </a:pP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68283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452</Words>
  <Application>Microsoft Office PowerPoint</Application>
  <PresentationFormat>Předvádění na obrazovce (4:3)</PresentationFormat>
  <Paragraphs>77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Obchodní akademie, Střední odborná škola  a Jazyková škola s právem státní jazykové zkoušky,  Hradec Králové</vt:lpstr>
      <vt:lpstr>I’m doing x I’m going to do</vt:lpstr>
      <vt:lpstr>To be Going to</vt:lpstr>
      <vt:lpstr>Present continuous</vt:lpstr>
      <vt:lpstr>Going to x will</vt:lpstr>
      <vt:lpstr>Translate using the future forms</vt:lpstr>
      <vt:lpstr>Talk in pairs using the future forms:</vt:lpstr>
      <vt:lpstr>Autorská práva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Mamka</cp:lastModifiedBy>
  <cp:revision>45</cp:revision>
  <dcterms:created xsi:type="dcterms:W3CDTF">2012-11-30T22:17:21Z</dcterms:created>
  <dcterms:modified xsi:type="dcterms:W3CDTF">2014-07-10T12:07:34Z</dcterms:modified>
</cp:coreProperties>
</file>