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56" r:id="rId3"/>
    <p:sldId id="270" r:id="rId4"/>
    <p:sldId id="258" r:id="rId5"/>
    <p:sldId id="267" r:id="rId6"/>
    <p:sldId id="257" r:id="rId7"/>
    <p:sldId id="259" r:id="rId8"/>
    <p:sldId id="260" r:id="rId9"/>
    <p:sldId id="271" r:id="rId10"/>
    <p:sldId id="261" r:id="rId11"/>
    <p:sldId id="262" r:id="rId12"/>
    <p:sldId id="263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2E08918-8AF7-4CFE-A02D-81A5FE81A88E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C685BD-3A7F-4A1B-B0A2-FDC2423CA3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1476190"/>
              </p:ext>
            </p:extLst>
          </p:nvPr>
        </p:nvGraphicFramePr>
        <p:xfrm>
          <a:off x="665163" y="836613"/>
          <a:ext cx="7813675" cy="429450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Herbář 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Biologie, botanika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Kvinta a 1.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30.11. 2012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rozvoj praktických činností a upevnění  teoretických poznatků žáků z botaniky v oblasti určování a poznávání přírodnin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dataprojektor, případně několik hotových herbářových položek na ukázku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783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Herbář I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Instruktáž přípravy herbářových položek</a:t>
            </a:r>
          </a:p>
          <a:p>
            <a:r>
              <a:rPr lang="cs-CZ" dirty="0" smtClean="0"/>
              <a:t>pro žáky kvint a 1.ročníku  Matičního gymnázia Ostrava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138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 naší práce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3926675" cy="54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3952852" cy="54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779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budeme potřebovat na začátek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Noviny (nebo jiný SAVÝ papír)</a:t>
            </a:r>
          </a:p>
          <a:p>
            <a:r>
              <a:rPr lang="cs-CZ" dirty="0" smtClean="0"/>
              <a:t>Tvrdé desky  na výkresy A4 pro lisování</a:t>
            </a:r>
          </a:p>
          <a:p>
            <a:r>
              <a:rPr lang="cs-CZ" dirty="0" smtClean="0"/>
              <a:t>Terénní zápisník</a:t>
            </a:r>
          </a:p>
          <a:p>
            <a:r>
              <a:rPr lang="cs-CZ" dirty="0" smtClean="0"/>
              <a:t>Igelitová taška</a:t>
            </a:r>
          </a:p>
          <a:p>
            <a:r>
              <a:rPr lang="cs-CZ" dirty="0" smtClean="0"/>
              <a:t>Pevný provázek</a:t>
            </a:r>
          </a:p>
          <a:p>
            <a:r>
              <a:rPr lang="cs-CZ" dirty="0"/>
              <a:t>25 ks výkresů A4</a:t>
            </a:r>
          </a:p>
          <a:p>
            <a:r>
              <a:rPr lang="cs-CZ" dirty="0" smtClean="0"/>
              <a:t>Papírová </a:t>
            </a:r>
            <a:r>
              <a:rPr lang="cs-CZ" dirty="0"/>
              <a:t>lepící </a:t>
            </a:r>
            <a:r>
              <a:rPr lang="cs-CZ" dirty="0" smtClean="0"/>
              <a:t>páska</a:t>
            </a:r>
          </a:p>
          <a:p>
            <a:r>
              <a:rPr lang="cs-CZ" dirty="0" err="1"/>
              <a:t>Schedy</a:t>
            </a:r>
            <a:r>
              <a:rPr lang="cs-CZ" dirty="0"/>
              <a:t> (etikety 25 ks, dostanete od vyučujícího)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865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76313"/>
            <a:ext cx="1614487" cy="163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Desky na výkresy A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68960"/>
            <a:ext cx="2924175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0375" y="836712"/>
            <a:ext cx="3977231" cy="26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410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 herbářových položek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25 druhů krytosemenných jednoděložných a dvouděložných bylin</a:t>
            </a:r>
          </a:p>
          <a:p>
            <a:r>
              <a:rPr lang="cs-CZ" dirty="0" smtClean="0"/>
              <a:t>Pozor na velikost rostliny (výkres A4)</a:t>
            </a:r>
          </a:p>
          <a:p>
            <a:r>
              <a:rPr lang="cs-CZ" dirty="0" smtClean="0"/>
              <a:t>Nesbíráme druhy kriticky</a:t>
            </a:r>
            <a:r>
              <a:rPr lang="cs-CZ" dirty="0"/>
              <a:t> </a:t>
            </a:r>
            <a:r>
              <a:rPr lang="cs-CZ" dirty="0" smtClean="0"/>
              <a:t>a silně ohrožené</a:t>
            </a:r>
          </a:p>
          <a:p>
            <a:r>
              <a:rPr lang="cs-CZ" dirty="0" smtClean="0"/>
              <a:t>Rostliny sbíráme celé i s podzemní částí</a:t>
            </a:r>
          </a:p>
          <a:p>
            <a:r>
              <a:rPr lang="cs-CZ" dirty="0" smtClean="0"/>
              <a:t>U některých rostlin jsou nutné dva sběry, pokud tvoří listy a květy v jiném období (</a:t>
            </a:r>
            <a:r>
              <a:rPr lang="cs-CZ" dirty="0" err="1" smtClean="0"/>
              <a:t>např.podběl</a:t>
            </a:r>
            <a:r>
              <a:rPr lang="cs-CZ" dirty="0" smtClean="0"/>
              <a:t> </a:t>
            </a:r>
            <a:r>
              <a:rPr lang="cs-CZ" dirty="0" err="1" smtClean="0"/>
              <a:t>sp</a:t>
            </a:r>
            <a:r>
              <a:rPr lang="cs-CZ" dirty="0" smtClean="0"/>
              <a:t>.)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574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Sběr herbářových položek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Sbíráme nejlépe za suchého počasí</a:t>
            </a:r>
          </a:p>
          <a:p>
            <a:r>
              <a:rPr lang="cs-CZ" dirty="0" smtClean="0"/>
              <a:t>Vybíráme rostliny zdravé a nepoškozené</a:t>
            </a:r>
          </a:p>
          <a:p>
            <a:r>
              <a:rPr lang="cs-CZ" dirty="0" smtClean="0"/>
              <a:t>Nesbíráme zaprášené rostliny (nedoporučuje se omývání nadzemních částí) </a:t>
            </a:r>
          </a:p>
          <a:p>
            <a:r>
              <a:rPr lang="cs-CZ" dirty="0"/>
              <a:t>Rostliny ukládáme při sběru do igelitové tašky</a:t>
            </a:r>
          </a:p>
          <a:p>
            <a:r>
              <a:rPr lang="cs-CZ" dirty="0" smtClean="0"/>
              <a:t>Rostliny můžeme nasbírat po více kusech</a:t>
            </a:r>
          </a:p>
          <a:p>
            <a:r>
              <a:rPr lang="cs-CZ" dirty="0" smtClean="0"/>
              <a:t>Provádíme  zápis údajů nutných pro </a:t>
            </a:r>
            <a:r>
              <a:rPr lang="cs-CZ" dirty="0" err="1" smtClean="0"/>
              <a:t>schedu</a:t>
            </a:r>
            <a:r>
              <a:rPr lang="cs-CZ" dirty="0" smtClean="0"/>
              <a:t> do terénního zápisníku 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0272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Do terénního zápisníku uvádíme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Název </a:t>
            </a:r>
            <a:r>
              <a:rPr lang="cs-CZ" dirty="0" smtClean="0"/>
              <a:t>druhu rostliny, </a:t>
            </a:r>
            <a:r>
              <a:rPr lang="cs-CZ" dirty="0"/>
              <a:t>pokud </a:t>
            </a:r>
            <a:r>
              <a:rPr lang="cs-CZ" dirty="0" smtClean="0"/>
              <a:t>neznáme, </a:t>
            </a:r>
            <a:r>
              <a:rPr lang="cs-CZ" dirty="0"/>
              <a:t>zapíšeme stručný popis </a:t>
            </a:r>
            <a:r>
              <a:rPr lang="cs-CZ" dirty="0" smtClean="0"/>
              <a:t>rostliny</a:t>
            </a:r>
          </a:p>
          <a:p>
            <a:r>
              <a:rPr lang="cs-CZ" dirty="0" smtClean="0"/>
              <a:t>Název oblasti sběru např.: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Ostrava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Koblov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Na Skotnici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Havířov - Město, meandry řeky Lučiny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Moravskoslezské Beskydy, potok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Kostkov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 smtClean="0"/>
              <a:t>Bližší charakteristiku naleziště např.: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500m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JV od domu č.p.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xy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100m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 od autobusové zastávky „…………………“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300 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 od kostela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740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 terénního zápisníku uvádíme: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Ekologický popis naleziště </a:t>
            </a:r>
            <a:r>
              <a:rPr lang="cs-CZ" dirty="0" smtClean="0"/>
              <a:t>např.: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Slunné místo v zahradě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Pěšina v blízkosti rybníka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Rumiště podél místní komunikace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/>
              <a:t>Nadmořskou </a:t>
            </a:r>
            <a:r>
              <a:rPr lang="cs-CZ" dirty="0"/>
              <a:t>výšku naleziště (GPS, mapa)</a:t>
            </a:r>
          </a:p>
          <a:p>
            <a:r>
              <a:rPr lang="cs-CZ" dirty="0"/>
              <a:t>Datum sběru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499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Příprava rostlin pro sušení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pokud nebudeme hned zakládat sušení, rostliny vyjmeme z igelitu a rozložíme ve spodní části lednice, kde vydrží i několik dní</a:t>
            </a:r>
          </a:p>
          <a:p>
            <a:r>
              <a:rPr lang="cs-CZ" dirty="0" smtClean="0"/>
              <a:t>po vyjmutí rostlin z igelitu můžeme silně znečištěné podzemní části omýt proudem vody</a:t>
            </a:r>
          </a:p>
          <a:p>
            <a:r>
              <a:rPr lang="cs-CZ" dirty="0"/>
              <a:t>r</a:t>
            </a:r>
            <a:r>
              <a:rPr lang="cs-CZ" dirty="0" smtClean="0"/>
              <a:t>ostliny rozložíme a necháme oschnout</a:t>
            </a:r>
          </a:p>
          <a:p>
            <a:r>
              <a:rPr lang="cs-CZ" dirty="0"/>
              <a:t>z</a:t>
            </a:r>
            <a:r>
              <a:rPr lang="cs-CZ" dirty="0" smtClean="0"/>
              <a:t>vláště silné kořeny podélně seřízneme</a:t>
            </a:r>
          </a:p>
          <a:p>
            <a:r>
              <a:rPr lang="cs-CZ" dirty="0"/>
              <a:t>p</a:t>
            </a:r>
            <a:r>
              <a:rPr lang="cs-CZ" dirty="0" smtClean="0"/>
              <a:t>říliš </a:t>
            </a:r>
            <a:r>
              <a:rPr lang="cs-CZ" dirty="0"/>
              <a:t>velké rostliny skládáme do písmene „V“, „N“, „W“</a:t>
            </a:r>
          </a:p>
          <a:p>
            <a:r>
              <a:rPr lang="cs-CZ" dirty="0"/>
              <a:t>r</a:t>
            </a:r>
            <a:r>
              <a:rPr lang="cs-CZ" dirty="0" smtClean="0"/>
              <a:t>ostliny zakládáme do novin (upravíme listy, květy, aby nebyly skrčené)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57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Sušení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r</a:t>
            </a:r>
            <a:r>
              <a:rPr lang="cs-CZ" dirty="0" smtClean="0"/>
              <a:t>ostliny založené do novin vzájemně oddělujeme dostatečným množstvím novinových papírů</a:t>
            </a:r>
          </a:p>
          <a:p>
            <a:r>
              <a:rPr lang="cs-CZ" dirty="0" smtClean="0"/>
              <a:t>noviny s rostlinami uložíme do tvrdých desek,</a:t>
            </a:r>
          </a:p>
          <a:p>
            <a:r>
              <a:rPr lang="cs-CZ" dirty="0"/>
              <a:t>s</a:t>
            </a:r>
            <a:r>
              <a:rPr lang="cs-CZ" dirty="0" smtClean="0"/>
              <a:t>vážeme a celé desky navíc převážeme podélně a příčně provázkem, aby balík byl rovnoměrný</a:t>
            </a:r>
          </a:p>
          <a:p>
            <a:r>
              <a:rPr lang="cs-CZ" dirty="0"/>
              <a:t>n</a:t>
            </a:r>
            <a:r>
              <a:rPr lang="cs-CZ" dirty="0" smtClean="0"/>
              <a:t>ovinové papíry často vyměňujeme, aby rostliny nezplesnivěly a dostatečně vyschly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1197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Sušení rostlin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oužité zvlhlé noviny můžeme nechat usušit a opětovně použít</a:t>
            </a:r>
          </a:p>
          <a:p>
            <a:r>
              <a:rPr lang="cs-CZ" dirty="0"/>
              <a:t>b</a:t>
            </a:r>
            <a:r>
              <a:rPr lang="cs-CZ" dirty="0" smtClean="0"/>
              <a:t>alík sušených rostlin průběžně dotahujeme, protože rostliny při vysychání ztrácí na objemu</a:t>
            </a:r>
          </a:p>
          <a:p>
            <a:r>
              <a:rPr lang="cs-CZ" dirty="0"/>
              <a:t>n</a:t>
            </a:r>
            <a:r>
              <a:rPr lang="cs-CZ" dirty="0" smtClean="0"/>
              <a:t>ezapomeneme velké rostliny již v průběhu sušení poskládat </a:t>
            </a:r>
            <a:r>
              <a:rPr lang="cs-CZ" dirty="0"/>
              <a:t>do písmene „V“, „N“, „W“</a:t>
            </a:r>
          </a:p>
          <a:p>
            <a:r>
              <a:rPr lang="cs-CZ" dirty="0" smtClean="0"/>
              <a:t>z dobře usušené rostliny zhotovíme herbářovou položku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168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4870191" cy="65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11509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Herbářová položka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Podrobný popis vytvoření herbářové položky z nasbíraných a usušených rostlin je součástí prezentace Herbář II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….prozatím přeji úspěšný sběr, preparaci a konzervaci rostlin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Nezapomeňte si poctivě vést zápisky z terénu!!!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										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477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923</TotalTime>
  <Words>557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Herbář I</vt:lpstr>
      <vt:lpstr>Cíl naší práce</vt:lpstr>
      <vt:lpstr>Co budeme potřebovat na začátek</vt:lpstr>
      <vt:lpstr>Snímek 5</vt:lpstr>
      <vt:lpstr>Sběr herbářových položek</vt:lpstr>
      <vt:lpstr>Sběr herbářových položek</vt:lpstr>
      <vt:lpstr>Do terénního zápisníku uvádíme:</vt:lpstr>
      <vt:lpstr>Do terénního zápisníku uvádíme:</vt:lpstr>
      <vt:lpstr>Příprava rostlin pro sušení</vt:lpstr>
      <vt:lpstr>Sušení rostlin</vt:lpstr>
      <vt:lpstr>Sušení rostlin</vt:lpstr>
      <vt:lpstr>Snímek 13</vt:lpstr>
      <vt:lpstr>Herbářová položka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Herbář</dc:title>
  <dc:creator>77</dc:creator>
  <cp:lastModifiedBy>Dum</cp:lastModifiedBy>
  <cp:revision>33</cp:revision>
  <dcterms:created xsi:type="dcterms:W3CDTF">2012-12-08T08:19:24Z</dcterms:created>
  <dcterms:modified xsi:type="dcterms:W3CDTF">2014-07-10T13:17:39Z</dcterms:modified>
</cp:coreProperties>
</file>