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44927-C555-4469-8462-586034837B8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8BF8F7E-D17F-4560-A868-023F795C2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44927-C555-4469-8462-586034837B8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8BF8F7E-D17F-4560-A868-023F795C2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44927-C555-4469-8462-586034837B8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F8F7E-D17F-4560-A868-023F795C26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44927-C555-4469-8462-586034837B8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F8F7E-D17F-4560-A868-023F795C2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44927-C555-4469-8462-586034837B8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8BF8F7E-D17F-4560-A868-023F795C26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44927-C555-4469-8462-586034837B8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F8F7E-D17F-4560-A868-023F795C2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44927-C555-4469-8462-586034837B8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F8F7E-D17F-4560-A868-023F795C2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44927-C555-4469-8462-586034837B8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F8F7E-D17F-4560-A868-023F795C2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44927-C555-4469-8462-586034837B8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F8F7E-D17F-4560-A868-023F795C26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44927-C555-4469-8462-586034837B8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F8F7E-D17F-4560-A868-023F795C2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44927-C555-4469-8462-586034837B8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F8F7E-D17F-4560-A868-023F795C2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744927-C555-4469-8462-586034837B8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8BF8F7E-D17F-4560-A868-023F795C26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09487581"/>
              </p:ext>
            </p:extLst>
          </p:nvPr>
        </p:nvGraphicFramePr>
        <p:xfrm>
          <a:off x="665163" y="836613"/>
          <a:ext cx="7813675" cy="42259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Herbář II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Platošová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Biologie, botanika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Kvinta a 1.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30.11. 2012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určen pro rozvoj praktických činností a upevnění  teoretických poznatků žáků z botaniky v oblasti určování a poznávání přírodnin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v programu Microsoft PowerPoint, nutný dataprojektor, případně několik hotových herbářových položek na ukázku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4585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Herbář II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Instruktáž zhotovení herbáře</a:t>
            </a:r>
          </a:p>
          <a:p>
            <a:r>
              <a:rPr lang="cs-CZ" dirty="0" smtClean="0"/>
              <a:t>pro žáky kvint a 1.ročníku  Matičního gymnázia Ostrava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547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Zhotovení herbářové položky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87206"/>
          </a:xfrm>
        </p:spPr>
        <p:txBody>
          <a:bodyPr/>
          <a:lstStyle/>
          <a:p>
            <a:r>
              <a:rPr lang="cs-CZ" dirty="0" smtClean="0"/>
              <a:t>Usušenou rostlinu připevníme tenkými proužky papírové lepící pásky na výkres velikosti A4</a:t>
            </a:r>
          </a:p>
          <a:p>
            <a:r>
              <a:rPr lang="cs-CZ" dirty="0" smtClean="0"/>
              <a:t>V levé dolní části výkresu přilepíme předem vyplněnou </a:t>
            </a:r>
            <a:r>
              <a:rPr lang="cs-CZ" dirty="0" err="1" smtClean="0"/>
              <a:t>schedu</a:t>
            </a:r>
            <a:r>
              <a:rPr lang="cs-CZ" dirty="0" smtClean="0"/>
              <a:t> dané herbářové položky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59" y="3717032"/>
            <a:ext cx="3977231" cy="266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380312" y="580526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0744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Vyplnění údajů do </a:t>
            </a:r>
            <a:r>
              <a:rPr lang="cs-CZ" dirty="0" err="1" smtClean="0"/>
              <a:t>schedy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horní řádek uvedeme vědecký latinský název rostliny, včetně zkratek jmen autorů, kteří je pojmenovali</a:t>
            </a:r>
          </a:p>
          <a:p>
            <a:r>
              <a:rPr lang="cs-CZ" dirty="0" smtClean="0"/>
              <a:t>Na druhý řádek doplníme český název 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38438" y="4077071"/>
            <a:ext cx="4357729" cy="2592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xmlns="" val="1593314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Vyplnění údajů do </a:t>
            </a:r>
            <a:r>
              <a:rPr lang="cs-CZ" dirty="0" err="1"/>
              <a:t>schedy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Položka </a:t>
            </a:r>
            <a:r>
              <a:rPr lang="cs-CZ" b="1" u="sng" dirty="0" err="1" smtClean="0"/>
              <a:t>Loc</a:t>
            </a:r>
            <a:r>
              <a:rPr lang="cs-CZ" dirty="0" smtClean="0"/>
              <a:t>.:  název oblasti sběru	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Ostrava – </a:t>
            </a:r>
            <a:r>
              <a:rPr lang="cs-CZ" dirty="0" err="1" smtClean="0"/>
              <a:t>Koblov</a:t>
            </a:r>
            <a:r>
              <a:rPr lang="cs-CZ" dirty="0" smtClean="0"/>
              <a:t>, Na Skotnici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Havířov - Město, meandry řeky Lučiny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Moravskoslezské Beskydy, potok </a:t>
            </a:r>
            <a:r>
              <a:rPr lang="cs-CZ" dirty="0" err="1" smtClean="0"/>
              <a:t>Kostkov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38438" y="4077071"/>
            <a:ext cx="4357729" cy="2592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xmlns="" val="317816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Vyplnění údajů do </a:t>
            </a:r>
            <a:r>
              <a:rPr lang="cs-CZ" dirty="0" err="1"/>
              <a:t>schedy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Položka </a:t>
            </a:r>
            <a:r>
              <a:rPr lang="cs-CZ" b="1" u="sng" dirty="0" err="1" smtClean="0"/>
              <a:t>Deskription</a:t>
            </a:r>
            <a:r>
              <a:rPr lang="cs-CZ" dirty="0" smtClean="0"/>
              <a:t>: bližší charakteristika naleziště v angličtině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500m S-E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house </a:t>
            </a:r>
            <a:r>
              <a:rPr lang="cs-CZ" dirty="0" err="1" smtClean="0"/>
              <a:t>number</a:t>
            </a:r>
            <a:r>
              <a:rPr lang="cs-CZ" dirty="0" smtClean="0"/>
              <a:t> </a:t>
            </a:r>
            <a:r>
              <a:rPr lang="cs-CZ" dirty="0" err="1" smtClean="0"/>
              <a:t>xy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100m W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 stop „…………………“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300 m N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437111"/>
            <a:ext cx="3934061" cy="2340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xmlns="" val="3076491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Vyplnění údajů do </a:t>
            </a:r>
            <a:r>
              <a:rPr lang="cs-CZ" dirty="0" err="1"/>
              <a:t>schedy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Položka </a:t>
            </a:r>
            <a:r>
              <a:rPr lang="cs-CZ" b="1" u="sng" dirty="0" smtClean="0"/>
              <a:t>Ekology</a:t>
            </a:r>
            <a:r>
              <a:rPr lang="cs-CZ" dirty="0" smtClean="0"/>
              <a:t>:  </a:t>
            </a:r>
            <a:r>
              <a:rPr lang="cs-CZ" dirty="0"/>
              <a:t>Ekologický popis naleziště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Sunny place in </a:t>
            </a:r>
            <a:r>
              <a:rPr lang="cs-CZ" dirty="0" err="1" smtClean="0"/>
              <a:t>the</a:t>
            </a:r>
            <a:r>
              <a:rPr lang="cs-CZ" dirty="0" smtClean="0"/>
              <a:t> garden</a:t>
            </a:r>
          </a:p>
          <a:p>
            <a:pPr>
              <a:buFont typeface="Wingdings" pitchFamily="2" charset="2"/>
              <a:buChar char="q"/>
            </a:pPr>
            <a:r>
              <a:rPr lang="cs-CZ" dirty="0" err="1"/>
              <a:t>path</a:t>
            </a:r>
            <a:r>
              <a:rPr lang="cs-CZ" dirty="0"/>
              <a:t> </a:t>
            </a:r>
            <a:r>
              <a:rPr lang="cs-CZ" dirty="0" err="1"/>
              <a:t>near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pond</a:t>
            </a:r>
            <a:r>
              <a:rPr lang="cs-CZ" dirty="0"/>
              <a:t>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err="1"/>
              <a:t>rubble</a:t>
            </a:r>
            <a:r>
              <a:rPr lang="cs-CZ" dirty="0"/>
              <a:t> </a:t>
            </a:r>
            <a:r>
              <a:rPr lang="cs-CZ" dirty="0" err="1"/>
              <a:t>along</a:t>
            </a:r>
            <a:r>
              <a:rPr lang="cs-CZ" dirty="0"/>
              <a:t> </a:t>
            </a:r>
            <a:r>
              <a:rPr lang="cs-CZ" dirty="0" err="1"/>
              <a:t>local</a:t>
            </a:r>
            <a:r>
              <a:rPr lang="cs-CZ" dirty="0"/>
              <a:t> </a:t>
            </a:r>
            <a:r>
              <a:rPr lang="cs-CZ" dirty="0" err="1" smtClean="0"/>
              <a:t>roads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6449" y="4005064"/>
            <a:ext cx="4357729" cy="2592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xmlns="" val="50829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Vyplnění údajů do </a:t>
            </a:r>
            <a:r>
              <a:rPr lang="cs-CZ" dirty="0" err="1"/>
              <a:t>schedy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Položka </a:t>
            </a:r>
            <a:r>
              <a:rPr lang="cs-CZ" b="1" u="sng" dirty="0" smtClean="0"/>
              <a:t>____</a:t>
            </a:r>
            <a:r>
              <a:rPr lang="cs-CZ" b="1" u="sng" dirty="0" err="1" smtClean="0"/>
              <a:t>a.s.l</a:t>
            </a:r>
            <a:r>
              <a:rPr lang="cs-CZ" b="1" u="sng" dirty="0" smtClean="0"/>
              <a:t>  </a:t>
            </a:r>
            <a:r>
              <a:rPr lang="cs-CZ" dirty="0" smtClean="0"/>
              <a:t>nadmořská výška naleziště (GPS, mapa)</a:t>
            </a:r>
          </a:p>
          <a:p>
            <a:r>
              <a:rPr lang="cs-CZ" dirty="0" smtClean="0"/>
              <a:t>Položka </a:t>
            </a:r>
            <a:r>
              <a:rPr lang="cs-CZ" b="1" u="sng" dirty="0" err="1" smtClean="0"/>
              <a:t>Date</a:t>
            </a:r>
            <a:r>
              <a:rPr lang="cs-CZ" b="1" u="sng" dirty="0" smtClean="0"/>
              <a:t>: </a:t>
            </a:r>
            <a:r>
              <a:rPr lang="cs-CZ" dirty="0" smtClean="0"/>
              <a:t>datum sběru rostliny</a:t>
            </a:r>
          </a:p>
          <a:p>
            <a:r>
              <a:rPr lang="cs-CZ" dirty="0" smtClean="0"/>
              <a:t>Položka </a:t>
            </a:r>
            <a:r>
              <a:rPr lang="cs-CZ" b="1" u="sng" dirty="0" err="1" smtClean="0"/>
              <a:t>Collector</a:t>
            </a:r>
            <a:r>
              <a:rPr lang="cs-CZ" dirty="0" smtClean="0"/>
              <a:t>: sběratel rostliny  a autor herbářové položky</a:t>
            </a:r>
          </a:p>
          <a:p>
            <a:r>
              <a:rPr lang="cs-CZ" dirty="0" smtClean="0"/>
              <a:t>Položka </a:t>
            </a:r>
            <a:r>
              <a:rPr lang="cs-CZ" b="1" u="sng" dirty="0" err="1" smtClean="0"/>
              <a:t>Det</a:t>
            </a:r>
            <a:r>
              <a:rPr lang="cs-CZ" dirty="0" smtClean="0"/>
              <a:t>.: pokud sběratel sám neurčí, slouží k zápisu jména určovatele herbářové položky, jinak nevyplňujeme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9569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Vyplnění údajů do </a:t>
            </a:r>
            <a:r>
              <a:rPr lang="cs-CZ" dirty="0" err="1"/>
              <a:t>schedy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Položka </a:t>
            </a:r>
            <a:r>
              <a:rPr lang="cs-CZ" b="1" u="sng" dirty="0" smtClean="0"/>
              <a:t>No. </a:t>
            </a:r>
            <a:r>
              <a:rPr lang="cs-CZ" b="1" u="sng" dirty="0" err="1" smtClean="0"/>
              <a:t>Of</a:t>
            </a:r>
            <a:r>
              <a:rPr lang="cs-CZ" b="1" u="sng" dirty="0" smtClean="0"/>
              <a:t> specimen</a:t>
            </a:r>
            <a:r>
              <a:rPr lang="cs-CZ" dirty="0" smtClean="0"/>
              <a:t>: nevyplňujeme</a:t>
            </a:r>
          </a:p>
          <a:p>
            <a:pPr marL="0" indent="0">
              <a:buNone/>
            </a:pPr>
            <a:r>
              <a:rPr lang="cs-CZ" sz="2400" dirty="0" smtClean="0"/>
              <a:t>(Bude-li položka vřazena do školního </a:t>
            </a:r>
            <a:r>
              <a:rPr lang="cs-CZ" sz="2400" dirty="0" smtClean="0"/>
              <a:t>herbáře, </a:t>
            </a:r>
            <a:r>
              <a:rPr lang="cs-CZ" sz="2400" dirty="0" smtClean="0"/>
              <a:t>bude posléze označena vyučujícím)  </a:t>
            </a:r>
            <a:endParaRPr lang="cs-CZ" sz="2400" dirty="0"/>
          </a:p>
        </p:txBody>
      </p:sp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212976"/>
            <a:ext cx="5507685" cy="3276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xmlns="" val="3816480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6632"/>
            <a:ext cx="4870191" cy="65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32479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Odevzdání herbáře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Jednotlivé herbářové položky vložíme do euro složek (prospektových obalů)</a:t>
            </a:r>
          </a:p>
          <a:p>
            <a:r>
              <a:rPr lang="cs-CZ" dirty="0" smtClean="0"/>
              <a:t>Do libovolného šanonu položky řadíme dle botanického systému</a:t>
            </a:r>
          </a:p>
          <a:p>
            <a:r>
              <a:rPr lang="cs-CZ" dirty="0" smtClean="0"/>
              <a:t>Výbornou pomůckou pro </a:t>
            </a:r>
            <a:r>
              <a:rPr lang="cs-CZ" dirty="0"/>
              <a:t>vyplňování </a:t>
            </a:r>
            <a:r>
              <a:rPr lang="cs-CZ" dirty="0" err="1" smtClean="0"/>
              <a:t>schedy</a:t>
            </a:r>
            <a:r>
              <a:rPr lang="cs-CZ" dirty="0" smtClean="0"/>
              <a:t>, řazení </a:t>
            </a:r>
            <a:r>
              <a:rPr lang="cs-CZ" dirty="0"/>
              <a:t>a určování </a:t>
            </a:r>
            <a:r>
              <a:rPr lang="cs-CZ" dirty="0" smtClean="0"/>
              <a:t>rostlin, jsou tyto publikace:</a:t>
            </a:r>
          </a:p>
          <a:p>
            <a:pPr>
              <a:buFont typeface="Wingdings" pitchFamily="2" charset="2"/>
              <a:buChar char="q"/>
            </a:pPr>
            <a:r>
              <a:rPr lang="vi-VN" sz="2600" dirty="0" smtClean="0">
                <a:solidFill>
                  <a:schemeClr val="accent6">
                    <a:lumMod val="75000"/>
                  </a:schemeClr>
                </a:solidFill>
              </a:rPr>
              <a:t>KUBÁT</a:t>
            </a:r>
            <a:r>
              <a:rPr lang="vi-VN" sz="2600" dirty="0">
                <a:solidFill>
                  <a:schemeClr val="accent6">
                    <a:lumMod val="75000"/>
                  </a:schemeClr>
                </a:solidFill>
              </a:rPr>
              <a:t>, Karel a Radmila BĚLOHLÁVKOVÁ. </a:t>
            </a:r>
            <a:r>
              <a:rPr lang="vi-VN" sz="2600" i="1" dirty="0">
                <a:solidFill>
                  <a:schemeClr val="accent6">
                    <a:lumMod val="75000"/>
                  </a:schemeClr>
                </a:solidFill>
              </a:rPr>
              <a:t>Klíč ke květeně České republiky</a:t>
            </a:r>
            <a:r>
              <a:rPr lang="vi-VN" sz="2600" dirty="0">
                <a:solidFill>
                  <a:schemeClr val="accent6">
                    <a:lumMod val="75000"/>
                  </a:schemeClr>
                </a:solidFill>
              </a:rPr>
              <a:t>. Vyd. 1. Praha: Academia, 2002, 927 p. ISBN 80-200-0836-5. </a:t>
            </a:r>
            <a:endParaRPr lang="cs-CZ" sz="26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vi-VN" sz="2600" dirty="0" smtClean="0">
                <a:solidFill>
                  <a:schemeClr val="accent6">
                    <a:lumMod val="75000"/>
                  </a:schemeClr>
                </a:solidFill>
              </a:rPr>
              <a:t>DEYL</a:t>
            </a:r>
            <a:r>
              <a:rPr lang="vi-VN" sz="2600" dirty="0">
                <a:solidFill>
                  <a:schemeClr val="accent6">
                    <a:lumMod val="75000"/>
                  </a:schemeClr>
                </a:solidFill>
              </a:rPr>
              <a:t>, Miloš a Květoslav HÍSEK. </a:t>
            </a:r>
            <a:r>
              <a:rPr lang="vi-VN" sz="2600" i="1" dirty="0">
                <a:solidFill>
                  <a:schemeClr val="accent6">
                    <a:lumMod val="75000"/>
                  </a:schemeClr>
                </a:solidFill>
              </a:rPr>
              <a:t>Naše květiny</a:t>
            </a:r>
            <a:r>
              <a:rPr lang="vi-VN" sz="2600" dirty="0">
                <a:solidFill>
                  <a:schemeClr val="accent6">
                    <a:lumMod val="75000"/>
                  </a:schemeClr>
                </a:solidFill>
              </a:rPr>
              <a:t>. 3rd rev. ed. Praha: Academia, 2001, 690 p. ISBN 80-200-0940-X. </a:t>
            </a:r>
            <a:endParaRPr lang="cs-CZ" sz="26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9623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Klíč ke květeně České republik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620688"/>
            <a:ext cx="3516166" cy="55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620688"/>
            <a:ext cx="3411745" cy="55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3582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Herbářové položky na ukázku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6"/>
            <a:ext cx="3708000" cy="5167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04571"/>
            <a:ext cx="3769607" cy="51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67687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Pár slov závěrem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Pokyny uvedené v Herbáři I a Herbáři II slouží ke zpracování školního herbáře žáků Matičního gymnázia.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Jiné školy si mohou stanovit svá vlastní přizpůsobení všeobecně platných pravidel při sestavování herbáře.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dirty="0" smtClean="0"/>
              <a:t>					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996614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555</TotalTime>
  <Words>449</Words>
  <Application>Microsoft Office PowerPoint</Application>
  <PresentationFormat>Předvádění na obrazovce (4:3)</PresentationFormat>
  <Paragraphs>69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Herbář II</vt:lpstr>
      <vt:lpstr>Zhotovení herbářové položky</vt:lpstr>
      <vt:lpstr>Vyplnění údajů do schedy</vt:lpstr>
      <vt:lpstr>Vyplnění údajů do schedy</vt:lpstr>
      <vt:lpstr>Vyplnění údajů do schedy</vt:lpstr>
      <vt:lpstr>Vyplnění údajů do schedy</vt:lpstr>
      <vt:lpstr>Vyplnění údajů do schedy</vt:lpstr>
      <vt:lpstr>Vyplnění údajů do schedy</vt:lpstr>
      <vt:lpstr>Snímek 10</vt:lpstr>
      <vt:lpstr>Odevzdání herbáře</vt:lpstr>
      <vt:lpstr>Snímek 12</vt:lpstr>
      <vt:lpstr>Herbářové položky na ukázku</vt:lpstr>
      <vt:lpstr>Pár slov závěrem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77</dc:creator>
  <cp:lastModifiedBy>Dum</cp:lastModifiedBy>
  <cp:revision>12</cp:revision>
  <dcterms:created xsi:type="dcterms:W3CDTF">2012-12-08T11:02:21Z</dcterms:created>
  <dcterms:modified xsi:type="dcterms:W3CDTF">2014-07-10T13:15:22Z</dcterms:modified>
</cp:coreProperties>
</file>