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70" r:id="rId12"/>
    <p:sldId id="268" r:id="rId13"/>
    <p:sldId id="271" r:id="rId14"/>
    <p:sldId id="269" r:id="rId15"/>
    <p:sldId id="265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9F6466F-2C9D-46E9-B1D7-71016DC2D358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7F9D29A-ECBD-43F2-AF44-BB118074C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5/50/Jan_Jesenius.jpg" TargetMode="Externa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9/9d/Jan_Vil%C3%ADmek_-_Jan_Evangelista_Purkyn%C4%9B.jpg" TargetMode="Externa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2.png"/><Relationship Id="rId7" Type="http://schemas.openxmlformats.org/officeDocument/2006/relationships/hyperlink" Target="http://upload.wikimedia.org/wikipedia/commons/9/9d/Jan_Vil%C3%ADmek_-_Jan_Evangelista_Purkyn%C4%9B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7.jpeg"/><Relationship Id="rId4" Type="http://schemas.openxmlformats.org/officeDocument/2006/relationships/image" Target="../media/image8.jpeg"/><Relationship Id="rId9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2.png"/><Relationship Id="rId7" Type="http://schemas.openxmlformats.org/officeDocument/2006/relationships/hyperlink" Target="http://upload.wikimedia.org/wikipedia/commons/9/9d/Jan_Vil%C3%ADmek_-_Jan_Evangelista_Purkyn%C4%9B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7.jpeg"/><Relationship Id="rId4" Type="http://schemas.openxmlformats.org/officeDocument/2006/relationships/image" Target="../media/image8.jpeg"/><Relationship Id="rId9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2.png"/><Relationship Id="rId7" Type="http://schemas.openxmlformats.org/officeDocument/2006/relationships/hyperlink" Target="http://upload.wikimedia.org/wikipedia/commons/9/9d/Jan_Vil%C3%ADmek_-_Jan_Evangelista_Purkyn%C4%9B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7.jpeg"/><Relationship Id="rId4" Type="http://schemas.openxmlformats.org/officeDocument/2006/relationships/image" Target="../media/image8.jpeg"/><Relationship Id="rId9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d/Jan_Vil%C3%ADmek_-_" TargetMode="External"/><Relationship Id="rId7" Type="http://schemas.openxmlformats.org/officeDocument/2006/relationships/hyperlink" Target="http://upload.wikimedia.org/wikipedia/commons/b/b4/Karel_absolon.jpg" TargetMode="External"/><Relationship Id="rId2" Type="http://schemas.openxmlformats.org/officeDocument/2006/relationships/hyperlink" Target="http://upload.wikimedia.org/wikipedia/commons/5/50/Jan_Jeseni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6/Ales_hrdlicka.jpg" TargetMode="External"/><Relationship Id="rId5" Type="http://schemas.openxmlformats.org/officeDocument/2006/relationships/hyperlink" Target="http://upload.wikimedia.org/wikipedia/commons/a/a2/Jan_Jansk%C3%BD,_1902.jpg" TargetMode="External"/><Relationship Id="rId4" Type="http://schemas.openxmlformats.org/officeDocument/2006/relationships/hyperlink" Target="http://upload.wikimedia.org/wikipedia/commons/thumb/d/d3/Gregor_Mendel.png/225px-Gregor_Mendel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fd.cz/film/284824-johann-gregor-mendel-neustala-vyzva/" TargetMode="External"/><Relationship Id="rId7" Type="http://schemas.openxmlformats.org/officeDocument/2006/relationships/hyperlink" Target="http://www.csfd.cz/film/222276-karel-absolon/diskuze/" TargetMode="External"/><Relationship Id="rId2" Type="http://schemas.openxmlformats.org/officeDocument/2006/relationships/hyperlink" Target="http://upload.wikimedia.org/wikipedia/commons/thumb/c/cf/Zdenek_veselovsky.jpg/800px-Zdenek_veselovsk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sfd.cz/film/222226-jan-evangelista-purkyne" TargetMode="External"/><Relationship Id="rId5" Type="http://schemas.openxmlformats.org/officeDocument/2006/relationships/hyperlink" Target="http://www.csfd.cz/film/189616-lekar-umierajuceho-casu/" TargetMode="External"/><Relationship Id="rId4" Type="http://schemas.openxmlformats.org/officeDocument/2006/relationships/hyperlink" Target="http://www.csfd.cz/film/3162-tajemstvi-krv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2">
                <a:shade val="94000"/>
                <a:satMod val="114000"/>
                <a:lumMod val="96000"/>
              </a:schemeClr>
            </a:gs>
            <a:gs pos="62000">
              <a:schemeClr val="bg2">
                <a:tint val="92000"/>
                <a:shade val="66000"/>
                <a:satMod val="110000"/>
                <a:lumMod val="80000"/>
              </a:schemeClr>
            </a:gs>
            <a:gs pos="100000">
              <a:schemeClr val="bg2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2160659"/>
              </p:ext>
            </p:extLst>
          </p:nvPr>
        </p:nvGraphicFramePr>
        <p:xfrm>
          <a:off x="665163" y="836613"/>
          <a:ext cx="7813675" cy="42259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Čeští biologové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Biologie, dějiny biologie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Kvinta a 1. ročník, Seminář z biologie pro 4.ročník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30.03. 2012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upevnění a ověření si teoretických poznatků žáků v oblasti dějin biologie-významných vědců a jejich přínosu biologii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bez zvukové stopy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14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2806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Čeští biologové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7 vybraných českých vědců od období renesance po současnost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381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Soubor:Jan Jesenius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146175" y="1532054"/>
            <a:ext cx="3090863" cy="380024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16016" y="692696"/>
            <a:ext cx="3304572" cy="1051627"/>
          </a:xfrm>
        </p:spPr>
        <p:txBody>
          <a:bodyPr/>
          <a:lstStyle/>
          <a:p>
            <a:r>
              <a:rPr lang="cs-CZ" dirty="0" smtClean="0"/>
              <a:t>Jan Jessenius </a:t>
            </a:r>
            <a:r>
              <a:rPr lang="cs-CZ" dirty="0"/>
              <a:t>(1566-1621)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4716016" y="1988840"/>
            <a:ext cx="3298784" cy="3960440"/>
          </a:xfrm>
        </p:spPr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Osobní lékař císaře Rudolfa II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Žil v období končící renesance a nastupujícího baroka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Slovenská národnost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1600 první veřejná pitva v Karolinu, následovaly další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Popraven na Staroměstském náměstí po bitvě na Bílé hoře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 r.1983 byl natočen 5-ti dílný československý seriál </a:t>
            </a:r>
            <a:r>
              <a:rPr lang="cs-CZ" i="1" dirty="0" smtClean="0"/>
              <a:t>Lékař umírajícího času</a:t>
            </a:r>
            <a:r>
              <a:rPr lang="cs-CZ" dirty="0" smtClean="0"/>
              <a:t>, v hlavní roli Petr Čepek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67944" y="1304217"/>
            <a:ext cx="3513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(1)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83942" y="5445612"/>
            <a:ext cx="42191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(10)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410799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620688"/>
            <a:ext cx="3300984" cy="1296144"/>
          </a:xfrm>
        </p:spPr>
        <p:txBody>
          <a:bodyPr>
            <a:normAutofit fontScale="90000"/>
          </a:bodyPr>
          <a:lstStyle/>
          <a:p>
            <a:r>
              <a:rPr lang="cs-CZ" dirty="0"/>
              <a:t>Jan Evangelista Purkyně (1787-1869)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4008" y="1484784"/>
            <a:ext cx="3437770" cy="4464496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Český biolog-fyziolog a anatom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Spoluzakladatel cytologie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Zavádí pojem protoplazma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Založil Fyziologický ústav na pražské lékařské fakultě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Zakladatel časopisu Živa v r.1853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Eponym (osoba jejíž jméno bylo dáno věci, objevu, místu apod.) např. Purkyňovy buňky v mozečku, Purkyňova vlákna v srdci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Z</a:t>
            </a:r>
            <a:r>
              <a:rPr lang="cs-CZ" dirty="0" smtClean="0"/>
              <a:t>abýval se studiem zraku-</a:t>
            </a:r>
            <a:r>
              <a:rPr lang="cs-CZ" dirty="0"/>
              <a:t> </a:t>
            </a:r>
            <a:r>
              <a:rPr lang="cs-CZ" dirty="0" smtClean="0"/>
              <a:t>objevil </a:t>
            </a:r>
            <a:r>
              <a:rPr lang="cs-CZ" dirty="0"/>
              <a:t>princip </a:t>
            </a:r>
            <a:r>
              <a:rPr lang="cs-CZ" dirty="0" smtClean="0"/>
              <a:t>kinematografie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 r.1987 byl natočen 23 min. dokument J. E. Purkyně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rázek 4" descr="Soubor:Jan Vilímek - Jan Evangelista Purkyně.jpg">
            <a:hlinkClick r:id="rId2"/>
          </p:cNvPr>
          <p:cNvPicPr>
            <a:picLocks noGrp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11" r="9211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159177" y="353561"/>
            <a:ext cx="3513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(2)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41980" y="5294062"/>
            <a:ext cx="42191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(11)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40248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620688"/>
            <a:ext cx="3300984" cy="1463040"/>
          </a:xfrm>
        </p:spPr>
        <p:txBody>
          <a:bodyPr>
            <a:normAutofit fontScale="90000"/>
          </a:bodyPr>
          <a:lstStyle/>
          <a:p>
            <a:r>
              <a:rPr lang="cs-CZ" dirty="0"/>
              <a:t>Gregor Johan Mendel (1822-1884</a:t>
            </a:r>
            <a:r>
              <a:rPr lang="cs-CZ" dirty="0" smtClean="0"/>
              <a:t>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88024" y="1844824"/>
            <a:ext cx="3300573" cy="4104456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Zakladatel genetiky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opat </a:t>
            </a:r>
            <a:r>
              <a:rPr lang="cs-CZ" dirty="0"/>
              <a:t>Augustiniánského kláštera </a:t>
            </a:r>
            <a:r>
              <a:rPr lang="cs-CZ" dirty="0" smtClean="0"/>
              <a:t> v Brně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Formuloval tři základní zákony genetiky na základě pokusů při křížení hrachu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Aplikoval matematické metody na biologický výzkum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 r.2009 natočen dokumentární film (57 min.) </a:t>
            </a:r>
            <a:r>
              <a:rPr lang="cs-CZ" i="1" dirty="0" smtClean="0"/>
              <a:t>J. G. Mendel-Neustálá výzva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Po Mendelovi je pojmenovaná </a:t>
            </a:r>
            <a:r>
              <a:rPr lang="cs-CZ" dirty="0"/>
              <a:t>první česká vědecká stanice na Antarktidě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 smtClean="0"/>
          </a:p>
        </p:txBody>
      </p:sp>
      <p:pic>
        <p:nvPicPr>
          <p:cNvPr id="6" name="Zástupný symbol pro obrázek 5" descr="http://upload.wikimedia.org/wikipedia/commons/d/d3/Gregor_Mendel.png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879" r="18879"/>
          <a:stretch>
            <a:fillRect/>
          </a:stretch>
        </p:blipFill>
        <p:spPr bwMode="auto">
          <a:xfrm>
            <a:off x="1043608" y="692696"/>
            <a:ext cx="3363629" cy="547617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176045" y="353561"/>
            <a:ext cx="3513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(3)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51859" y="4399206"/>
            <a:ext cx="3658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(</a:t>
            </a:r>
            <a:r>
              <a:rPr lang="cs-CZ" sz="1000" dirty="0" smtClean="0"/>
              <a:t>8</a:t>
            </a:r>
            <a:r>
              <a:rPr lang="cs-CZ" sz="1100" dirty="0" smtClean="0"/>
              <a:t>)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91704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332656"/>
            <a:ext cx="3300984" cy="1175008"/>
          </a:xfrm>
        </p:spPr>
        <p:txBody>
          <a:bodyPr/>
          <a:lstStyle/>
          <a:p>
            <a:r>
              <a:rPr lang="cs-CZ" b="1" dirty="0"/>
              <a:t>Jan Janský </a:t>
            </a:r>
            <a:r>
              <a:rPr lang="cs-CZ" b="1" dirty="0" smtClean="0"/>
              <a:t>	(</a:t>
            </a:r>
            <a:r>
              <a:rPr lang="cs-CZ" b="1" dirty="0"/>
              <a:t>1873-1921)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16016" y="1340768"/>
            <a:ext cx="3300573" cy="4536504"/>
          </a:xfrm>
        </p:spPr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sérolog, neurolog a psychiatr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/>
              <a:t>V </a:t>
            </a:r>
            <a:r>
              <a:rPr lang="cs-CZ" sz="1400" dirty="0" smtClean="0"/>
              <a:t>r.1921 </a:t>
            </a:r>
            <a:r>
              <a:rPr lang="cs-CZ" sz="1400" dirty="0"/>
              <a:t>americká lékařská komise uznává Janského prvenství v objevu krevních skupin </a:t>
            </a:r>
            <a:r>
              <a:rPr lang="cs-CZ" sz="1400" dirty="0" smtClean="0"/>
              <a:t>(upřednostněn </a:t>
            </a:r>
            <a:r>
              <a:rPr lang="cs-CZ" sz="1400" dirty="0"/>
              <a:t>před rakouským lékařem K. </a:t>
            </a:r>
            <a:r>
              <a:rPr lang="cs-CZ" sz="1400" dirty="0" err="1"/>
              <a:t>Landsteinerem</a:t>
            </a:r>
            <a:r>
              <a:rPr lang="cs-CZ" sz="1400" dirty="0"/>
              <a:t>, který objev krevních skupin uveřejnil před Janským, ale rozlišil pouze tři, nikoli čtyři krevní skupiny).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/>
              <a:t>Označení krevních skupin </a:t>
            </a:r>
            <a:r>
              <a:rPr lang="cs-CZ" sz="1400" dirty="0" smtClean="0"/>
              <a:t>A</a:t>
            </a:r>
            <a:r>
              <a:rPr lang="cs-CZ" sz="1400" dirty="0"/>
              <a:t>, B, AB a 0 bylo zavedeno až ve třicátých letech 20. století.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/>
              <a:t>Jan Jánský byl propagátorem dárcovství krve. Na jeho počest je dobrovolným dárcům krve v České republice </a:t>
            </a:r>
            <a:r>
              <a:rPr lang="cs-CZ" sz="1400" dirty="0" smtClean="0"/>
              <a:t>udělována </a:t>
            </a:r>
            <a:r>
              <a:rPr lang="cs-CZ" sz="1400" dirty="0"/>
              <a:t>Medaile prof. MUDr. Jana Janského.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400" dirty="0" smtClean="0"/>
              <a:t>V </a:t>
            </a:r>
            <a:r>
              <a:rPr lang="cs-CZ" sz="1400" dirty="0"/>
              <a:t>roce 1953 byl natočen film o životě </a:t>
            </a:r>
            <a:r>
              <a:rPr lang="cs-CZ" sz="1400" dirty="0" smtClean="0"/>
              <a:t>J. Janského </a:t>
            </a:r>
            <a:r>
              <a:rPr lang="cs-CZ" sz="1400" i="1" dirty="0" smtClean="0"/>
              <a:t>Tajemství krve</a:t>
            </a:r>
            <a:endParaRPr lang="cs-CZ" sz="1400" dirty="0"/>
          </a:p>
        </p:txBody>
      </p:sp>
      <p:pic>
        <p:nvPicPr>
          <p:cNvPr id="5" name="Zástupný symbol pro obrázek 4" descr="http://upload.wikimedia.org/wikipedia/commons/a/a2/Jan_Jansk%C3%BD%2C_1902.jp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57" r="5957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239391" y="379837"/>
            <a:ext cx="3513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(4)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2695" y="5756858"/>
            <a:ext cx="3513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(9)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91862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620688"/>
            <a:ext cx="3300984" cy="1344160"/>
          </a:xfrm>
        </p:spPr>
        <p:txBody>
          <a:bodyPr>
            <a:normAutofit fontScale="90000"/>
          </a:bodyPr>
          <a:lstStyle/>
          <a:p>
            <a:r>
              <a:rPr lang="cs-CZ" dirty="0"/>
              <a:t>Aleš </a:t>
            </a:r>
            <a:r>
              <a:rPr lang="cs-CZ" dirty="0" smtClean="0"/>
              <a:t>Hrdlička</a:t>
            </a:r>
            <a:br>
              <a:rPr lang="cs-CZ" dirty="0" smtClean="0"/>
            </a:br>
            <a:r>
              <a:rPr lang="cs-CZ" dirty="0" smtClean="0"/>
              <a:t>	(</a:t>
            </a:r>
            <a:r>
              <a:rPr lang="cs-CZ" dirty="0"/>
              <a:t>1869-1943</a:t>
            </a:r>
            <a:r>
              <a:rPr lang="cs-CZ" dirty="0" smtClean="0"/>
              <a:t>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16016" y="1772816"/>
            <a:ext cx="3300573" cy="4176464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Český antropolog a lékař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Většinu života strávil v USA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 r. 1903 založil antropologické </a:t>
            </a:r>
            <a:r>
              <a:rPr lang="cs-CZ" dirty="0"/>
              <a:t>oddělení Národního muzea USA ve </a:t>
            </a:r>
            <a:r>
              <a:rPr lang="cs-CZ" dirty="0" smtClean="0"/>
              <a:t>Washingtonu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 r. 1927 vyjádřil teorii </a:t>
            </a:r>
            <a:r>
              <a:rPr lang="cs-CZ" dirty="0"/>
              <a:t>o jednotném původu a vývoji člověka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Objevil osídlení amerického kontinentu </a:t>
            </a:r>
            <a:r>
              <a:rPr lang="cs-CZ" dirty="0"/>
              <a:t>před 15 000 </a:t>
            </a:r>
            <a:r>
              <a:rPr lang="cs-CZ" dirty="0" smtClean="0"/>
              <a:t>lety tzv. Severní cestou přes Beringovu úžinu</a:t>
            </a:r>
          </a:p>
          <a:p>
            <a:endParaRPr lang="cs-CZ" dirty="0"/>
          </a:p>
        </p:txBody>
      </p:sp>
      <p:pic>
        <p:nvPicPr>
          <p:cNvPr id="5" name="Zástupný symbol pro obrázek 4" descr="http://upload.wikimedia.org/wikipedia/commons/6/66/Ales_hrdlicka.jp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63" r="11363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211960" y="310563"/>
            <a:ext cx="3513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(5)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16495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620688"/>
            <a:ext cx="3300984" cy="1463040"/>
          </a:xfrm>
        </p:spPr>
        <p:txBody>
          <a:bodyPr/>
          <a:lstStyle/>
          <a:p>
            <a:r>
              <a:rPr lang="cs-CZ" dirty="0"/>
              <a:t>Karel Absolon (1887-1960)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16016" y="1700808"/>
            <a:ext cx="3300573" cy="4248472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Zoolog, speleolog, archeolog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Archeologické nálezy Dolní Věstonice, včetně Věstonické Venuše (1925)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Objevil Punkevní jeskyně a jejich propojení s propastí Macochou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 r. 2005 byl natočen životopisný dokumentární film Karel Absolon (56 min.)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5" name="Zástupný symbol pro obrázek 4" descr="http://upload.wikimedia.org/wikipedia/commons/b/b4/Karel_absolon.jp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" r="3818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257666" y="353561"/>
            <a:ext cx="3513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(6)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01405" y="4293096"/>
            <a:ext cx="42191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(12)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06849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692696"/>
            <a:ext cx="3300984" cy="1463040"/>
          </a:xfrm>
        </p:spPr>
        <p:txBody>
          <a:bodyPr>
            <a:normAutofit fontScale="90000"/>
          </a:bodyPr>
          <a:lstStyle/>
          <a:p>
            <a:r>
              <a:rPr lang="cs-CZ" dirty="0"/>
              <a:t>Zdeněk Veselovský (1928-2006)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16016" y="1844824"/>
            <a:ext cx="3300573" cy="4104456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Zoolog, etolog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Zakladatel české etologie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1</a:t>
            </a:r>
            <a:r>
              <a:rPr lang="cs-CZ" dirty="0" smtClean="0"/>
              <a:t>959-1988 ředitel pražské zoo (záchrana koně Převalského)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Prostřednictvím mnoha knih se zasloužil o popularizaci etologie a zoologie (</a:t>
            </a:r>
            <a:r>
              <a:rPr lang="cs-CZ" i="1" dirty="0"/>
              <a:t>Výlet do třetihor, K pramenům </a:t>
            </a:r>
            <a:r>
              <a:rPr lang="cs-CZ" i="1" dirty="0" smtClean="0"/>
              <a:t>Orinoka, Podivuhodní </a:t>
            </a:r>
            <a:r>
              <a:rPr lang="cs-CZ" i="1" dirty="0"/>
              <a:t>savci Austrálie, Etologie. Biologie chování </a:t>
            </a:r>
            <a:r>
              <a:rPr lang="cs-CZ" i="1" dirty="0" smtClean="0"/>
              <a:t>zvířat, člověk a zvíře)</a:t>
            </a: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endParaRPr lang="cs-CZ" dirty="0" smtClean="0"/>
          </a:p>
        </p:txBody>
      </p:sp>
      <p:pic>
        <p:nvPicPr>
          <p:cNvPr id="5" name="Zástupný symbol pro obrázek 4" descr="http://upload.wikimedia.org/wikipedia/commons/c/cf/Zdenek_veselovsky.jp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020" r="27020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209125" y="353461"/>
            <a:ext cx="3513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(7)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58307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451647"/>
            <a:ext cx="3168650" cy="5762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Kdo je kdo?</a:t>
            </a:r>
            <a:endParaRPr lang="cs-CZ" dirty="0"/>
          </a:p>
        </p:txBody>
      </p:sp>
      <p:pic>
        <p:nvPicPr>
          <p:cNvPr id="7" name="Zástupný symbol pro obsah 6" descr="C:\Users\ICT_SS\AppData\Local\Microsoft\Windows\Temporary Internet Files\Content.Word\Nový obrázek.pn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17032"/>
            <a:ext cx="1738579" cy="255178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sah 8" descr="C:\Users\ICT_SS\AppData\Local\Microsoft\Windows\Temporary Internet Files\Content.Word\Nový obrázek.png"/>
          <p:cNvPicPr>
            <a:picLocks noGrp="1" noChangeAspect="1"/>
          </p:cNvPicPr>
          <p:nvPr>
            <p:ph sz="quarter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40306"/>
            <a:ext cx="1579001" cy="207403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http://upload.wikimedia.org/wikipedia/commons/6/66/Ales_hrdlicka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9477" y="1083713"/>
            <a:ext cx="1717792" cy="2161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http://upload.wikimedia.org/wikipedia/commons/a/a2/Jan_Jansk%C3%BD%2C_190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3" y="944176"/>
            <a:ext cx="1604223" cy="23006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http://upload.wikimedia.org/wikipedia/commons/d/d3/Gregor_Mendel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03282"/>
            <a:ext cx="2221997" cy="22516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Soubor:Jan Vilímek - Jan Evangelista Purkyně.jpg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06327"/>
            <a:ext cx="1832864" cy="24343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http://upload.wikimedia.org/wikipedia/commons/b/b4/Karel_absolon.jpg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44176"/>
            <a:ext cx="1570863" cy="2362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1989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451647"/>
            <a:ext cx="3168650" cy="5762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Kdo je kdo?</a:t>
            </a:r>
            <a:endParaRPr lang="cs-CZ" dirty="0"/>
          </a:p>
        </p:txBody>
      </p:sp>
      <p:pic>
        <p:nvPicPr>
          <p:cNvPr id="7" name="Zástupný symbol pro obsah 6" descr="C:\Users\ICT_SS\AppData\Local\Microsoft\Windows\Temporary Internet Files\Content.Word\Nový obrázek.pn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17032"/>
            <a:ext cx="1738579" cy="255178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sah 8" descr="C:\Users\ICT_SS\AppData\Local\Microsoft\Windows\Temporary Internet Files\Content.Word\Nový obrázek.png"/>
          <p:cNvPicPr>
            <a:picLocks noGrp="1" noChangeAspect="1"/>
          </p:cNvPicPr>
          <p:nvPr>
            <p:ph sz="quarter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40306"/>
            <a:ext cx="1579001" cy="207403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http://upload.wikimedia.org/wikipedia/commons/6/66/Ales_hrdlicka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9477" y="1083713"/>
            <a:ext cx="1717792" cy="2161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http://upload.wikimedia.org/wikipedia/commons/a/a2/Jan_Jansk%C3%BD%2C_190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3" y="944176"/>
            <a:ext cx="1604223" cy="23006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http://upload.wikimedia.org/wikipedia/commons/d/d3/Gregor_Mendel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03282"/>
            <a:ext cx="2221997" cy="22516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Soubor:Jan Vilímek - Jan Evangelista Purkyně.jpg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06327"/>
            <a:ext cx="1832864" cy="24343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http://upload.wikimedia.org/wikipedia/commons/b/b4/Karel_absolon.jpg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44176"/>
            <a:ext cx="1570863" cy="23622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3170440" y="3244334"/>
            <a:ext cx="128913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Aleš Hrdlička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7047449" y="3244333"/>
            <a:ext cx="137249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Karel Absolon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6222240"/>
            <a:ext cx="181331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Zdeněk Veselovský</a:t>
            </a:r>
          </a:p>
        </p:txBody>
      </p:sp>
      <p:sp>
        <p:nvSpPr>
          <p:cNvPr id="6" name="Obdélník 5"/>
          <p:cNvSpPr/>
          <p:nvPr/>
        </p:nvSpPr>
        <p:spPr>
          <a:xfrm>
            <a:off x="899592" y="3212128"/>
            <a:ext cx="133402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Jan Jessenius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244968" y="3226091"/>
            <a:ext cx="112723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Jan Janský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245748" y="6135818"/>
            <a:ext cx="227337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Jan Evangelista Purkyně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525584" y="6105040"/>
            <a:ext cx="211628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Gregor Johan Mendel</a:t>
            </a:r>
          </a:p>
        </p:txBody>
      </p:sp>
    </p:spTree>
    <p:extLst>
      <p:ext uri="{BB962C8B-B14F-4D97-AF65-F5344CB8AC3E}">
        <p14:creationId xmlns:p14="http://schemas.microsoft.com/office/powerpoint/2010/main" xmlns="" val="120120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420888"/>
            <a:ext cx="7024744" cy="20540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/>
              <a:t>Mohli se někteří z výše uvedených vědců v období své dospělosti spolu setkat?</a:t>
            </a:r>
            <a:br>
              <a:rPr lang="cs-CZ" sz="3600" b="1" dirty="0" smtClean="0"/>
            </a:br>
            <a:r>
              <a:rPr lang="cs-CZ" sz="1800" b="1" dirty="0" smtClean="0"/>
              <a:t/>
            </a:r>
            <a:br>
              <a:rPr lang="cs-CZ" sz="1800" b="1" dirty="0" smtClean="0"/>
            </a:b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xmlns="" val="1518959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451647"/>
            <a:ext cx="3168650" cy="5762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Kdo je kdo?</a:t>
            </a:r>
            <a:endParaRPr lang="cs-CZ" dirty="0"/>
          </a:p>
        </p:txBody>
      </p:sp>
      <p:pic>
        <p:nvPicPr>
          <p:cNvPr id="7" name="Zástupný symbol pro obsah 6" descr="C:\Users\ICT_SS\AppData\Local\Microsoft\Windows\Temporary Internet Files\Content.Word\Nový obrázek.pn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738284"/>
            <a:ext cx="1738579" cy="255178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sah 8" descr="C:\Users\ICT_SS\AppData\Local\Microsoft\Windows\Temporary Internet Files\Content.Word\Nový obrázek.png"/>
          <p:cNvPicPr>
            <a:picLocks noGrp="1" noChangeAspect="1"/>
          </p:cNvPicPr>
          <p:nvPr>
            <p:ph sz="quarter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89040"/>
            <a:ext cx="1579001" cy="207403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http://upload.wikimedia.org/wikipedia/commons/6/66/Ales_hrdlicka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1041" y="1059208"/>
            <a:ext cx="1717792" cy="21610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http://upload.wikimedia.org/wikipedia/commons/a/a2/Jan_Jansk%C3%BD%2C_190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9440"/>
            <a:ext cx="1604223" cy="23006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http://upload.wikimedia.org/wikipedia/commons/d/d3/Gregor_Mendel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968678"/>
            <a:ext cx="2221997" cy="22516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Soubor:Jan Vilímek - Jan Evangelista Purkyně.jpg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6963" y="3789040"/>
            <a:ext cx="1832864" cy="24343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http://upload.wikimedia.org/wikipedia/commons/b/b4/Karel_absolon.jpg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4560" y="3738339"/>
            <a:ext cx="1570863" cy="23622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804680" y="3220301"/>
            <a:ext cx="11705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(1869-1943)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14734" y="6100539"/>
            <a:ext cx="11705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(1887-1960)</a:t>
            </a:r>
          </a:p>
        </p:txBody>
      </p:sp>
      <p:sp>
        <p:nvSpPr>
          <p:cNvPr id="5" name="Obdélník 4"/>
          <p:cNvSpPr/>
          <p:nvPr/>
        </p:nvSpPr>
        <p:spPr>
          <a:xfrm>
            <a:off x="7092280" y="3292440"/>
            <a:ext cx="11705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(1928-2006)</a:t>
            </a:r>
          </a:p>
        </p:txBody>
      </p:sp>
      <p:sp>
        <p:nvSpPr>
          <p:cNvPr id="6" name="Obdélník 5"/>
          <p:cNvSpPr/>
          <p:nvPr/>
        </p:nvSpPr>
        <p:spPr>
          <a:xfrm>
            <a:off x="4932040" y="3246704"/>
            <a:ext cx="11705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(1822-1884)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698859" y="5877287"/>
            <a:ext cx="11705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(1566-1621)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900422" y="3298983"/>
            <a:ext cx="11705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(1873-1921)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376174" y="6185064"/>
            <a:ext cx="11705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(1787-1869)</a:t>
            </a:r>
          </a:p>
        </p:txBody>
      </p:sp>
    </p:spTree>
    <p:extLst>
      <p:ext uri="{BB962C8B-B14F-4D97-AF65-F5344CB8AC3E}">
        <p14:creationId xmlns:p14="http://schemas.microsoft.com/office/powerpoint/2010/main" xmlns="" val="731147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43924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Teoreticky se jako dospělí mohli potkat J. E. Purkyně s J.G. Mendelem </a:t>
            </a:r>
            <a:br>
              <a:rPr lang="cs-CZ" sz="2800" dirty="0" smtClean="0"/>
            </a:br>
            <a:r>
              <a:rPr lang="cs-CZ" sz="1800" i="1" dirty="0" smtClean="0"/>
              <a:t>(J. E. Purkyně starší o 35 let),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2800" dirty="0" smtClean="0"/>
              <a:t>J. </a:t>
            </a:r>
            <a:r>
              <a:rPr lang="cs-CZ" sz="2800" dirty="0" smtClean="0"/>
              <a:t>Janský </a:t>
            </a:r>
            <a:r>
              <a:rPr lang="cs-CZ" sz="2800" dirty="0" smtClean="0"/>
              <a:t>s A. Hrdličkou a K. Absolonem </a:t>
            </a:r>
            <a:br>
              <a:rPr lang="cs-CZ" sz="2800" dirty="0" smtClean="0"/>
            </a:br>
            <a:r>
              <a:rPr lang="cs-CZ" sz="1800" i="1" dirty="0" smtClean="0"/>
              <a:t>(A. Hrdlička byl z této trojice nejstarší, byl o 4 roky starší než </a:t>
            </a:r>
            <a:r>
              <a:rPr lang="cs-CZ" sz="1800" i="1" dirty="0" err="1" smtClean="0"/>
              <a:t>J.Janský</a:t>
            </a:r>
            <a:r>
              <a:rPr lang="cs-CZ" sz="1800" i="1" dirty="0" smtClean="0"/>
              <a:t> </a:t>
            </a:r>
            <a:r>
              <a:rPr lang="cs-CZ" sz="1800" i="1" dirty="0" smtClean="0"/>
              <a:t>a o 18 let starší než K. Absolon)</a:t>
            </a:r>
            <a:br>
              <a:rPr lang="cs-CZ" sz="1800" i="1" dirty="0" smtClean="0"/>
            </a:br>
            <a:r>
              <a:rPr lang="cs-CZ" sz="1800" i="1" dirty="0" smtClean="0"/>
              <a:t/>
            </a:r>
            <a:br>
              <a:rPr lang="cs-CZ" sz="1800" i="1" dirty="0" smtClean="0"/>
            </a:br>
            <a:r>
              <a:rPr lang="cs-CZ" sz="2800" dirty="0" smtClean="0"/>
              <a:t>Nikdy se však tito vědci spolu nesetkali.</a:t>
            </a:r>
            <a:br>
              <a:rPr lang="cs-CZ" sz="2800" dirty="0" smtClean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29740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457120"/>
          </a:xfrm>
        </p:spPr>
        <p:txBody>
          <a:bodyPr>
            <a:normAutofit/>
          </a:bodyPr>
          <a:lstStyle/>
          <a:p>
            <a:r>
              <a:rPr lang="cs-CZ" sz="1800" b="1" u="sng" dirty="0" smtClean="0"/>
              <a:t>Použité zdroje</a:t>
            </a:r>
            <a:endParaRPr lang="cs-CZ" sz="1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980728"/>
            <a:ext cx="8208912" cy="5544616"/>
          </a:xfrm>
        </p:spPr>
        <p:txBody>
          <a:bodyPr>
            <a:normAutofit fontScale="92500"/>
          </a:bodyPr>
          <a:lstStyle/>
          <a:p>
            <a:r>
              <a:rPr lang="cs-CZ" sz="1700" dirty="0" smtClean="0"/>
              <a:t>(1) Jan </a:t>
            </a:r>
            <a:r>
              <a:rPr lang="cs-CZ" sz="1700" dirty="0"/>
              <a:t>Jessenius. In: </a:t>
            </a:r>
            <a:r>
              <a:rPr lang="cs-CZ" sz="1700" i="1" dirty="0" err="1"/>
              <a:t>Wikipedia</a:t>
            </a:r>
            <a:r>
              <a:rPr lang="cs-CZ" sz="1700" i="1" dirty="0"/>
              <a:t>: </a:t>
            </a:r>
            <a:r>
              <a:rPr lang="cs-CZ" sz="1700" i="1" dirty="0" err="1"/>
              <a:t>the</a:t>
            </a:r>
            <a:r>
              <a:rPr lang="cs-CZ" sz="1700" i="1" dirty="0"/>
              <a:t> free </a:t>
            </a:r>
            <a:r>
              <a:rPr lang="cs-CZ" sz="1700" i="1" dirty="0" err="1"/>
              <a:t>encyclopedia</a:t>
            </a:r>
            <a:r>
              <a:rPr lang="cs-CZ" sz="1700" dirty="0"/>
              <a:t> [online]. San Francisco (CA): </a:t>
            </a:r>
            <a:r>
              <a:rPr lang="cs-CZ" sz="1700" dirty="0" err="1"/>
              <a:t>Wikimedia</a:t>
            </a:r>
            <a:r>
              <a:rPr lang="cs-CZ" sz="1700" dirty="0"/>
              <a:t> </a:t>
            </a:r>
            <a:r>
              <a:rPr lang="cs-CZ" sz="1700" dirty="0" err="1"/>
              <a:t>Foundation</a:t>
            </a:r>
            <a:r>
              <a:rPr lang="cs-CZ" sz="1700" dirty="0"/>
              <a:t>, 2001- [cit. 2013-03-28]. Dostupné z: </a:t>
            </a:r>
            <a:r>
              <a:rPr lang="cs-CZ" sz="1700" u="sng" dirty="0">
                <a:hlinkClick r:id="rId2"/>
              </a:rPr>
              <a:t>http://</a:t>
            </a:r>
            <a:r>
              <a:rPr lang="cs-CZ" sz="1700" u="sng" dirty="0" smtClean="0">
                <a:hlinkClick r:id="rId2"/>
              </a:rPr>
              <a:t>upload.wikimedia.org/wikipedia/commons/5/50/Jan_Jesenius.jpg</a:t>
            </a:r>
            <a:endParaRPr lang="cs-CZ" sz="1700" u="sng" dirty="0" smtClean="0"/>
          </a:p>
          <a:p>
            <a:r>
              <a:rPr lang="cs-CZ" sz="1700" dirty="0" smtClean="0"/>
              <a:t>(2) Jan </a:t>
            </a:r>
            <a:r>
              <a:rPr lang="cs-CZ" sz="1700" dirty="0"/>
              <a:t>Evangelista Purkyně. In: </a:t>
            </a:r>
            <a:r>
              <a:rPr lang="cs-CZ" sz="1700" i="1" dirty="0" err="1"/>
              <a:t>Wikipedia</a:t>
            </a:r>
            <a:r>
              <a:rPr lang="cs-CZ" sz="1700" i="1" dirty="0"/>
              <a:t>: </a:t>
            </a:r>
            <a:r>
              <a:rPr lang="cs-CZ" sz="1700" i="1" dirty="0" err="1"/>
              <a:t>the</a:t>
            </a:r>
            <a:r>
              <a:rPr lang="cs-CZ" sz="1700" i="1" dirty="0"/>
              <a:t> free </a:t>
            </a:r>
            <a:r>
              <a:rPr lang="cs-CZ" sz="1700" i="1" dirty="0" err="1"/>
              <a:t>encyclopedia</a:t>
            </a:r>
            <a:r>
              <a:rPr lang="cs-CZ" sz="1700" dirty="0"/>
              <a:t> [online]. San Francisco (CA): </a:t>
            </a:r>
            <a:r>
              <a:rPr lang="cs-CZ" sz="1700" dirty="0" err="1"/>
              <a:t>Wikimedia</a:t>
            </a:r>
            <a:r>
              <a:rPr lang="cs-CZ" sz="1700" dirty="0"/>
              <a:t> </a:t>
            </a:r>
            <a:r>
              <a:rPr lang="cs-CZ" sz="1700" dirty="0" err="1"/>
              <a:t>Foundation</a:t>
            </a:r>
            <a:r>
              <a:rPr lang="cs-CZ" sz="1700" dirty="0"/>
              <a:t>, 2001- [cit. 2013-03-28]. Dostupné z: </a:t>
            </a:r>
            <a:r>
              <a:rPr lang="cs-CZ" sz="1700" u="sng" dirty="0">
                <a:hlinkClick r:id="rId3"/>
              </a:rPr>
              <a:t>http://upload.wikimedia.org/wikipedia/commons/thumb/9/9d/Jan_Vil%C3%ADmek</a:t>
            </a:r>
            <a:r>
              <a:rPr lang="cs-CZ" sz="1700" u="sng" dirty="0" smtClean="0">
                <a:hlinkClick r:id="rId3"/>
              </a:rPr>
              <a:t>_-_</a:t>
            </a:r>
            <a:endParaRPr lang="cs-CZ" sz="1700" u="sng" dirty="0" smtClean="0"/>
          </a:p>
          <a:p>
            <a:r>
              <a:rPr lang="cs-CZ" sz="1700" dirty="0" smtClean="0"/>
              <a:t>(3) Gregor </a:t>
            </a:r>
            <a:r>
              <a:rPr lang="cs-CZ" sz="1700" dirty="0"/>
              <a:t>Johann Mendel. In: </a:t>
            </a:r>
            <a:r>
              <a:rPr lang="cs-CZ" sz="1700" i="1" dirty="0" err="1"/>
              <a:t>Wikipedia</a:t>
            </a:r>
            <a:r>
              <a:rPr lang="cs-CZ" sz="1700" i="1" dirty="0"/>
              <a:t>: </a:t>
            </a:r>
            <a:r>
              <a:rPr lang="cs-CZ" sz="1700" i="1" dirty="0" err="1"/>
              <a:t>the</a:t>
            </a:r>
            <a:r>
              <a:rPr lang="cs-CZ" sz="1700" i="1" dirty="0"/>
              <a:t> free </a:t>
            </a:r>
            <a:r>
              <a:rPr lang="cs-CZ" sz="1700" i="1" dirty="0" err="1"/>
              <a:t>encyclopedia</a:t>
            </a:r>
            <a:r>
              <a:rPr lang="cs-CZ" sz="1700" dirty="0"/>
              <a:t> [online]. San Francisco (CA): </a:t>
            </a:r>
            <a:r>
              <a:rPr lang="cs-CZ" sz="1700" dirty="0" err="1"/>
              <a:t>Wikimedia</a:t>
            </a:r>
            <a:r>
              <a:rPr lang="cs-CZ" sz="1700" dirty="0"/>
              <a:t> </a:t>
            </a:r>
            <a:r>
              <a:rPr lang="cs-CZ" sz="1700" dirty="0" err="1"/>
              <a:t>Foundation</a:t>
            </a:r>
            <a:r>
              <a:rPr lang="cs-CZ" sz="1700" dirty="0"/>
              <a:t>, 2001- [cit. 2013-03-28]. Dostupné z: </a:t>
            </a:r>
            <a:r>
              <a:rPr lang="cs-CZ" sz="1700" u="sng" dirty="0">
                <a:hlinkClick r:id="rId4"/>
              </a:rPr>
              <a:t>http://upload.wikimedia.org/wikipedia/commons/thumb/d/d3/Gregor_Mendel.png/225px-Gregor_Mendel.png</a:t>
            </a:r>
            <a:endParaRPr lang="cs-CZ" sz="1700" dirty="0"/>
          </a:p>
          <a:p>
            <a:r>
              <a:rPr lang="cs-CZ" sz="1700" dirty="0" smtClean="0"/>
              <a:t>(4) Jan </a:t>
            </a:r>
            <a:r>
              <a:rPr lang="cs-CZ" sz="1700" dirty="0" smtClean="0"/>
              <a:t>Janský</a:t>
            </a:r>
            <a:r>
              <a:rPr lang="cs-CZ" sz="1700" dirty="0"/>
              <a:t>. In: </a:t>
            </a:r>
            <a:r>
              <a:rPr lang="cs-CZ" sz="1700" i="1" dirty="0" err="1"/>
              <a:t>Wikipedia</a:t>
            </a:r>
            <a:r>
              <a:rPr lang="cs-CZ" sz="1700" i="1" dirty="0"/>
              <a:t>: </a:t>
            </a:r>
            <a:r>
              <a:rPr lang="cs-CZ" sz="1700" i="1" dirty="0" err="1"/>
              <a:t>the</a:t>
            </a:r>
            <a:r>
              <a:rPr lang="cs-CZ" sz="1700" i="1" dirty="0"/>
              <a:t> free </a:t>
            </a:r>
            <a:r>
              <a:rPr lang="cs-CZ" sz="1700" i="1" dirty="0" err="1"/>
              <a:t>encyclopedia</a:t>
            </a:r>
            <a:r>
              <a:rPr lang="cs-CZ" sz="1700" dirty="0"/>
              <a:t> [online]. San Francisco (CA): </a:t>
            </a:r>
            <a:r>
              <a:rPr lang="cs-CZ" sz="1700" dirty="0" err="1"/>
              <a:t>Wikimedia</a:t>
            </a:r>
            <a:r>
              <a:rPr lang="cs-CZ" sz="1700" dirty="0"/>
              <a:t> </a:t>
            </a:r>
            <a:r>
              <a:rPr lang="cs-CZ" sz="1700" dirty="0" err="1"/>
              <a:t>Foundation</a:t>
            </a:r>
            <a:r>
              <a:rPr lang="cs-CZ" sz="1700" dirty="0"/>
              <a:t>, 2001- [cit. 2013-03-28]. Dostupné z: </a:t>
            </a:r>
            <a:r>
              <a:rPr lang="cs-CZ" sz="1700" u="sng" dirty="0">
                <a:hlinkClick r:id="rId5"/>
              </a:rPr>
              <a:t>http://upload.wikimedia.org/wikipedia/commons/a/a2/Jan_Jansk%C3%BD%2C_1902.jpg</a:t>
            </a:r>
            <a:endParaRPr lang="cs-CZ" sz="1700" dirty="0"/>
          </a:p>
          <a:p>
            <a:r>
              <a:rPr lang="cs-CZ" sz="1700" dirty="0" smtClean="0"/>
              <a:t>(5) Aleš </a:t>
            </a:r>
            <a:r>
              <a:rPr lang="cs-CZ" sz="1700" dirty="0"/>
              <a:t>Hrdlička. In: </a:t>
            </a:r>
            <a:r>
              <a:rPr lang="cs-CZ" sz="1700" i="1" dirty="0" err="1"/>
              <a:t>Wikipedia</a:t>
            </a:r>
            <a:r>
              <a:rPr lang="cs-CZ" sz="1700" i="1" dirty="0"/>
              <a:t>: </a:t>
            </a:r>
            <a:r>
              <a:rPr lang="cs-CZ" sz="1700" i="1" dirty="0" err="1"/>
              <a:t>the</a:t>
            </a:r>
            <a:r>
              <a:rPr lang="cs-CZ" sz="1700" i="1" dirty="0"/>
              <a:t> free </a:t>
            </a:r>
            <a:r>
              <a:rPr lang="cs-CZ" sz="1700" i="1" dirty="0" err="1"/>
              <a:t>encyclopedia</a:t>
            </a:r>
            <a:r>
              <a:rPr lang="cs-CZ" sz="1700" dirty="0"/>
              <a:t> [online]. San Francisco (CA): </a:t>
            </a:r>
            <a:r>
              <a:rPr lang="cs-CZ" sz="1700" dirty="0" err="1"/>
              <a:t>Wikimedia</a:t>
            </a:r>
            <a:r>
              <a:rPr lang="cs-CZ" sz="1700" dirty="0"/>
              <a:t> </a:t>
            </a:r>
            <a:r>
              <a:rPr lang="cs-CZ" sz="1700" dirty="0" err="1"/>
              <a:t>Foundation</a:t>
            </a:r>
            <a:r>
              <a:rPr lang="cs-CZ" sz="1700" dirty="0"/>
              <a:t>, 2001- [cit. 2013-03-28]. Dostupné z: </a:t>
            </a:r>
            <a:r>
              <a:rPr lang="cs-CZ" sz="1700" u="sng" dirty="0">
                <a:hlinkClick r:id="rId6"/>
              </a:rPr>
              <a:t>http://upload.wikimedia.org/wikipedia/commons/6/66/Ales_hrdlicka.jpg</a:t>
            </a:r>
            <a:endParaRPr lang="cs-CZ" sz="1700" dirty="0"/>
          </a:p>
          <a:p>
            <a:r>
              <a:rPr lang="cs-CZ" sz="1700" dirty="0" smtClean="0"/>
              <a:t>(6) Karel </a:t>
            </a:r>
            <a:r>
              <a:rPr lang="cs-CZ" sz="1700" dirty="0"/>
              <a:t>Absolon. In: </a:t>
            </a:r>
            <a:r>
              <a:rPr lang="cs-CZ" sz="1700" i="1" dirty="0" err="1"/>
              <a:t>Wikipedia</a:t>
            </a:r>
            <a:r>
              <a:rPr lang="cs-CZ" sz="1700" i="1" dirty="0"/>
              <a:t>: </a:t>
            </a:r>
            <a:r>
              <a:rPr lang="cs-CZ" sz="1700" i="1" dirty="0" err="1"/>
              <a:t>the</a:t>
            </a:r>
            <a:r>
              <a:rPr lang="cs-CZ" sz="1700" i="1" dirty="0"/>
              <a:t> free </a:t>
            </a:r>
            <a:r>
              <a:rPr lang="cs-CZ" sz="1700" i="1" dirty="0" err="1"/>
              <a:t>encyclopedia</a:t>
            </a:r>
            <a:r>
              <a:rPr lang="cs-CZ" sz="1700" dirty="0"/>
              <a:t> [online]. San Francisco (CA): </a:t>
            </a:r>
            <a:r>
              <a:rPr lang="cs-CZ" sz="1700" dirty="0" err="1"/>
              <a:t>Wikimedia</a:t>
            </a:r>
            <a:r>
              <a:rPr lang="cs-CZ" sz="1700" dirty="0"/>
              <a:t> </a:t>
            </a:r>
            <a:r>
              <a:rPr lang="cs-CZ" sz="1700" dirty="0" err="1"/>
              <a:t>Foundation</a:t>
            </a:r>
            <a:r>
              <a:rPr lang="cs-CZ" sz="1700" dirty="0"/>
              <a:t>, 2001- [cit. 2013-03-28]. Dostupné z: </a:t>
            </a:r>
            <a:r>
              <a:rPr lang="cs-CZ" sz="1700" u="sng" dirty="0">
                <a:hlinkClick r:id="rId7"/>
              </a:rPr>
              <a:t>http://upload.wikimedia.org/wikipedia/commons/b/b4/Karel_absolon.jpg</a:t>
            </a:r>
            <a:endParaRPr lang="cs-CZ" sz="1700" dirty="0"/>
          </a:p>
          <a:p>
            <a:pPr marL="68580" indent="0">
              <a:buNone/>
            </a:pPr>
            <a:endParaRPr lang="cs-CZ" sz="1400" dirty="0"/>
          </a:p>
          <a:p>
            <a:endParaRPr lang="cs-CZ" sz="1400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749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980728"/>
            <a:ext cx="8145190" cy="4824536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(7) Profesor Zdeněk Veselovský na oslavě 75. výročí založení Zoo Praha.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2013-03-28]. Dostupné z: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upload.wikimedia.org/wikipedia/commons/thumb/c/cf/Zdenek_veselovsky.jpg/800px-Zdenek_veselovsky.jpg</a:t>
            </a:r>
            <a:endParaRPr lang="cs-CZ" dirty="0" smtClean="0"/>
          </a:p>
          <a:p>
            <a:r>
              <a:rPr lang="cs-CZ" dirty="0" smtClean="0"/>
              <a:t>(8) Česko-Slovenská </a:t>
            </a:r>
            <a:r>
              <a:rPr lang="cs-CZ" dirty="0"/>
              <a:t>filmová databáze. In: </a:t>
            </a:r>
            <a:r>
              <a:rPr lang="cs-CZ" i="1" dirty="0"/>
              <a:t>Www.csfd.cz</a:t>
            </a:r>
            <a:r>
              <a:rPr lang="cs-CZ" dirty="0"/>
              <a:t> [online]. 2001-2013 [cit. 2013-03-28]. Dostupné z: </a:t>
            </a:r>
            <a:r>
              <a:rPr lang="cs-CZ" dirty="0">
                <a:hlinkClick r:id="rId3"/>
              </a:rPr>
              <a:t>http://www.csfd.cz/film/284824-johann-gregor-mendel-neustala-vyzva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(9) Tajemství </a:t>
            </a:r>
            <a:r>
              <a:rPr lang="cs-CZ" dirty="0"/>
              <a:t>krve. In: </a:t>
            </a:r>
            <a:r>
              <a:rPr lang="cs-CZ" i="1" dirty="0"/>
              <a:t>Www.csfd.cz</a:t>
            </a:r>
            <a:r>
              <a:rPr lang="cs-CZ" dirty="0"/>
              <a:t> [online]. 2001-2013 [cit. 2013-03-29]. Dostupné z: </a:t>
            </a:r>
            <a:r>
              <a:rPr lang="cs-CZ" dirty="0">
                <a:hlinkClick r:id="rId4"/>
              </a:rPr>
              <a:t>http://www.csfd.cz/film/3162-tajemstvi-krve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/>
              <a:t>(10) </a:t>
            </a:r>
            <a:r>
              <a:rPr lang="cs-CZ" dirty="0" err="1" smtClean="0"/>
              <a:t>Lekár</a:t>
            </a:r>
            <a:r>
              <a:rPr lang="cs-CZ" dirty="0" smtClean="0"/>
              <a:t> </a:t>
            </a:r>
            <a:r>
              <a:rPr lang="cs-CZ" dirty="0" err="1"/>
              <a:t>umierajúceho</a:t>
            </a:r>
            <a:r>
              <a:rPr lang="cs-CZ" dirty="0"/>
              <a:t> času. In: </a:t>
            </a:r>
            <a:r>
              <a:rPr lang="cs-CZ" i="1" dirty="0"/>
              <a:t>Www.csfd.cz</a:t>
            </a:r>
            <a:r>
              <a:rPr lang="cs-CZ" dirty="0"/>
              <a:t> [online]. 2001-2013 [cit. 2013-03-29]. Dostupné z: </a:t>
            </a:r>
            <a:r>
              <a:rPr lang="cs-CZ" dirty="0">
                <a:hlinkClick r:id="rId5"/>
              </a:rPr>
              <a:t>http://www.csfd.cz/film/189616-lekar-umierajuceho-casu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 smtClean="0"/>
              <a:t>(11) Jan </a:t>
            </a:r>
            <a:r>
              <a:rPr lang="cs-CZ" dirty="0"/>
              <a:t>Evangelista Purkyně. In: </a:t>
            </a:r>
            <a:r>
              <a:rPr lang="cs-CZ" i="1" dirty="0"/>
              <a:t>Www.csfd.cz</a:t>
            </a:r>
            <a:r>
              <a:rPr lang="cs-CZ" dirty="0"/>
              <a:t> [online]. 2001-2013 [cit. 2013-03-29].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www.csfd.cz/film/222226-jan-evangelista-purkyne</a:t>
            </a:r>
            <a:endParaRPr lang="cs-CZ" dirty="0" smtClean="0"/>
          </a:p>
          <a:p>
            <a:r>
              <a:rPr lang="cs-CZ" dirty="0" smtClean="0"/>
              <a:t>(12) </a:t>
            </a:r>
            <a:r>
              <a:rPr lang="it-IT" dirty="0" smtClean="0"/>
              <a:t>Karel </a:t>
            </a:r>
            <a:r>
              <a:rPr lang="it-IT" dirty="0"/>
              <a:t>Absolon. In: </a:t>
            </a:r>
            <a:r>
              <a:rPr lang="it-IT" i="1" dirty="0"/>
              <a:t>Www.csfd.cz</a:t>
            </a:r>
            <a:r>
              <a:rPr lang="it-IT" dirty="0"/>
              <a:t> [online]. 2001-2013 [cit. 2013-03-29]. Dostupné z: </a:t>
            </a:r>
            <a:r>
              <a:rPr lang="it-IT" dirty="0">
                <a:hlinkClick r:id="rId7"/>
              </a:rPr>
              <a:t>http://www.csfd.cz/film/222276-karel-absolon/diskuze</a:t>
            </a:r>
            <a:r>
              <a:rPr lang="it-IT" dirty="0" smtClean="0">
                <a:hlinkClick r:id="rId7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476672"/>
            <a:ext cx="1728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>
                <a:solidFill>
                  <a:srgbClr val="92D050"/>
                </a:solidFill>
              </a:rPr>
              <a:t>Použité zdroje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649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626</TotalTime>
  <Words>1057</Words>
  <Application>Microsoft Office PowerPoint</Application>
  <PresentationFormat>Předvádění na obrazovce (4:3)</PresentationFormat>
  <Paragraphs>115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Snímek 1</vt:lpstr>
      <vt:lpstr>Čeští biologové</vt:lpstr>
      <vt:lpstr>Jan Jessenius (1566-1621)</vt:lpstr>
      <vt:lpstr>Jan Evangelista Purkyně (1787-1869) </vt:lpstr>
      <vt:lpstr>Gregor Johan Mendel (1822-1884) </vt:lpstr>
      <vt:lpstr>Jan Janský  (1873-1921)</vt:lpstr>
      <vt:lpstr>Aleš Hrdlička  (1869-1943) </vt:lpstr>
      <vt:lpstr>Karel Absolon (1887-1960) </vt:lpstr>
      <vt:lpstr>Zdeněk Veselovský (1928-2006) </vt:lpstr>
      <vt:lpstr>Kdo je kdo?</vt:lpstr>
      <vt:lpstr>Kdo je kdo?</vt:lpstr>
      <vt:lpstr>Mohli se někteří z výše uvedených vědců v období své dospělosti spolu setkat?  </vt:lpstr>
      <vt:lpstr>Kdo je kdo?</vt:lpstr>
      <vt:lpstr>Teoreticky se jako dospělí mohli potkat J. E. Purkyně s J.G. Mendelem  (J. E. Purkyně starší o 35 let),  J. Janský s A. Hrdličkou a K. Absolonem  (A. Hrdlička byl z této trojice nejstarší, byl o 4 roky starší než J.Janský a o 18 let starší než K. Absolon)  Nikdy se však tito vědci spolu nesetkali. </vt:lpstr>
      <vt:lpstr>Použité 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Dum</cp:lastModifiedBy>
  <cp:revision>37</cp:revision>
  <dcterms:created xsi:type="dcterms:W3CDTF">2013-03-28T10:54:02Z</dcterms:created>
  <dcterms:modified xsi:type="dcterms:W3CDTF">2014-07-10T13:12:10Z</dcterms:modified>
</cp:coreProperties>
</file>