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84" r:id="rId1"/>
  </p:sldMasterIdLst>
  <p:sldIdLst>
    <p:sldId id="257" r:id="rId2"/>
    <p:sldId id="258" r:id="rId3"/>
    <p:sldId id="259" r:id="rId4"/>
    <p:sldId id="260" r:id="rId5"/>
    <p:sldId id="286" r:id="rId6"/>
    <p:sldId id="285" r:id="rId7"/>
    <p:sldId id="287" r:id="rId8"/>
    <p:sldId id="288" r:id="rId9"/>
    <p:sldId id="289" r:id="rId10"/>
    <p:sldId id="261" r:id="rId11"/>
    <p:sldId id="280" r:id="rId12"/>
    <p:sldId id="282" r:id="rId13"/>
    <p:sldId id="283" r:id="rId14"/>
    <p:sldId id="262" r:id="rId15"/>
    <p:sldId id="264" r:id="rId16"/>
    <p:sldId id="277" r:id="rId17"/>
    <p:sldId id="279" r:id="rId18"/>
    <p:sldId id="275" r:id="rId19"/>
    <p:sldId id="276" r:id="rId20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FF0066"/>
    <a:srgbClr val="FFCC00"/>
    <a:srgbClr val="0000CC"/>
    <a:srgbClr val="336699"/>
    <a:srgbClr val="A50021"/>
    <a:srgbClr val="99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52" d="100"/>
          <a:sy n="52" d="100"/>
        </p:scale>
        <p:origin x="-2274" y="-96"/>
      </p:cViewPr>
      <p:guideLst>
        <p:guide orient="horz" pos="2880"/>
        <p:guide pos="2160"/>
      </p:guideLst>
    </p:cSldViewPr>
  </p:slideViewPr>
  <p:outlineViewPr>
    <p:cViewPr>
      <p:scale>
        <a:sx n="33" d="100"/>
        <a:sy n="33" d="100"/>
      </p:scale>
      <p:origin x="0" y="297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-1" y="3393440"/>
            <a:ext cx="6858000" cy="4340352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-1" y="3556001"/>
            <a:ext cx="6858000" cy="3652761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-1" y="7305525"/>
            <a:ext cx="6858000" cy="314476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1449" y="3759201"/>
            <a:ext cx="6515100" cy="1960033"/>
          </a:xfrm>
        </p:spPr>
        <p:txBody>
          <a:bodyPr anchor="b">
            <a:noAutofit/>
          </a:bodyPr>
          <a:lstStyle>
            <a:lvl1pPr>
              <a:defRPr sz="7200" b="0" cap="none" spc="0">
                <a:ln w="13970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28624" y="6400800"/>
            <a:ext cx="6000750" cy="711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33BC4C-6B62-4C6B-9C4F-8AF739CB84BD}" type="datetimeFigureOut">
              <a:rPr lang="cs-CZ" smtClean="0"/>
              <a:t>10.7.2013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343400" y="8475134"/>
            <a:ext cx="2171700" cy="486833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11" name="TextBox 10"/>
          <p:cNvSpPr txBox="1"/>
          <p:nvPr/>
        </p:nvSpPr>
        <p:spPr>
          <a:xfrm>
            <a:off x="2361438" y="5681473"/>
            <a:ext cx="914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200" spc="150" dirty="0" smtClean="0">
                <a:solidFill>
                  <a:schemeClr val="accent1"/>
                </a:solidFill>
                <a:sym typeface="Wingdings"/>
              </a:rPr>
              <a:t></a:t>
            </a:r>
            <a:endParaRPr lang="en-US" sz="3200" spc="150" dirty="0">
              <a:solidFill>
                <a:schemeClr val="accent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2971799" y="5856225"/>
            <a:ext cx="914400" cy="486833"/>
          </a:xfrm>
        </p:spPr>
        <p:txBody>
          <a:bodyPr/>
          <a:lstStyle>
            <a:lvl1pPr algn="ctr">
              <a:defRPr sz="2400">
                <a:latin typeface="+mj-lt"/>
              </a:defRPr>
            </a:lvl1pPr>
          </a:lstStyle>
          <a:p>
            <a:fld id="{F2FBAD7A-409A-48EB-99E6-ECFA26849FA8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TextBox 14"/>
          <p:cNvSpPr txBox="1"/>
          <p:nvPr/>
        </p:nvSpPr>
        <p:spPr>
          <a:xfrm>
            <a:off x="3614166" y="5681473"/>
            <a:ext cx="914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200" spc="150" dirty="0" smtClean="0">
                <a:solidFill>
                  <a:schemeClr val="accent1"/>
                </a:solidFill>
                <a:sym typeface="Wingdings"/>
              </a:rPr>
              <a:t></a:t>
            </a:r>
            <a:endParaRPr lang="en-US" sz="3200" spc="150" dirty="0">
              <a:solidFill>
                <a:schemeClr val="accent1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33BC4C-6B62-4C6B-9C4F-8AF739CB84BD}" type="datetimeFigureOut">
              <a:rPr lang="cs-CZ" smtClean="0"/>
              <a:t>10.7.2013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BAD7A-409A-48EB-99E6-ECFA26849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1" y="3393440"/>
            <a:ext cx="6858000" cy="4340352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-1" y="3556001"/>
            <a:ext cx="6858000" cy="3652761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-1" y="7305525"/>
            <a:ext cx="6858000" cy="314476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1449" y="3759200"/>
            <a:ext cx="6515100" cy="1950720"/>
          </a:xfrm>
        </p:spPr>
        <p:txBody>
          <a:bodyPr anchor="b" anchorCtr="0">
            <a:noAutofit/>
          </a:bodyPr>
          <a:lstStyle>
            <a:lvl1pPr algn="ctr">
              <a:defRPr sz="72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8624" y="6400800"/>
            <a:ext cx="6000750" cy="731520"/>
          </a:xfrm>
        </p:spPr>
        <p:txBody>
          <a:bodyPr anchor="b"/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33BC4C-6B62-4C6B-9C4F-8AF739CB84BD}" type="datetimeFigureOut">
              <a:rPr lang="cs-CZ" smtClean="0"/>
              <a:t>10.7.2013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343400" y="8475134"/>
            <a:ext cx="2171700" cy="486833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2969514" y="5852161"/>
            <a:ext cx="912114" cy="486833"/>
          </a:xfrm>
        </p:spPr>
        <p:txBody>
          <a:bodyPr/>
          <a:lstStyle>
            <a:lvl1pPr algn="ctr">
              <a:defRPr sz="2400">
                <a:solidFill>
                  <a:srgbClr val="FFFFFF"/>
                </a:solidFill>
              </a:defRPr>
            </a:lvl1pPr>
          </a:lstStyle>
          <a:p>
            <a:fld id="{F2FBAD7A-409A-48EB-99E6-ECFA26849FA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extBox 10"/>
          <p:cNvSpPr txBox="1"/>
          <p:nvPr/>
        </p:nvSpPr>
        <p:spPr>
          <a:xfrm>
            <a:off x="3614166" y="5681473"/>
            <a:ext cx="914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200" spc="150" dirty="0" smtClean="0">
                <a:solidFill>
                  <a:srgbClr val="FFFFFF"/>
                </a:solidFill>
                <a:sym typeface="Wingdings"/>
              </a:rPr>
              <a:t></a:t>
            </a:r>
            <a:endParaRPr lang="en-US" sz="3200" spc="150" dirty="0">
              <a:solidFill>
                <a:srgbClr val="FFFFFF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2361438" y="5681473"/>
            <a:ext cx="914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200" spc="150" dirty="0" smtClean="0">
                <a:solidFill>
                  <a:srgbClr val="FFFFFF"/>
                </a:solidFill>
                <a:sym typeface="Wingdings"/>
              </a:rPr>
              <a:t></a:t>
            </a:r>
            <a:endParaRPr lang="en-US" sz="3200" spc="150" dirty="0">
              <a:solidFill>
                <a:srgbClr val="FFFFFF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4290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8615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33BC4C-6B62-4C6B-9C4F-8AF739CB84BD}" type="datetimeFigureOut">
              <a:rPr lang="cs-CZ" smtClean="0"/>
              <a:t>10.7.2013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BAD7A-409A-48EB-99E6-ECFA26849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33BC4C-6B62-4C6B-9C4F-8AF739CB84BD}" type="datetimeFigureOut">
              <a:rPr lang="cs-CZ" smtClean="0"/>
              <a:t>10.7.2013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BAD7A-409A-48EB-99E6-ECFA26849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33BC4C-6B62-4C6B-9C4F-8AF739CB84BD}" type="datetimeFigureOut">
              <a:rPr lang="cs-CZ" smtClean="0"/>
              <a:t>10.7.2013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BAD7A-409A-48EB-99E6-ECFA26849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33BC4C-6B62-4C6B-9C4F-8AF739CB84BD}" type="datetimeFigureOut">
              <a:rPr lang="cs-CZ" smtClean="0"/>
              <a:t>10.7.2013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BAD7A-409A-48EB-99E6-ECFA26849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4229100" cy="1261533"/>
          </a:xfrm>
        </p:spPr>
        <p:txBody>
          <a:bodyPr anchor="ctr">
            <a:noAutofit/>
          </a:bodyPr>
          <a:lstStyle>
            <a:lvl1pPr algn="l"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9184" y="2292096"/>
            <a:ext cx="6185916" cy="604723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33BC4C-6B62-4C6B-9C4F-8AF739CB84BD}" type="datetimeFigureOut">
              <a:rPr lang="cs-CZ" smtClean="0"/>
              <a:t>10.7.2013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BAD7A-409A-48EB-99E6-ECFA26849FA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4629150" y="215392"/>
            <a:ext cx="2228850" cy="153619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86300" y="365760"/>
            <a:ext cx="2057400" cy="1259840"/>
          </a:xfrm>
        </p:spPr>
        <p:txBody>
          <a:bodyPr anchor="ctr">
            <a:normAutofit/>
          </a:bodyPr>
          <a:lstStyle>
            <a:lvl1pPr marL="0" indent="0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Rectangle 8"/>
          <p:cNvSpPr/>
          <p:nvPr/>
        </p:nvSpPr>
        <p:spPr>
          <a:xfrm>
            <a:off x="4608576" y="178816"/>
            <a:ext cx="57150" cy="1625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4608576" y="178816"/>
            <a:ext cx="57150" cy="1625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7660" y="2289387"/>
            <a:ext cx="6187440" cy="6041813"/>
          </a:xfrm>
          <a:solidFill>
            <a:schemeClr val="bg2">
              <a:lumMod val="60000"/>
              <a:lumOff val="40000"/>
            </a:schemeClr>
          </a:solidFill>
          <a:effectLst>
            <a:outerShdw blurRad="76200" dist="38100" dir="3600000" algn="ctr" rotWithShape="0">
              <a:srgbClr val="000000">
                <a:alpha val="50000"/>
              </a:srgb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33BC4C-6B62-4C6B-9C4F-8AF739CB84BD}" type="datetimeFigureOut">
              <a:rPr lang="cs-CZ" smtClean="0"/>
              <a:t>10.7.2013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BAD7A-409A-48EB-99E6-ECFA26849FA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4629150" y="215392"/>
            <a:ext cx="2228850" cy="153619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4608576" y="178816"/>
            <a:ext cx="57150" cy="1625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50" y="304800"/>
            <a:ext cx="4229100" cy="1341120"/>
          </a:xfrm>
        </p:spPr>
        <p:txBody>
          <a:bodyPr anchor="ctr">
            <a:noAutofit/>
          </a:bodyPr>
          <a:lstStyle>
            <a:lvl1pPr algn="l"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86300" y="304800"/>
            <a:ext cx="2114550" cy="1341120"/>
          </a:xfrm>
        </p:spPr>
        <p:txBody>
          <a:bodyPr anchor="ctr">
            <a:normAutofit/>
          </a:bodyPr>
          <a:lstStyle>
            <a:lvl1pPr marL="0" indent="0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608576" y="178816"/>
            <a:ext cx="57150" cy="1625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33BC4C-6B62-4C6B-9C4F-8AF739CB84BD}" type="datetimeFigureOut">
              <a:rPr lang="cs-CZ" smtClean="0"/>
              <a:t>10.7.2013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BAD7A-409A-48EB-99E6-ECFA26849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 rot="5400000">
            <a:off x="1443038" y="3807619"/>
            <a:ext cx="9144000" cy="1528763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5400000">
            <a:off x="1500902" y="3928348"/>
            <a:ext cx="9144000" cy="1287304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486400" y="366185"/>
            <a:ext cx="1085850" cy="7802033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2900" y="366185"/>
            <a:ext cx="4764881" cy="780203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33BC4C-6B62-4C6B-9C4F-8AF739CB84BD}" type="datetimeFigureOut">
              <a:rPr lang="cs-CZ" smtClean="0"/>
              <a:t>10.7.2013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572000" y="8475134"/>
            <a:ext cx="571500" cy="486833"/>
          </a:xfrm>
        </p:spPr>
        <p:txBody>
          <a:bodyPr/>
          <a:lstStyle/>
          <a:p>
            <a:fld id="{F2FBAD7A-409A-48EB-99E6-ECFA26849FA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 rot="5400000">
            <a:off x="760857" y="4515993"/>
            <a:ext cx="9144000" cy="112014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134112"/>
            <a:ext cx="6858000" cy="1938528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223522"/>
            <a:ext cx="6858000" cy="1539085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42900" y="243840"/>
            <a:ext cx="6172200" cy="14822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1833BC4C-6B62-4C6B-9C4F-8AF739CB84BD}" type="datetimeFigureOut">
              <a:rPr lang="cs-CZ" smtClean="0"/>
              <a:t>10.7.2013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2FBAD7A-409A-48EB-99E6-ECFA26849FA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0" y="1824736"/>
            <a:ext cx="6858000" cy="199136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85" r:id="rId1"/>
    <p:sldLayoutId id="2147483986" r:id="rId2"/>
    <p:sldLayoutId id="2147483987" r:id="rId3"/>
    <p:sldLayoutId id="2147483988" r:id="rId4"/>
    <p:sldLayoutId id="2147483989" r:id="rId5"/>
    <p:sldLayoutId id="2147483990" r:id="rId6"/>
    <p:sldLayoutId id="2147483991" r:id="rId7"/>
    <p:sldLayoutId id="2147483992" r:id="rId8"/>
    <p:sldLayoutId id="2147483993" r:id="rId9"/>
    <p:sldLayoutId id="2147483994" r:id="rId10"/>
    <p:sldLayoutId id="21474839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b="0" kern="1200" cap="none" spc="0">
          <a:ln w="13970" cmpd="sng">
            <a:solidFill>
              <a:srgbClr val="FFFFFF"/>
            </a:solidFill>
            <a:prstDash val="solid"/>
          </a:ln>
          <a:solidFill>
            <a:srgbClr val="FFFFFF"/>
          </a:solidFill>
          <a:effectLst>
            <a:outerShdw blurRad="63500" dir="3600000" algn="tl" rotWithShape="0">
              <a:srgbClr val="000000">
                <a:alpha val="7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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Courier New" pitchFamily="49" charset="0"/>
        <a:buChar char="o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://upload.wikimedia.org/wikipedia/commons/5/54/Gray_111_-_Vertebral_column-coloured.png" TargetMode="Externa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a/a0/Wiki_pre-op.jpg" TargetMode="Externa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://upload.wikimedia.org/wikipedia/commons/7/75/Human_skeleton_front_arrows_no_labels.svg" TargetMode="Externa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://upload.wikimedia.org/wikipedia/commons/7/75/Human_skeleton_front_arrows_no_labels.svg" TargetMode="Externa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Gray86.png" TargetMode="External"/><Relationship Id="rId7" Type="http://schemas.openxmlformats.org/officeDocument/2006/relationships/hyperlink" Target="http://en.wikipedia.org/wiki/Sacral_hiatus" TargetMode="External"/><Relationship Id="rId2" Type="http://schemas.openxmlformats.org/officeDocument/2006/relationships/hyperlink" Target="http://en.wikipedia.org/wiki/File:Gray84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File:Gray93.png" TargetMode="External"/><Relationship Id="rId5" Type="http://schemas.openxmlformats.org/officeDocument/2006/relationships/hyperlink" Target="http://upload.wikimedia.org/wikipedia/commons/3/30/Gray82.png" TargetMode="External"/><Relationship Id="rId4" Type="http://schemas.openxmlformats.org/officeDocument/2006/relationships/hyperlink" Target="http://en.wikipedia.org/wiki/File:Gray87.png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Wiki_pre-op.jpg" TargetMode="External"/><Relationship Id="rId2" Type="http://schemas.openxmlformats.org/officeDocument/2006/relationships/hyperlink" Target="http://upload.wikimedia.org/wikipedia/commons/thumb/5/54/Gray_111_-_Vertebral_column-coloured.png/174px-Gray_111_-_Vertebral_column-coloured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thumb/7/75/Human_skeleton_front_arrows_no_labels.svg/570px-Human_skeleton_front_arrows_no_labels.svg.png" TargetMode="External"/><Relationship Id="rId4" Type="http://schemas.openxmlformats.org/officeDocument/2006/relationships/hyperlink" Target="http://upload.wikimedia.org/wikipedia/commons/8/88/Gray112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1860907"/>
              </p:ext>
            </p:extLst>
          </p:nvPr>
        </p:nvGraphicFramePr>
        <p:xfrm>
          <a:off x="498279" y="134902"/>
          <a:ext cx="5860257" cy="7706582"/>
        </p:xfrm>
        <a:graphic>
          <a:graphicData uri="http://schemas.openxmlformats.org/drawingml/2006/table">
            <a:tbl>
              <a:tblPr/>
              <a:tblGrid>
                <a:gridCol w="1130522"/>
                <a:gridCol w="4729735"/>
              </a:tblGrid>
              <a:tr h="764237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68580" marR="68580" marT="60955" marB="6095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02605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68580" marR="68580" marT="60955" marB="6095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68580" marR="68580" marT="60955" marB="6095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2605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68580" marR="68580" marT="60955" marB="6095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68580" marR="68580" marT="60955" marB="6095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2605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68580" marR="68580" marT="60955" marB="6095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68580" marR="68580" marT="60955" marB="6095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2605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68580" marR="68580" marT="60955" marB="6095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Osová kostra člověka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68580" marR="68580" marT="60955" marB="6095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1559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68580" marR="68580" marT="60955" marB="6095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Zdeňka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Platošová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68580" marR="68580" marT="60955" marB="6095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2605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68580" marR="68580" marT="60955" marB="6095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Biologie člověka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68580" marR="68580" marT="60955" marB="6095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1559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68580" marR="68580" marT="60955" marB="6095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Septima a 3. ročník, seminář z biologie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68580" marR="68580" marT="60955" marB="6095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2605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68580" marR="68580" marT="60955" marB="6095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27.06. 2013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68580" marR="68580" marT="60955" marB="6095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8469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68580" marR="68580" marT="60955" marB="6095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DUM je určen pro rozvoj a upevnění  teoretických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 praktických poznatků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žáků z biologie člověka v oblasti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určování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 poznávání jednotlivých kostí lidského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těla se zaměřením na kostru osovou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68580" marR="68580" marT="60955" marB="6095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43649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68580" marR="68580" marT="60955" marB="6095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v programu Microsoft PowerPoint, nutný dataprojektor, vhodný je model kostry člověka</a:t>
                      </a:r>
                    </a:p>
                  </a:txBody>
                  <a:tcPr marL="68580" marR="68580" marT="60955" marB="6095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260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marL="68580" marR="68580" marT="60955" marB="6095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8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7766" y="7841484"/>
            <a:ext cx="4561285" cy="1187624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90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9069" y="1210738"/>
            <a:ext cx="432197" cy="768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72764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Osová kostra člověka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75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Kostra člověka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2900" y="2133602"/>
            <a:ext cx="6515100" cy="6034617"/>
          </a:xfrm>
        </p:spPr>
        <p:txBody>
          <a:bodyPr/>
          <a:lstStyle/>
          <a:p>
            <a:pPr marL="0" indent="0">
              <a:buNone/>
            </a:pPr>
            <a:r>
              <a:rPr lang="cs-CZ" i="1" dirty="0" smtClean="0"/>
              <a:t>Je členěna na: </a:t>
            </a:r>
          </a:p>
          <a:p>
            <a:pPr marL="0" indent="0">
              <a:buNone/>
            </a:pPr>
            <a:endParaRPr lang="cs-CZ" i="1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Kostru osovou </a:t>
            </a:r>
          </a:p>
          <a:p>
            <a:pPr lvl="1">
              <a:buFont typeface="Arial" pitchFamily="34" charset="0"/>
              <a:buChar char="•"/>
            </a:pPr>
            <a:r>
              <a:rPr lang="cs-CZ" dirty="0"/>
              <a:t>Lebka </a:t>
            </a:r>
            <a:r>
              <a:rPr lang="cs-CZ" sz="1600" i="1" dirty="0" smtClean="0"/>
              <a:t>(lebeční </a:t>
            </a:r>
            <a:r>
              <a:rPr lang="cs-CZ" sz="1600" i="1" dirty="0"/>
              <a:t>kosti budou probrány </a:t>
            </a:r>
            <a:r>
              <a:rPr lang="cs-CZ" sz="1600" i="1" dirty="0" smtClean="0"/>
              <a:t> v samostatné prezentaci)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páteř</a:t>
            </a:r>
          </a:p>
          <a:p>
            <a:pPr lvl="1">
              <a:buFont typeface="Arial" pitchFamily="34" charset="0"/>
              <a:buChar char="•"/>
            </a:pPr>
            <a:r>
              <a:rPr lang="cs-CZ" dirty="0"/>
              <a:t>ž</a:t>
            </a:r>
            <a:r>
              <a:rPr lang="cs-CZ" dirty="0" smtClean="0"/>
              <a:t>ebra</a:t>
            </a:r>
          </a:p>
          <a:p>
            <a:pPr lvl="1">
              <a:buFont typeface="Arial" pitchFamily="34" charset="0"/>
              <a:buChar char="•"/>
            </a:pPr>
            <a:r>
              <a:rPr lang="cs-CZ" dirty="0"/>
              <a:t>h</a:t>
            </a:r>
            <a:r>
              <a:rPr lang="cs-CZ" dirty="0" smtClean="0"/>
              <a:t>rudní kost</a:t>
            </a:r>
          </a:p>
          <a:p>
            <a:pPr marL="457200" lvl="1" indent="0">
              <a:buNone/>
            </a:pPr>
            <a:endParaRPr lang="cs-CZ" dirty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Kostru končetin </a:t>
            </a:r>
            <a:r>
              <a:rPr lang="cs-CZ" sz="1600" i="1" dirty="0" smtClean="0"/>
              <a:t>(samostatná prezentace)</a:t>
            </a:r>
          </a:p>
          <a:p>
            <a:pPr lvl="1">
              <a:buFont typeface="Arial" pitchFamily="34" charset="0"/>
              <a:buChar char="•"/>
            </a:pPr>
            <a:r>
              <a:rPr lang="cs-CZ" dirty="0"/>
              <a:t>p</a:t>
            </a:r>
            <a:r>
              <a:rPr lang="cs-CZ" dirty="0" smtClean="0"/>
              <a:t>letence horních a dolních končetin</a:t>
            </a:r>
          </a:p>
          <a:p>
            <a:pPr lvl="1">
              <a:buFont typeface="Arial" pitchFamily="34" charset="0"/>
              <a:buChar char="•"/>
            </a:pPr>
            <a:r>
              <a:rPr lang="cs-CZ" dirty="0"/>
              <a:t>k</a:t>
            </a:r>
            <a:r>
              <a:rPr lang="cs-CZ" dirty="0" smtClean="0"/>
              <a:t>ostra volné </a:t>
            </a:r>
            <a:r>
              <a:rPr lang="cs-CZ" dirty="0" smtClean="0"/>
              <a:t>horní a dolní končetiny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9741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515100" cy="1524000"/>
          </a:xfrm>
        </p:spPr>
        <p:txBody>
          <a:bodyPr>
            <a:normAutofit/>
          </a:bodyPr>
          <a:lstStyle/>
          <a:p>
            <a:r>
              <a:rPr lang="cs-CZ" dirty="0" smtClean="0"/>
              <a:t>Páteř </a:t>
            </a:r>
            <a:r>
              <a:rPr lang="cs-CZ" i="1" dirty="0" smtClean="0"/>
              <a:t>(</a:t>
            </a:r>
            <a:r>
              <a:rPr lang="cs-CZ" i="1" dirty="0" err="1" smtClean="0"/>
              <a:t>columna</a:t>
            </a:r>
            <a:r>
              <a:rPr lang="cs-CZ" i="1" dirty="0" smtClean="0"/>
              <a:t> </a:t>
            </a:r>
            <a:r>
              <a:rPr lang="cs-CZ" i="1" dirty="0" err="1" smtClean="0"/>
              <a:t>vertebralis</a:t>
            </a:r>
            <a:r>
              <a:rPr lang="cs-CZ" i="1" dirty="0" smtClean="0"/>
              <a:t>)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133602"/>
            <a:ext cx="6858000" cy="683088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Složená z obratlů (33-34)</a:t>
            </a:r>
          </a:p>
          <a:p>
            <a:r>
              <a:rPr lang="cs-CZ" dirty="0" smtClean="0"/>
              <a:t>7 krčních </a:t>
            </a:r>
            <a:r>
              <a:rPr lang="cs-CZ" i="1" dirty="0" smtClean="0"/>
              <a:t>(</a:t>
            </a:r>
            <a:r>
              <a:rPr lang="cs-CZ" i="1" dirty="0" err="1" smtClean="0"/>
              <a:t>vertebrae</a:t>
            </a:r>
            <a:r>
              <a:rPr lang="cs-CZ" i="1" dirty="0" smtClean="0"/>
              <a:t> </a:t>
            </a:r>
            <a:r>
              <a:rPr lang="cs-CZ" i="1" dirty="0" err="1" smtClean="0"/>
              <a:t>cervicales</a:t>
            </a:r>
            <a:r>
              <a:rPr lang="cs-CZ" i="1" dirty="0" smtClean="0"/>
              <a:t>)</a:t>
            </a:r>
          </a:p>
          <a:p>
            <a:r>
              <a:rPr lang="cs-CZ" dirty="0" smtClean="0"/>
              <a:t>12 hrudních  </a:t>
            </a:r>
            <a:r>
              <a:rPr lang="cs-CZ" i="1" dirty="0" smtClean="0"/>
              <a:t>(</a:t>
            </a:r>
            <a:r>
              <a:rPr lang="cs-CZ" i="1" dirty="0" err="1" smtClean="0"/>
              <a:t>vertebrae</a:t>
            </a:r>
            <a:r>
              <a:rPr lang="cs-CZ" i="1" dirty="0" smtClean="0"/>
              <a:t> </a:t>
            </a:r>
            <a:r>
              <a:rPr lang="cs-CZ" i="1" dirty="0" err="1" smtClean="0"/>
              <a:t>thoracicae</a:t>
            </a:r>
            <a:r>
              <a:rPr lang="cs-CZ" i="1" dirty="0" smtClean="0"/>
              <a:t>)</a:t>
            </a:r>
          </a:p>
          <a:p>
            <a:r>
              <a:rPr lang="cs-CZ" dirty="0" smtClean="0"/>
              <a:t>5 bederních </a:t>
            </a:r>
            <a:r>
              <a:rPr lang="cs-CZ" i="1" dirty="0" smtClean="0"/>
              <a:t>(</a:t>
            </a:r>
            <a:r>
              <a:rPr lang="cs-CZ" i="1" dirty="0" err="1" smtClean="0"/>
              <a:t>vertebrae</a:t>
            </a:r>
            <a:r>
              <a:rPr lang="cs-CZ" i="1" dirty="0" smtClean="0"/>
              <a:t> </a:t>
            </a:r>
            <a:r>
              <a:rPr lang="cs-CZ" i="1" dirty="0" err="1" smtClean="0"/>
              <a:t>lumbales</a:t>
            </a:r>
            <a:r>
              <a:rPr lang="cs-CZ" i="1" dirty="0" smtClean="0"/>
              <a:t>)</a:t>
            </a:r>
          </a:p>
          <a:p>
            <a:r>
              <a:rPr lang="cs-CZ" dirty="0" smtClean="0"/>
              <a:t>5 křížových </a:t>
            </a:r>
            <a:r>
              <a:rPr lang="cs-CZ" i="1" dirty="0" smtClean="0"/>
              <a:t>(</a:t>
            </a:r>
            <a:r>
              <a:rPr lang="cs-CZ" i="1" dirty="0" err="1" smtClean="0"/>
              <a:t>vertebrae</a:t>
            </a:r>
            <a:r>
              <a:rPr lang="cs-CZ" i="1" dirty="0" smtClean="0"/>
              <a:t> </a:t>
            </a:r>
            <a:r>
              <a:rPr lang="cs-CZ" i="1" dirty="0" err="1" smtClean="0"/>
              <a:t>sacrales</a:t>
            </a:r>
            <a:r>
              <a:rPr lang="cs-CZ" i="1" dirty="0" smtClean="0"/>
              <a:t>)</a:t>
            </a:r>
          </a:p>
          <a:p>
            <a:pPr lvl="1"/>
            <a:r>
              <a:rPr lang="cs-CZ" dirty="0"/>
              <a:t>s</a:t>
            </a:r>
            <a:r>
              <a:rPr lang="cs-CZ" dirty="0" smtClean="0"/>
              <a:t>růstají v kost křížovou </a:t>
            </a:r>
            <a:r>
              <a:rPr lang="cs-CZ" i="1" dirty="0" smtClean="0"/>
              <a:t>(os </a:t>
            </a:r>
            <a:r>
              <a:rPr lang="cs-CZ" i="1" dirty="0" err="1" smtClean="0"/>
              <a:t>sacrum</a:t>
            </a:r>
            <a:r>
              <a:rPr lang="cs-CZ" i="1" dirty="0" smtClean="0"/>
              <a:t>)</a:t>
            </a:r>
          </a:p>
          <a:p>
            <a:r>
              <a:rPr lang="cs-CZ" dirty="0" smtClean="0"/>
              <a:t>4-5 kostrčních </a:t>
            </a:r>
            <a:r>
              <a:rPr lang="cs-CZ" i="1" dirty="0" smtClean="0"/>
              <a:t>(</a:t>
            </a:r>
            <a:r>
              <a:rPr lang="cs-CZ" i="1" dirty="0" err="1" smtClean="0"/>
              <a:t>vertebrae</a:t>
            </a:r>
            <a:r>
              <a:rPr lang="cs-CZ" i="1" dirty="0" smtClean="0"/>
              <a:t> </a:t>
            </a:r>
            <a:r>
              <a:rPr lang="cs-CZ" i="1" dirty="0" err="1" smtClean="0"/>
              <a:t>coccygeae</a:t>
            </a:r>
            <a:r>
              <a:rPr lang="cs-CZ" i="1" dirty="0" smtClean="0"/>
              <a:t>)</a:t>
            </a:r>
          </a:p>
          <a:p>
            <a:pPr lvl="1"/>
            <a:r>
              <a:rPr lang="cs-CZ" dirty="0"/>
              <a:t>s</a:t>
            </a:r>
            <a:r>
              <a:rPr lang="cs-CZ" dirty="0" smtClean="0"/>
              <a:t>růstají v kostrč  </a:t>
            </a:r>
            <a:r>
              <a:rPr lang="cs-CZ" i="1" dirty="0" smtClean="0"/>
              <a:t>(</a:t>
            </a:r>
            <a:r>
              <a:rPr lang="cs-CZ" i="1" dirty="0" err="1" smtClean="0"/>
              <a:t>coccyx</a:t>
            </a:r>
            <a:r>
              <a:rPr lang="cs-CZ" i="1" dirty="0" smtClean="0"/>
              <a:t>)</a:t>
            </a:r>
          </a:p>
          <a:p>
            <a:pPr lvl="1"/>
            <a:endParaRPr lang="cs-CZ" i="1" dirty="0"/>
          </a:p>
          <a:p>
            <a:pPr marL="0" indent="0">
              <a:buNone/>
            </a:pPr>
            <a:r>
              <a:rPr lang="cs-CZ" dirty="0" smtClean="0"/>
              <a:t>Mezi obratli se nacházejí meziobratlové ploténky </a:t>
            </a:r>
            <a:r>
              <a:rPr lang="cs-CZ" i="1" dirty="0" smtClean="0"/>
              <a:t>(</a:t>
            </a:r>
            <a:r>
              <a:rPr lang="cs-CZ" i="1" dirty="0" err="1" smtClean="0"/>
              <a:t>disci</a:t>
            </a:r>
            <a:r>
              <a:rPr lang="cs-CZ" i="1" dirty="0" smtClean="0"/>
              <a:t> </a:t>
            </a:r>
            <a:r>
              <a:rPr lang="cs-CZ" i="1" dirty="0" err="1" smtClean="0"/>
              <a:t>intervertebrales</a:t>
            </a:r>
            <a:r>
              <a:rPr lang="cs-CZ" i="1" dirty="0" smtClean="0"/>
              <a:t>)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5749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Krční obratel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168641"/>
            <a:ext cx="6858000" cy="432000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ovéPole 3"/>
          <p:cNvSpPr txBox="1"/>
          <p:nvPr/>
        </p:nvSpPr>
        <p:spPr>
          <a:xfrm>
            <a:off x="280144" y="2294166"/>
            <a:ext cx="3930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973243" y="2694275"/>
            <a:ext cx="33374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(1)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095488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Nosič </a:t>
            </a:r>
            <a:r>
              <a:rPr lang="cs-CZ" i="1" dirty="0" smtClean="0"/>
              <a:t>(atlas) </a:t>
            </a:r>
            <a:r>
              <a:rPr lang="cs-CZ" dirty="0" smtClean="0"/>
              <a:t>a</a:t>
            </a:r>
            <a:r>
              <a:rPr lang="cs-CZ" i="1" dirty="0" smtClean="0"/>
              <a:t> </a:t>
            </a:r>
            <a:r>
              <a:rPr lang="cs-CZ" dirty="0" smtClean="0"/>
              <a:t>čepovec</a:t>
            </a:r>
            <a:r>
              <a:rPr lang="cs-CZ" i="1" dirty="0" smtClean="0"/>
              <a:t> (axis)</a:t>
            </a:r>
            <a:endParaRPr lang="cs-CZ" i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057020"/>
            <a:ext cx="6826188" cy="2941715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Obrázek 3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8840" y="5508104"/>
            <a:ext cx="4318000" cy="342900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347156" y="5508104"/>
            <a:ext cx="5341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</a:t>
            </a:r>
            <a:r>
              <a:rPr lang="cs-CZ" sz="2800" baseline="-25000" dirty="0"/>
              <a:t>2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2656" y="2195736"/>
            <a:ext cx="5341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</a:t>
            </a:r>
            <a:r>
              <a:rPr lang="cs-CZ" sz="2800" baseline="-25000" dirty="0" smtClean="0"/>
              <a:t>1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93296" y="2057020"/>
            <a:ext cx="33374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(2)</a:t>
            </a:r>
            <a:endParaRPr lang="cs-CZ" sz="1000" dirty="0"/>
          </a:p>
        </p:txBody>
      </p:sp>
      <p:sp>
        <p:nvSpPr>
          <p:cNvPr id="8" name="Obdélník 7"/>
          <p:cNvSpPr/>
          <p:nvPr/>
        </p:nvSpPr>
        <p:spPr>
          <a:xfrm>
            <a:off x="6093296" y="5384993"/>
            <a:ext cx="333746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" dirty="0" smtClean="0"/>
              <a:t>(3)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3776231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Hrudní obratel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40" y="3034679"/>
            <a:ext cx="6674009" cy="475200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ovéPole 3"/>
          <p:cNvSpPr txBox="1"/>
          <p:nvPr/>
        </p:nvSpPr>
        <p:spPr>
          <a:xfrm>
            <a:off x="299621" y="2464368"/>
            <a:ext cx="5533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Th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949280" y="2339752"/>
            <a:ext cx="33374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(4)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3918007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Bederní obratel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04" y="2661151"/>
            <a:ext cx="6645113" cy="511200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ovéPole 3"/>
          <p:cNvSpPr txBox="1"/>
          <p:nvPr/>
        </p:nvSpPr>
        <p:spPr>
          <a:xfrm>
            <a:off x="260648" y="2411760"/>
            <a:ext cx="3609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L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09320" y="2267744"/>
            <a:ext cx="33374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(5)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2571926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Schéma </a:t>
            </a:r>
            <a:r>
              <a:rPr lang="cs-CZ" dirty="0"/>
              <a:t>dolního úseku páteřního kanálu a zakončení míchy:</a:t>
            </a:r>
            <a:br>
              <a:rPr lang="cs-CZ" dirty="0"/>
            </a:b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171700"/>
            <a:ext cx="3160014" cy="68648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59308" y="4932040"/>
            <a:ext cx="3631796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 – </a:t>
            </a:r>
            <a:r>
              <a:rPr lang="cs-CZ" sz="2000" b="1" dirty="0" err="1" smtClean="0"/>
              <a:t>dura</a:t>
            </a:r>
            <a:r>
              <a:rPr lang="cs-CZ" sz="2000" b="1" dirty="0" smtClean="0"/>
              <a:t> mater </a:t>
            </a:r>
            <a:r>
              <a:rPr lang="cs-CZ" sz="2000" b="1" dirty="0" err="1" smtClean="0"/>
              <a:t>spinalis</a:t>
            </a:r>
            <a:r>
              <a:rPr lang="cs-CZ" sz="2000" b="1" dirty="0" smtClean="0"/>
              <a:t> </a:t>
            </a:r>
            <a:r>
              <a:rPr lang="cs-CZ" sz="2000" dirty="0" smtClean="0"/>
              <a:t>(tvrdá            plena míšní)</a:t>
            </a:r>
          </a:p>
          <a:p>
            <a:r>
              <a:rPr lang="cs-CZ" sz="2000" dirty="0" smtClean="0"/>
              <a:t>2 – </a:t>
            </a:r>
            <a:r>
              <a:rPr lang="cs-CZ" sz="2000" b="1" dirty="0" err="1" smtClean="0"/>
              <a:t>spatium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subarachnoideum</a:t>
            </a:r>
            <a:r>
              <a:rPr lang="cs-CZ" sz="2000" b="1" dirty="0" smtClean="0"/>
              <a:t>  </a:t>
            </a:r>
            <a:r>
              <a:rPr lang="cs-CZ" sz="2000" dirty="0" smtClean="0"/>
              <a:t>(prostor vyplněný mozkomíšním mokem) </a:t>
            </a:r>
          </a:p>
          <a:p>
            <a:r>
              <a:rPr lang="cs-CZ" sz="2000" dirty="0" smtClean="0"/>
              <a:t>3 – </a:t>
            </a:r>
            <a:r>
              <a:rPr lang="cs-CZ" sz="2000" b="1" dirty="0" err="1" smtClean="0"/>
              <a:t>conus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medularis</a:t>
            </a:r>
            <a:r>
              <a:rPr lang="cs-CZ" sz="2000" b="1" dirty="0" smtClean="0"/>
              <a:t> </a:t>
            </a:r>
            <a:r>
              <a:rPr lang="cs-CZ" sz="2000" dirty="0" smtClean="0"/>
              <a:t>– hrotnaté zakončení míchy (L</a:t>
            </a:r>
            <a:r>
              <a:rPr lang="cs-CZ" sz="2000" baseline="-25000" dirty="0" smtClean="0"/>
              <a:t>1 </a:t>
            </a:r>
            <a:r>
              <a:rPr lang="cs-CZ" sz="2000" dirty="0" smtClean="0"/>
              <a:t>– L</a:t>
            </a:r>
            <a:r>
              <a:rPr lang="cs-CZ" sz="2000" baseline="-25000" dirty="0" smtClean="0"/>
              <a:t>2 </a:t>
            </a:r>
            <a:r>
              <a:rPr lang="cs-CZ" sz="2000" dirty="0" smtClean="0"/>
              <a:t>)</a:t>
            </a:r>
          </a:p>
          <a:p>
            <a:r>
              <a:rPr lang="cs-CZ" sz="2000" dirty="0" smtClean="0"/>
              <a:t>4, 5 – </a:t>
            </a:r>
            <a:r>
              <a:rPr lang="cs-CZ" sz="2000" b="1" dirty="0" err="1" smtClean="0"/>
              <a:t>filum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terminale</a:t>
            </a:r>
            <a:r>
              <a:rPr lang="cs-CZ" sz="2000" b="1" dirty="0" smtClean="0"/>
              <a:t>  </a:t>
            </a:r>
            <a:r>
              <a:rPr lang="cs-CZ" sz="2000" dirty="0" smtClean="0"/>
              <a:t>- tence vybíhají konec míchy</a:t>
            </a:r>
          </a:p>
          <a:p>
            <a:r>
              <a:rPr lang="cs-CZ" sz="2000" dirty="0" smtClean="0"/>
              <a:t>6 – připevnění </a:t>
            </a:r>
            <a:r>
              <a:rPr lang="cs-CZ" sz="2000" dirty="0" err="1" smtClean="0"/>
              <a:t>filum</a:t>
            </a:r>
            <a:r>
              <a:rPr lang="cs-CZ" sz="2000" dirty="0" smtClean="0"/>
              <a:t> </a:t>
            </a:r>
            <a:r>
              <a:rPr lang="cs-CZ" sz="2000" dirty="0" err="1" smtClean="0"/>
              <a:t>terminale</a:t>
            </a:r>
            <a:r>
              <a:rPr lang="cs-CZ" sz="2000" dirty="0" smtClean="0"/>
              <a:t> na </a:t>
            </a:r>
            <a:r>
              <a:rPr lang="cs-CZ" sz="2000" b="1" dirty="0" smtClean="0"/>
              <a:t>kostrč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237312" y="2339752"/>
            <a:ext cx="33374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(6)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904693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Soubor:Gray 111 - Vertebral column-coloured.png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5428" y="1872000"/>
            <a:ext cx="2119485" cy="727200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ovéPole 5"/>
          <p:cNvSpPr txBox="1"/>
          <p:nvPr/>
        </p:nvSpPr>
        <p:spPr>
          <a:xfrm>
            <a:off x="4761721" y="2516944"/>
            <a:ext cx="8942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lordóza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848712" y="4788024"/>
            <a:ext cx="8050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kyfóza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804084" y="6827722"/>
            <a:ext cx="8942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CC00"/>
                </a:solidFill>
              </a:rPr>
              <a:t>lordóza</a:t>
            </a:r>
            <a:endParaRPr lang="cs-CZ" dirty="0">
              <a:solidFill>
                <a:srgbClr val="FFCC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848711" y="8172400"/>
            <a:ext cx="8050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92D050"/>
                </a:solidFill>
              </a:rPr>
              <a:t>kyf</a:t>
            </a:r>
            <a:r>
              <a:rPr lang="cs-CZ" dirty="0" smtClean="0">
                <a:solidFill>
                  <a:srgbClr val="7030A0"/>
                </a:solidFill>
              </a:rPr>
              <a:t>óza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03768" y="2064089"/>
            <a:ext cx="33374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(7)</a:t>
            </a:r>
            <a:endParaRPr lang="cs-CZ" sz="1000" dirty="0"/>
          </a:p>
        </p:txBody>
      </p:sp>
      <p:sp useBgFill="1">
        <p:nvSpPr>
          <p:cNvPr id="2" name="Tlačítko akce: Dopředu nebo Další 1">
            <a:hlinkClick r:id="" action="ppaction://hlinkshowjump?jump=nextslide" highlightClick="1"/>
          </p:cNvPr>
          <p:cNvSpPr>
            <a:spLocks noChangeAspect="1"/>
          </p:cNvSpPr>
          <p:nvPr/>
        </p:nvSpPr>
        <p:spPr>
          <a:xfrm>
            <a:off x="6223078" y="8484532"/>
            <a:ext cx="500360" cy="500360"/>
          </a:xfrm>
          <a:prstGeom prst="actionButtonForwardNext">
            <a:avLst/>
          </a:prstGeom>
          <a:ln>
            <a:solidFill>
              <a:schemeClr val="accent2">
                <a:lumMod val="50000"/>
              </a:schemeClr>
            </a:solidFill>
          </a:ln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01058" y="251520"/>
            <a:ext cx="6172200" cy="1482219"/>
          </a:xfrm>
        </p:spPr>
        <p:txBody>
          <a:bodyPr/>
          <a:lstStyle/>
          <a:p>
            <a:r>
              <a:rPr lang="cs-CZ" dirty="0" smtClean="0"/>
              <a:t>Fyziologické zakřivení páteře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5966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Vady zakřivení páteře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Plochá záda</a:t>
            </a:r>
          </a:p>
          <a:p>
            <a:pPr lvl="1"/>
            <a:r>
              <a:rPr lang="cs-CZ" dirty="0" smtClean="0"/>
              <a:t>Zmenšení fyziologické </a:t>
            </a:r>
            <a:r>
              <a:rPr lang="cs-CZ" dirty="0"/>
              <a:t>hrudní </a:t>
            </a:r>
            <a:r>
              <a:rPr lang="cs-CZ" dirty="0" smtClean="0"/>
              <a:t>kyfózy a bederní lordózy</a:t>
            </a:r>
          </a:p>
          <a:p>
            <a:pPr lvl="1"/>
            <a:r>
              <a:rPr lang="cs-CZ" dirty="0" smtClean="0"/>
              <a:t>Nejčastější příčinou je ochablé zádové svalstvo</a:t>
            </a:r>
          </a:p>
          <a:p>
            <a:r>
              <a:rPr lang="cs-CZ" dirty="0" smtClean="0"/>
              <a:t>Kulatá záda (</a:t>
            </a:r>
            <a:r>
              <a:rPr lang="cs-CZ" dirty="0" err="1" smtClean="0"/>
              <a:t>hyperkyfóza</a:t>
            </a:r>
            <a:r>
              <a:rPr lang="cs-CZ" dirty="0" smtClean="0"/>
              <a:t>)</a:t>
            </a:r>
          </a:p>
          <a:p>
            <a:pPr lvl="1"/>
            <a:r>
              <a:rPr lang="cs-CZ" dirty="0" smtClean="0"/>
              <a:t>Zvětšená hrudní kyfóza</a:t>
            </a:r>
          </a:p>
          <a:p>
            <a:pPr lvl="1"/>
            <a:r>
              <a:rPr lang="cs-CZ" dirty="0" smtClean="0"/>
              <a:t>Příčina: oslabené </a:t>
            </a:r>
            <a:r>
              <a:rPr lang="cs-CZ" dirty="0" err="1" smtClean="0"/>
              <a:t>mezilopatkové</a:t>
            </a:r>
            <a:r>
              <a:rPr lang="cs-CZ" dirty="0" smtClean="0"/>
              <a:t> svalstvo nejčastěji zvýšenou pracovní zátěží (sedavé zaměstnání) často společně s ochabnutím šíjového svalstva</a:t>
            </a:r>
          </a:p>
          <a:p>
            <a:r>
              <a:rPr lang="cs-CZ" dirty="0" smtClean="0"/>
              <a:t>Prohnutá záda (</a:t>
            </a:r>
            <a:r>
              <a:rPr lang="cs-CZ" dirty="0" err="1" smtClean="0"/>
              <a:t>hyperlordóza</a:t>
            </a:r>
            <a:r>
              <a:rPr lang="cs-CZ" dirty="0" smtClean="0"/>
              <a:t>)</a:t>
            </a:r>
          </a:p>
          <a:p>
            <a:pPr lvl="1"/>
            <a:r>
              <a:rPr lang="cs-CZ" dirty="0" smtClean="0"/>
              <a:t>Zvětšená bederní lordóza</a:t>
            </a:r>
          </a:p>
          <a:p>
            <a:pPr lvl="1"/>
            <a:r>
              <a:rPr lang="cs-CZ" dirty="0" smtClean="0"/>
              <a:t>Příčina: ochablé břišní a hýžďové svalstvo</a:t>
            </a:r>
          </a:p>
          <a:p>
            <a:r>
              <a:rPr lang="cs-CZ" dirty="0"/>
              <a:t>Vybočení páteře do strany (Skolióza) </a:t>
            </a:r>
          </a:p>
          <a:p>
            <a:endParaRPr lang="cs-CZ" dirty="0"/>
          </a:p>
          <a:p>
            <a:pPr lvl="1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892700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kolióza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2900" y="2133601"/>
            <a:ext cx="6038428" cy="6614863"/>
          </a:xfrm>
        </p:spPr>
        <p:txBody>
          <a:bodyPr>
            <a:normAutofit/>
          </a:bodyPr>
          <a:lstStyle/>
          <a:p>
            <a:r>
              <a:rPr lang="cs-CZ" sz="2600" dirty="0" smtClean="0"/>
              <a:t>Rotační </a:t>
            </a:r>
            <a:r>
              <a:rPr lang="cs-CZ" sz="2600" dirty="0"/>
              <a:t>deformita páteře (i žeber!) v rovině frontální (tzv. vybočení páteře doleva či doprava)</a:t>
            </a:r>
          </a:p>
          <a:p>
            <a:r>
              <a:rPr lang="cs-CZ" sz="2600" dirty="0" smtClean="0"/>
              <a:t>Rozlišujeme 2. základní typy skolióz:</a:t>
            </a:r>
          </a:p>
          <a:p>
            <a:pPr lvl="1" algn="just"/>
            <a:r>
              <a:rPr lang="cs-CZ" sz="2400" u="sng" dirty="0" smtClean="0"/>
              <a:t>Nestrukturální</a:t>
            </a:r>
            <a:r>
              <a:rPr lang="cs-CZ" sz="2400" dirty="0" smtClean="0"/>
              <a:t> </a:t>
            </a:r>
            <a:r>
              <a:rPr lang="cs-CZ" sz="2400" dirty="0"/>
              <a:t>– není </a:t>
            </a:r>
            <a:r>
              <a:rPr lang="cs-CZ" sz="2400" dirty="0" smtClean="0"/>
              <a:t>fixovaná  </a:t>
            </a:r>
            <a:r>
              <a:rPr lang="cs-CZ" sz="2400" dirty="0" smtClean="0"/>
              <a:t>- na </a:t>
            </a:r>
            <a:r>
              <a:rPr lang="cs-CZ" sz="2400" dirty="0"/>
              <a:t>obratlích nejsou patrné změny struktury, příčinou bývá jednostranné přetěžování (např. nošení batohu na jednom rameni))</a:t>
            </a:r>
          </a:p>
          <a:p>
            <a:pPr lvl="1" algn="just"/>
            <a:r>
              <a:rPr lang="cs-CZ" sz="2400" u="sng" dirty="0"/>
              <a:t>Strukturální</a:t>
            </a:r>
            <a:r>
              <a:rPr lang="cs-CZ" sz="2400" dirty="0"/>
              <a:t> – je </a:t>
            </a:r>
            <a:r>
              <a:rPr lang="cs-CZ" sz="2400" dirty="0" smtClean="0"/>
              <a:t>fixovaná - </a:t>
            </a:r>
            <a:r>
              <a:rPr lang="cs-CZ" sz="2400" dirty="0"/>
              <a:t>na obratlích jsou strukturální změny , příčina bývá nejčastěji </a:t>
            </a:r>
            <a:r>
              <a:rPr lang="cs-CZ" sz="2400" dirty="0" smtClean="0"/>
              <a:t>neznámá </a:t>
            </a:r>
            <a:r>
              <a:rPr lang="cs-CZ" sz="2400" i="1" dirty="0" smtClean="0"/>
              <a:t>(skolióza idiopatická), </a:t>
            </a:r>
            <a:r>
              <a:rPr lang="cs-CZ" sz="2400" dirty="0"/>
              <a:t>dalšími příčinami mohou být vrozené vývojové vady páteře, </a:t>
            </a:r>
            <a:r>
              <a:rPr lang="cs-CZ" sz="2400" dirty="0" smtClean="0"/>
              <a:t>onemocnění </a:t>
            </a:r>
            <a:r>
              <a:rPr lang="cs-CZ" sz="2400" dirty="0"/>
              <a:t>páteře, jejich svalů či nervů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7223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RTG snímek skoliózy</a:t>
            </a:r>
            <a:endParaRPr lang="cs-CZ" dirty="0"/>
          </a:p>
        </p:txBody>
      </p:sp>
      <p:pic>
        <p:nvPicPr>
          <p:cNvPr id="1026" name="Picture 2" descr="Soubor:Wiki pre-op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768" y="2066544"/>
            <a:ext cx="4469760" cy="69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42447" y="2166460"/>
            <a:ext cx="33374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(8)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3403046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Hrudník </a:t>
            </a:r>
            <a:r>
              <a:rPr lang="cs-CZ" i="1" dirty="0" smtClean="0"/>
              <a:t>(</a:t>
            </a:r>
            <a:r>
              <a:rPr lang="cs-CZ" i="1" dirty="0" err="1" smtClean="0"/>
              <a:t>thorax</a:t>
            </a:r>
            <a:r>
              <a:rPr lang="cs-CZ" i="1" dirty="0" smtClean="0"/>
              <a:t>)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2900" y="2133601"/>
            <a:ext cx="6326460" cy="6758879"/>
          </a:xfrm>
        </p:spPr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e tvořen žebry </a:t>
            </a:r>
            <a:r>
              <a:rPr lang="cs-CZ" dirty="0"/>
              <a:t>(</a:t>
            </a:r>
            <a:r>
              <a:rPr lang="cs-CZ" i="1" dirty="0" err="1" smtClean="0"/>
              <a:t>costae</a:t>
            </a:r>
            <a:r>
              <a:rPr lang="cs-CZ" dirty="0" smtClean="0"/>
              <a:t>) a hrudní kostí </a:t>
            </a:r>
            <a:r>
              <a:rPr lang="cs-CZ" i="1" dirty="0" smtClean="0"/>
              <a:t>(sternum)</a:t>
            </a:r>
          </a:p>
          <a:p>
            <a:r>
              <a:rPr lang="cs-CZ" dirty="0" smtClean="0"/>
              <a:t>žebro je složeno z části kostěné a žeberní chrupavky</a:t>
            </a:r>
          </a:p>
          <a:p>
            <a:r>
              <a:rPr lang="cs-CZ" dirty="0" smtClean="0"/>
              <a:t> žeberní chrupavky se připojují:</a:t>
            </a:r>
          </a:p>
          <a:p>
            <a:pPr lvl="1"/>
            <a:r>
              <a:rPr lang="cs-CZ" dirty="0"/>
              <a:t>k</a:t>
            </a:r>
            <a:r>
              <a:rPr lang="cs-CZ" dirty="0" smtClean="0"/>
              <a:t>e kosti hrudní = žebra pravá </a:t>
            </a:r>
            <a:r>
              <a:rPr lang="cs-CZ" i="1" dirty="0" smtClean="0"/>
              <a:t>(</a:t>
            </a:r>
            <a:r>
              <a:rPr lang="cs-CZ" i="1" dirty="0" err="1" smtClean="0"/>
              <a:t>costae</a:t>
            </a:r>
            <a:r>
              <a:rPr lang="cs-CZ" i="1" dirty="0" smtClean="0"/>
              <a:t> </a:t>
            </a:r>
            <a:r>
              <a:rPr lang="cs-CZ" i="1" dirty="0" err="1" smtClean="0"/>
              <a:t>verae</a:t>
            </a:r>
            <a:r>
              <a:rPr lang="cs-CZ" i="1" dirty="0" smtClean="0"/>
              <a:t> 7)</a:t>
            </a:r>
          </a:p>
          <a:p>
            <a:pPr lvl="1"/>
            <a:r>
              <a:rPr lang="cs-CZ" dirty="0"/>
              <a:t>k</a:t>
            </a:r>
            <a:r>
              <a:rPr lang="cs-CZ" dirty="0" smtClean="0"/>
              <a:t> chrupavkám žeber předchozích = žebra nepravá </a:t>
            </a:r>
            <a:r>
              <a:rPr lang="cs-CZ" i="1" dirty="0" smtClean="0"/>
              <a:t>(</a:t>
            </a:r>
            <a:r>
              <a:rPr lang="cs-CZ" i="1" dirty="0" err="1" smtClean="0"/>
              <a:t>costae</a:t>
            </a:r>
            <a:r>
              <a:rPr lang="cs-CZ" i="1" dirty="0" smtClean="0"/>
              <a:t> </a:t>
            </a:r>
            <a:r>
              <a:rPr lang="cs-CZ" i="1" dirty="0" err="1" smtClean="0"/>
              <a:t>spuriae</a:t>
            </a:r>
            <a:r>
              <a:rPr lang="cs-CZ" i="1" dirty="0" smtClean="0"/>
              <a:t> 2-</a:t>
            </a:r>
            <a:r>
              <a:rPr lang="cs-CZ" i="1" u="sng" dirty="0" smtClean="0"/>
              <a:t>3</a:t>
            </a:r>
            <a:r>
              <a:rPr lang="cs-CZ" i="1" dirty="0" smtClean="0"/>
              <a:t>)</a:t>
            </a:r>
          </a:p>
          <a:p>
            <a:pPr lvl="1"/>
            <a:r>
              <a:rPr lang="cs-CZ" dirty="0"/>
              <a:t>n</a:t>
            </a:r>
            <a:r>
              <a:rPr lang="cs-CZ" dirty="0" smtClean="0"/>
              <a:t>ebo jsou chrupavčité konce upevněny do břišní svaloviny = žebra volná </a:t>
            </a:r>
            <a:r>
              <a:rPr lang="cs-CZ" i="1" dirty="0" smtClean="0"/>
              <a:t>(</a:t>
            </a:r>
            <a:r>
              <a:rPr lang="cs-CZ" i="1" dirty="0" err="1" smtClean="0"/>
              <a:t>costae</a:t>
            </a:r>
            <a:r>
              <a:rPr lang="cs-CZ" i="1" dirty="0" smtClean="0"/>
              <a:t> </a:t>
            </a:r>
            <a:r>
              <a:rPr lang="cs-CZ" i="1" dirty="0" err="1" smtClean="0"/>
              <a:t>fluktuantes</a:t>
            </a:r>
            <a:r>
              <a:rPr lang="cs-CZ" i="1" dirty="0" smtClean="0"/>
              <a:t> </a:t>
            </a:r>
            <a:r>
              <a:rPr lang="cs-CZ" i="1" u="sng" dirty="0" smtClean="0"/>
              <a:t>2</a:t>
            </a:r>
            <a:r>
              <a:rPr lang="cs-CZ" i="1" dirty="0" smtClean="0"/>
              <a:t>-3)</a:t>
            </a:r>
          </a:p>
          <a:p>
            <a:pPr marL="457200" lvl="1" indent="0">
              <a:buNone/>
            </a:pPr>
            <a:endParaRPr lang="cs-CZ" dirty="0" smtClean="0"/>
          </a:p>
          <a:p>
            <a:r>
              <a:rPr lang="cs-CZ" dirty="0"/>
              <a:t>h</a:t>
            </a:r>
            <a:r>
              <a:rPr lang="cs-CZ" dirty="0" smtClean="0"/>
              <a:t>rudní kost má tři části:</a:t>
            </a:r>
          </a:p>
          <a:p>
            <a:pPr lvl="1"/>
            <a:r>
              <a:rPr lang="cs-CZ" dirty="0"/>
              <a:t>r</a:t>
            </a:r>
            <a:r>
              <a:rPr lang="cs-CZ" dirty="0" smtClean="0"/>
              <a:t>ukojeť </a:t>
            </a:r>
            <a:r>
              <a:rPr lang="cs-CZ" i="1" dirty="0" smtClean="0"/>
              <a:t>(</a:t>
            </a:r>
            <a:r>
              <a:rPr lang="cs-CZ" i="1" dirty="0" err="1" smtClean="0"/>
              <a:t>manubrium</a:t>
            </a:r>
            <a:r>
              <a:rPr lang="cs-CZ" i="1" dirty="0" smtClean="0"/>
              <a:t>)</a:t>
            </a:r>
          </a:p>
          <a:p>
            <a:pPr lvl="1"/>
            <a:r>
              <a:rPr lang="cs-CZ" dirty="0"/>
              <a:t>t</a:t>
            </a:r>
            <a:r>
              <a:rPr lang="cs-CZ" dirty="0" smtClean="0"/>
              <a:t>ělo </a:t>
            </a:r>
            <a:r>
              <a:rPr lang="cs-CZ" i="1" dirty="0" smtClean="0"/>
              <a:t>(corpus)</a:t>
            </a:r>
          </a:p>
          <a:p>
            <a:pPr lvl="1"/>
            <a:r>
              <a:rPr lang="cs-CZ" dirty="0" smtClean="0"/>
              <a:t>mečovitý výběžek </a:t>
            </a:r>
            <a:r>
              <a:rPr lang="cs-CZ" i="1" dirty="0" smtClean="0"/>
              <a:t>(</a:t>
            </a:r>
            <a:r>
              <a:rPr lang="cs-CZ" i="1" dirty="0" err="1" smtClean="0"/>
              <a:t>processus</a:t>
            </a:r>
            <a:r>
              <a:rPr lang="cs-CZ" i="1" dirty="0" smtClean="0"/>
              <a:t> </a:t>
            </a:r>
            <a:r>
              <a:rPr lang="cs-CZ" i="1" dirty="0" err="1" smtClean="0"/>
              <a:t>xiphoideus</a:t>
            </a:r>
            <a:r>
              <a:rPr lang="cs-CZ" i="1" dirty="0" smtClean="0"/>
              <a:t>)</a:t>
            </a:r>
          </a:p>
          <a:p>
            <a:endParaRPr lang="cs-CZ" dirty="0"/>
          </a:p>
          <a:p>
            <a:pPr lvl="1"/>
            <a:endParaRPr lang="cs-CZ" i="1" dirty="0" smtClean="0"/>
          </a:p>
        </p:txBody>
      </p:sp>
    </p:spTree>
    <p:extLst>
      <p:ext uri="{BB962C8B-B14F-4D97-AF65-F5344CB8AC3E}">
        <p14:creationId xmlns:p14="http://schemas.microsoft.com/office/powerpoint/2010/main" val="1320013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868" y="2339752"/>
            <a:ext cx="6152485" cy="5942857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T</a:t>
            </a:r>
            <a:r>
              <a:rPr lang="cs-CZ" dirty="0" err="1" smtClean="0"/>
              <a:t>horax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6632" y="2483768"/>
            <a:ext cx="14283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/>
              <a:t>c</a:t>
            </a:r>
            <a:r>
              <a:rPr lang="cs-CZ" dirty="0" err="1" smtClean="0"/>
              <a:t>ostae</a:t>
            </a:r>
            <a:r>
              <a:rPr lang="cs-CZ" dirty="0" smtClean="0"/>
              <a:t> </a:t>
            </a:r>
            <a:r>
              <a:rPr lang="cs-CZ" dirty="0" err="1" smtClean="0"/>
              <a:t>verae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42365" y="6272440"/>
            <a:ext cx="9156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/>
              <a:t>c</a:t>
            </a:r>
            <a:r>
              <a:rPr lang="cs-CZ" dirty="0" err="1" smtClean="0"/>
              <a:t>ostae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spuriae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74443" y="7636278"/>
            <a:ext cx="12835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/>
              <a:t>c</a:t>
            </a:r>
            <a:r>
              <a:rPr lang="cs-CZ" dirty="0" err="1" smtClean="0"/>
              <a:t>ostae</a:t>
            </a:r>
            <a:endParaRPr lang="cs-CZ" dirty="0" smtClean="0"/>
          </a:p>
          <a:p>
            <a:r>
              <a:rPr lang="cs-CZ" dirty="0" err="1" smtClean="0"/>
              <a:t>fluktuantes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14891" y="3131840"/>
            <a:ext cx="11833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>
                <a:solidFill>
                  <a:srgbClr val="0070C0"/>
                </a:solidFill>
              </a:rPr>
              <a:t>m</a:t>
            </a:r>
            <a:r>
              <a:rPr lang="cs-CZ" dirty="0" err="1" smtClean="0">
                <a:solidFill>
                  <a:srgbClr val="0070C0"/>
                </a:solidFill>
              </a:rPr>
              <a:t>anubrim</a:t>
            </a:r>
            <a:endParaRPr lang="cs-CZ" dirty="0" smtClean="0">
              <a:solidFill>
                <a:srgbClr val="0070C0"/>
              </a:solidFill>
            </a:endParaRPr>
          </a:p>
          <a:p>
            <a:r>
              <a:rPr lang="cs-CZ" dirty="0" err="1" smtClean="0">
                <a:solidFill>
                  <a:srgbClr val="0070C0"/>
                </a:solidFill>
              </a:rPr>
              <a:t>sterni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942365" y="4211960"/>
            <a:ext cx="8423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0070C0"/>
                </a:solidFill>
              </a:rPr>
              <a:t>c</a:t>
            </a:r>
            <a:r>
              <a:rPr lang="cs-CZ" dirty="0" smtClean="0">
                <a:solidFill>
                  <a:srgbClr val="0070C0"/>
                </a:solidFill>
              </a:rPr>
              <a:t>orpus</a:t>
            </a:r>
          </a:p>
          <a:p>
            <a:r>
              <a:rPr lang="cs-CZ" dirty="0" err="1" smtClean="0">
                <a:solidFill>
                  <a:srgbClr val="0070C0"/>
                </a:solidFill>
              </a:rPr>
              <a:t>sterni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641876" y="5518653"/>
            <a:ext cx="12346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0070C0"/>
                </a:solidFill>
              </a:rPr>
              <a:t>Processus</a:t>
            </a:r>
            <a:endParaRPr lang="cs-CZ" dirty="0" smtClean="0">
              <a:solidFill>
                <a:srgbClr val="0070C0"/>
              </a:solidFill>
            </a:endParaRPr>
          </a:p>
          <a:p>
            <a:r>
              <a:rPr lang="cs-CZ" dirty="0" err="1" smtClean="0">
                <a:solidFill>
                  <a:srgbClr val="0070C0"/>
                </a:solidFill>
              </a:rPr>
              <a:t>xiphoideus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259192" y="2215529"/>
            <a:ext cx="33374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(9)</a:t>
            </a:r>
            <a:endParaRPr lang="cs-CZ" sz="1000" dirty="0"/>
          </a:p>
        </p:txBody>
      </p:sp>
      <p:sp useBgFill="1">
        <p:nvSpPr>
          <p:cNvPr id="13" name="Tlačítko akce: Dopředu nebo Další 12">
            <a:hlinkClick r:id="" action="ppaction://hlinkshowjump?jump=nextslide" highlightClick="1"/>
          </p:cNvPr>
          <p:cNvSpPr>
            <a:spLocks noChangeAspect="1"/>
          </p:cNvSpPr>
          <p:nvPr/>
        </p:nvSpPr>
        <p:spPr>
          <a:xfrm>
            <a:off x="6259192" y="8509040"/>
            <a:ext cx="500360" cy="500360"/>
          </a:xfrm>
          <a:prstGeom prst="actionButtonForwardNext">
            <a:avLst/>
          </a:prstGeom>
          <a:ln>
            <a:solidFill>
              <a:schemeClr val="accent2">
                <a:lumMod val="50000"/>
              </a:schemeClr>
            </a:solidFill>
          </a:ln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6785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Kostra člověka</a:t>
            </a:r>
            <a:br>
              <a:rPr lang="cs-CZ" dirty="0" smtClean="0"/>
            </a:br>
            <a:r>
              <a:rPr lang="cs-CZ" dirty="0" smtClean="0"/>
              <a:t>česky pojmenujte vybrané kosti </a:t>
            </a:r>
            <a:endParaRPr lang="cs-CZ" dirty="0"/>
          </a:p>
        </p:txBody>
      </p:sp>
      <p:pic>
        <p:nvPicPr>
          <p:cNvPr id="4" name="Obrázek 3" descr="File:Human skeleton front arrows no labels.svg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79712" y="1888602"/>
            <a:ext cx="7058025" cy="742950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5330896" y="2089472"/>
            <a:ext cx="65915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lebka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85513" y="2646828"/>
            <a:ext cx="111120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dolní čelist</a:t>
            </a:r>
            <a:endParaRPr lang="cs-CZ" sz="1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464" y="2774597"/>
            <a:ext cx="12698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o</a:t>
            </a:r>
            <a:r>
              <a:rPr lang="cs-CZ" sz="1600" dirty="0" smtClean="0"/>
              <a:t>bratle krční</a:t>
            </a:r>
            <a:endParaRPr lang="cs-CZ" sz="1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-115825" y="3645849"/>
            <a:ext cx="145424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 obratle hrudní</a:t>
            </a:r>
            <a:endParaRPr lang="cs-CZ" sz="1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-94025" y="4507750"/>
            <a:ext cx="150714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o</a:t>
            </a:r>
            <a:r>
              <a:rPr lang="cs-CZ" sz="1600" dirty="0" smtClean="0"/>
              <a:t>bratle bederní</a:t>
            </a:r>
            <a:endParaRPr lang="cs-CZ" sz="1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-12528" y="4944374"/>
            <a:ext cx="120757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kost křížová</a:t>
            </a:r>
            <a:endParaRPr lang="cs-CZ" sz="1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65863" y="5152608"/>
            <a:ext cx="71096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kostrč</a:t>
            </a:r>
            <a:endParaRPr lang="cs-CZ" sz="1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17317" y="2948312"/>
            <a:ext cx="104759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k</a:t>
            </a:r>
            <a:r>
              <a:rPr lang="cs-CZ" sz="1600" dirty="0" smtClean="0"/>
              <a:t>líční kost</a:t>
            </a:r>
            <a:endParaRPr lang="cs-CZ" sz="1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317317" y="3286866"/>
            <a:ext cx="115499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kost hrudní</a:t>
            </a:r>
            <a:endParaRPr lang="cs-CZ" sz="1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343440" y="3776169"/>
            <a:ext cx="82907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lopatka</a:t>
            </a:r>
            <a:endParaRPr lang="cs-CZ" sz="1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364606" y="4114723"/>
            <a:ext cx="106041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k</a:t>
            </a:r>
            <a:r>
              <a:rPr lang="cs-CZ" sz="1600" dirty="0" smtClean="0"/>
              <a:t>ost pažní</a:t>
            </a:r>
            <a:endParaRPr lang="cs-CZ" sz="1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326774" y="4733820"/>
            <a:ext cx="117673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k</a:t>
            </a:r>
            <a:r>
              <a:rPr lang="cs-CZ" sz="1600" dirty="0" smtClean="0"/>
              <a:t>ost loketní</a:t>
            </a:r>
            <a:endParaRPr lang="cs-CZ" sz="1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364606" y="5072374"/>
            <a:ext cx="129952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k</a:t>
            </a:r>
            <a:r>
              <a:rPr lang="cs-CZ" sz="1600" dirty="0" smtClean="0"/>
              <a:t>ost vřetenní</a:t>
            </a:r>
            <a:endParaRPr lang="cs-CZ" sz="1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343440" y="5321885"/>
            <a:ext cx="137140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k</a:t>
            </a:r>
            <a:r>
              <a:rPr lang="cs-CZ" sz="1600" dirty="0" smtClean="0"/>
              <a:t>osti zápěstní</a:t>
            </a:r>
            <a:endParaRPr lang="cs-CZ" sz="1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398845" y="5519961"/>
            <a:ext cx="133254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k</a:t>
            </a:r>
            <a:r>
              <a:rPr lang="cs-CZ" sz="1600" dirty="0" smtClean="0"/>
              <a:t>osti záprstní</a:t>
            </a:r>
            <a:endParaRPr lang="cs-CZ" sz="1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398845" y="5791731"/>
            <a:ext cx="123104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č</a:t>
            </a:r>
            <a:r>
              <a:rPr lang="cs-CZ" sz="1600" dirty="0" smtClean="0"/>
              <a:t>lánky prstů</a:t>
            </a:r>
            <a:endParaRPr lang="cs-CZ" sz="1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352304" y="6382057"/>
            <a:ext cx="134543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k</a:t>
            </a:r>
            <a:r>
              <a:rPr lang="cs-CZ" sz="1600" dirty="0" smtClean="0"/>
              <a:t>ost stehenní</a:t>
            </a:r>
            <a:endParaRPr lang="cs-CZ" sz="16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364606" y="6850995"/>
            <a:ext cx="69281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čéška</a:t>
            </a:r>
            <a:endParaRPr lang="cs-CZ" sz="16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370875" y="7393534"/>
            <a:ext cx="12383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k</a:t>
            </a:r>
            <a:r>
              <a:rPr lang="cs-CZ" sz="1600" dirty="0" smtClean="0"/>
              <a:t>ost holenní</a:t>
            </a:r>
            <a:endParaRPr lang="cs-CZ" sz="1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398845" y="7732088"/>
            <a:ext cx="119686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k</a:t>
            </a:r>
            <a:r>
              <a:rPr lang="cs-CZ" sz="1600" dirty="0" smtClean="0"/>
              <a:t>ost lýtková</a:t>
            </a:r>
            <a:endParaRPr lang="cs-CZ" sz="16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411068" y="8446890"/>
            <a:ext cx="135415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kosti zánártní</a:t>
            </a:r>
            <a:endParaRPr lang="cs-CZ" sz="16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411068" y="8616167"/>
            <a:ext cx="115858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k</a:t>
            </a:r>
            <a:r>
              <a:rPr lang="cs-CZ" sz="1600" dirty="0" smtClean="0"/>
              <a:t>osti nártní</a:t>
            </a:r>
            <a:endParaRPr lang="cs-CZ" sz="16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449595" y="8840308"/>
            <a:ext cx="123104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č</a:t>
            </a:r>
            <a:r>
              <a:rPr lang="cs-CZ" sz="1600" dirty="0" smtClean="0"/>
              <a:t>lánky prstů</a:t>
            </a:r>
            <a:endParaRPr lang="cs-CZ" sz="1600" dirty="0"/>
          </a:p>
        </p:txBody>
      </p:sp>
      <p:sp useBgFill="1">
        <p:nvSpPr>
          <p:cNvPr id="28" name="Tlačítko akce: Dopředu nebo Další 27">
            <a:hlinkClick r:id="" action="ppaction://hlinkshowjump?jump=nextslide" highlightClick="1"/>
          </p:cNvPr>
          <p:cNvSpPr>
            <a:spLocks noChangeAspect="1"/>
          </p:cNvSpPr>
          <p:nvPr/>
        </p:nvSpPr>
        <p:spPr>
          <a:xfrm>
            <a:off x="162893" y="8431121"/>
            <a:ext cx="500360" cy="500360"/>
          </a:xfrm>
          <a:prstGeom prst="actionButtonForwardNext">
            <a:avLst/>
          </a:prstGeom>
          <a:ln>
            <a:solidFill>
              <a:schemeClr val="accent2">
                <a:lumMod val="50000"/>
              </a:schemeClr>
            </a:solidFill>
          </a:ln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386094" y="2089472"/>
            <a:ext cx="40908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(10)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737493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2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2" dur="5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2" dur="5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7" dur="5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6" grpId="0"/>
      <p:bldP spid="19" grpId="0"/>
      <p:bldP spid="20" grpId="0"/>
      <p:bldP spid="21" grpId="0"/>
      <p:bldP spid="23" grpId="0"/>
      <p:bldP spid="2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Kostra člověka</a:t>
            </a:r>
            <a:br>
              <a:rPr lang="cs-CZ" dirty="0" smtClean="0"/>
            </a:br>
            <a:r>
              <a:rPr lang="cs-CZ" dirty="0" smtClean="0"/>
              <a:t>latinsky pojmenujte vybrané kosti </a:t>
            </a:r>
            <a:endParaRPr lang="cs-CZ" dirty="0"/>
          </a:p>
        </p:txBody>
      </p:sp>
      <p:pic>
        <p:nvPicPr>
          <p:cNvPr id="4" name="Obrázek 3" descr="File:Human skeleton front arrows no labels.svg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88602"/>
            <a:ext cx="6858000" cy="742950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5559204" y="2089472"/>
            <a:ext cx="89159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cranium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50759" y="2641896"/>
            <a:ext cx="110479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mandibula</a:t>
            </a:r>
            <a:endParaRPr lang="cs-CZ" sz="1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2731607"/>
            <a:ext cx="193745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/>
              <a:t>v</a:t>
            </a:r>
            <a:r>
              <a:rPr lang="cs-CZ" sz="1600" dirty="0" err="1" smtClean="0"/>
              <a:t>ertebrae</a:t>
            </a:r>
            <a:r>
              <a:rPr lang="cs-CZ" sz="1600" dirty="0" smtClean="0"/>
              <a:t> </a:t>
            </a:r>
            <a:r>
              <a:rPr lang="cs-CZ" sz="1600" dirty="0" err="1" smtClean="0"/>
              <a:t>cervicales</a:t>
            </a:r>
            <a:endParaRPr lang="cs-CZ" sz="1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-94414" y="3645849"/>
            <a:ext cx="203151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 </a:t>
            </a:r>
            <a:r>
              <a:rPr lang="cs-CZ" sz="1600" dirty="0" err="1" smtClean="0"/>
              <a:t>vertebrae</a:t>
            </a:r>
            <a:r>
              <a:rPr lang="cs-CZ" sz="1600" dirty="0" smtClean="0"/>
              <a:t> </a:t>
            </a:r>
            <a:r>
              <a:rPr lang="cs-CZ" sz="1600" dirty="0" err="1" smtClean="0"/>
              <a:t>thoracicae</a:t>
            </a:r>
            <a:endParaRPr lang="cs-CZ" sz="1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-94025" y="4507750"/>
            <a:ext cx="185999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/>
              <a:t>v</a:t>
            </a:r>
            <a:r>
              <a:rPr lang="cs-CZ" sz="1600" dirty="0" err="1" smtClean="0"/>
              <a:t>ertebrae</a:t>
            </a:r>
            <a:r>
              <a:rPr lang="cs-CZ" sz="1600" dirty="0" smtClean="0"/>
              <a:t> </a:t>
            </a:r>
            <a:r>
              <a:rPr lang="cs-CZ" sz="1600" dirty="0" err="1" smtClean="0"/>
              <a:t>lumbales</a:t>
            </a:r>
            <a:endParaRPr lang="cs-CZ" sz="1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96955" y="4944374"/>
            <a:ext cx="108234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o</a:t>
            </a:r>
            <a:r>
              <a:rPr lang="cs-CZ" sz="1600" dirty="0" smtClean="0"/>
              <a:t>s </a:t>
            </a:r>
            <a:r>
              <a:rPr lang="cs-CZ" sz="1600" dirty="0" err="1" smtClean="0"/>
              <a:t>sacrum</a:t>
            </a:r>
            <a:endParaRPr lang="cs-CZ" sz="1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174" y="5221043"/>
            <a:ext cx="75212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coccyx</a:t>
            </a:r>
            <a:endParaRPr lang="cs-CZ" sz="1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662314" y="2929530"/>
            <a:ext cx="93339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clavicula</a:t>
            </a:r>
            <a:endParaRPr lang="cs-CZ" sz="1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698552" y="3268084"/>
            <a:ext cx="90088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sternum</a:t>
            </a:r>
            <a:endParaRPr lang="cs-CZ" sz="1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689849" y="3661756"/>
            <a:ext cx="85953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scapula</a:t>
            </a:r>
            <a:endParaRPr lang="cs-CZ" sz="1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689849" y="4096358"/>
            <a:ext cx="95250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humerus</a:t>
            </a:r>
            <a:endParaRPr lang="cs-CZ" sz="1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604729" y="4701913"/>
            <a:ext cx="56137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ulna</a:t>
            </a:r>
            <a:endParaRPr lang="cs-CZ" sz="1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639006" y="5051766"/>
            <a:ext cx="72327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radius</a:t>
            </a:r>
            <a:endParaRPr lang="cs-CZ" sz="1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580236" y="5321885"/>
            <a:ext cx="106849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/>
              <a:t>o</a:t>
            </a:r>
            <a:r>
              <a:rPr lang="cs-CZ" sz="1600" dirty="0" err="1" smtClean="0"/>
              <a:t>ssa</a:t>
            </a:r>
            <a:r>
              <a:rPr lang="cs-CZ" sz="1600" dirty="0" smtClean="0"/>
              <a:t> </a:t>
            </a:r>
            <a:r>
              <a:rPr lang="cs-CZ" sz="1600" dirty="0" err="1" smtClean="0"/>
              <a:t>carpi</a:t>
            </a:r>
            <a:endParaRPr lang="cs-CZ" sz="1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99342" y="5559597"/>
            <a:ext cx="177760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/>
              <a:t>o</a:t>
            </a:r>
            <a:r>
              <a:rPr lang="cs-CZ" sz="1600" dirty="0" err="1" smtClean="0"/>
              <a:t>ssa</a:t>
            </a:r>
            <a:r>
              <a:rPr lang="cs-CZ" sz="1600" dirty="0" smtClean="0"/>
              <a:t> </a:t>
            </a:r>
            <a:r>
              <a:rPr lang="cs-CZ" sz="1600" dirty="0" err="1" smtClean="0"/>
              <a:t>metacarpalia</a:t>
            </a:r>
            <a:endParaRPr lang="cs-CZ" sz="1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398845" y="5791731"/>
            <a:ext cx="1140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Phalanges</a:t>
            </a:r>
            <a:r>
              <a:rPr lang="cs-CZ" sz="1600" dirty="0" smtClean="0"/>
              <a:t> </a:t>
            </a:r>
          </a:p>
          <a:p>
            <a:r>
              <a:rPr lang="cs-CZ" sz="1600" dirty="0" err="1" smtClean="0"/>
              <a:t>digitorum</a:t>
            </a:r>
            <a:endParaRPr lang="cs-CZ" sz="1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539166" y="6382057"/>
            <a:ext cx="69249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femur</a:t>
            </a:r>
            <a:endParaRPr lang="cs-CZ" sz="16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432109" y="6850995"/>
            <a:ext cx="77104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patella</a:t>
            </a:r>
            <a:endParaRPr lang="cs-CZ" sz="16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478484" y="7393534"/>
            <a:ext cx="55976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tibia</a:t>
            </a:r>
            <a:endParaRPr lang="cs-CZ" sz="1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509139" y="7732088"/>
            <a:ext cx="6699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fibula</a:t>
            </a:r>
            <a:endParaRPr lang="cs-CZ" sz="16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429013" y="8390784"/>
            <a:ext cx="91826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err="1"/>
              <a:t>o</a:t>
            </a:r>
            <a:r>
              <a:rPr lang="cs-CZ" sz="1400" dirty="0" err="1" smtClean="0"/>
              <a:t>ssa</a:t>
            </a:r>
            <a:r>
              <a:rPr lang="cs-CZ" sz="1400" dirty="0" smtClean="0"/>
              <a:t> </a:t>
            </a:r>
            <a:r>
              <a:rPr lang="cs-CZ" sz="1400" dirty="0" err="1" smtClean="0"/>
              <a:t>tarsi</a:t>
            </a:r>
            <a:endParaRPr lang="cs-CZ" sz="1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411068" y="8630908"/>
            <a:ext cx="153612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err="1"/>
              <a:t>o</a:t>
            </a:r>
            <a:r>
              <a:rPr lang="cs-CZ" sz="1400" dirty="0" err="1" smtClean="0"/>
              <a:t>ssa</a:t>
            </a:r>
            <a:r>
              <a:rPr lang="cs-CZ" sz="1400" dirty="0" smtClean="0"/>
              <a:t> </a:t>
            </a:r>
            <a:r>
              <a:rPr lang="cs-CZ" sz="1400" dirty="0" err="1" smtClean="0"/>
              <a:t>metatarsalia</a:t>
            </a:r>
            <a:endParaRPr lang="cs-CZ" sz="1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252716" y="8840308"/>
            <a:ext cx="173047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err="1"/>
              <a:t>p</a:t>
            </a:r>
            <a:r>
              <a:rPr lang="cs-CZ" sz="1400" dirty="0" err="1" smtClean="0"/>
              <a:t>halanges</a:t>
            </a:r>
            <a:r>
              <a:rPr lang="cs-CZ" sz="1400" dirty="0" smtClean="0"/>
              <a:t> </a:t>
            </a:r>
            <a:r>
              <a:rPr lang="cs-CZ" sz="1400" dirty="0" err="1" smtClean="0"/>
              <a:t>digitorum</a:t>
            </a:r>
            <a:endParaRPr lang="cs-CZ" sz="1400" dirty="0"/>
          </a:p>
        </p:txBody>
      </p:sp>
      <p:sp useBgFill="1">
        <p:nvSpPr>
          <p:cNvPr id="28" name="Tlačítko akce: Dopředu nebo Další 27">
            <a:hlinkClick r:id="" action="ppaction://hlinkshowjump?jump=nextslide" highlightClick="1"/>
          </p:cNvPr>
          <p:cNvSpPr>
            <a:spLocks noChangeAspect="1"/>
          </p:cNvSpPr>
          <p:nvPr/>
        </p:nvSpPr>
        <p:spPr>
          <a:xfrm>
            <a:off x="162893" y="8431121"/>
            <a:ext cx="500360" cy="500360"/>
          </a:xfrm>
          <a:prstGeom prst="actionButtonForwardNext">
            <a:avLst/>
          </a:prstGeom>
          <a:ln>
            <a:solidFill>
              <a:schemeClr val="accent2">
                <a:lumMod val="50000"/>
              </a:schemeClr>
            </a:solidFill>
          </a:ln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 flipH="1">
            <a:off x="6450795" y="2089471"/>
            <a:ext cx="40720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(10)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731149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2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2" dur="5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2" dur="5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7" dur="5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6" grpId="0"/>
      <p:bldP spid="19" grpId="0"/>
      <p:bldP spid="20" grpId="0"/>
      <p:bldP spid="21" grpId="0"/>
      <p:bldP spid="23" grpId="0"/>
      <p:bldP spid="2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133601"/>
            <a:ext cx="6858000" cy="7010399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(1) Krční </a:t>
            </a:r>
            <a:r>
              <a:rPr lang="cs-CZ" dirty="0"/>
              <a:t>obratel pohled shora.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2013-07-04]. Dostupné z: </a:t>
            </a:r>
            <a:r>
              <a:rPr lang="cs-CZ" u="sng" dirty="0">
                <a:hlinkClick r:id="rId2"/>
              </a:rPr>
              <a:t>http://</a:t>
            </a:r>
            <a:r>
              <a:rPr lang="cs-CZ" u="sng" dirty="0" smtClean="0">
                <a:hlinkClick r:id="rId2"/>
              </a:rPr>
              <a:t>en.wikipedia.org/wiki/File:Gray84.png</a:t>
            </a:r>
            <a:endParaRPr lang="cs-CZ" u="sng" dirty="0" smtClean="0"/>
          </a:p>
          <a:p>
            <a:r>
              <a:rPr lang="cs-CZ" dirty="0" smtClean="0"/>
              <a:t>(2) Nosič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2013-07-04]. Dostupné z: </a:t>
            </a:r>
            <a:r>
              <a:rPr lang="cs-CZ" u="sng" dirty="0">
                <a:hlinkClick r:id="rId3"/>
              </a:rPr>
              <a:t>http://</a:t>
            </a:r>
            <a:r>
              <a:rPr lang="cs-CZ" u="sng" dirty="0" smtClean="0">
                <a:hlinkClick r:id="rId3"/>
              </a:rPr>
              <a:t>en.wikipedia.org/wiki/File:Gray86.png</a:t>
            </a:r>
            <a:endParaRPr lang="cs-CZ" dirty="0"/>
          </a:p>
          <a:p>
            <a:r>
              <a:rPr lang="cs-CZ" dirty="0" smtClean="0"/>
              <a:t>(3) Čepovec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2013-07-04]. Dostupné z: </a:t>
            </a:r>
            <a:r>
              <a:rPr lang="cs-CZ" u="sng" dirty="0">
                <a:hlinkClick r:id="rId4"/>
              </a:rPr>
              <a:t>http://en.wikipedia.org/wiki/File:Gray87.png</a:t>
            </a:r>
            <a:endParaRPr lang="cs-CZ" dirty="0"/>
          </a:p>
          <a:p>
            <a:r>
              <a:rPr lang="cs-CZ" dirty="0" smtClean="0"/>
              <a:t>(4) Hrudní </a:t>
            </a:r>
            <a:r>
              <a:rPr lang="cs-CZ" dirty="0"/>
              <a:t>obratel pohled shora.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2013-07-04]. Dostupné z: </a:t>
            </a:r>
            <a:r>
              <a:rPr lang="cs-CZ" u="sng" dirty="0">
                <a:hlinkClick r:id="rId5"/>
              </a:rPr>
              <a:t>http://upload.wikimedia.org/wikipedia/commons/3/30/Gray82.png</a:t>
            </a:r>
            <a:endParaRPr lang="cs-CZ" dirty="0"/>
          </a:p>
          <a:p>
            <a:r>
              <a:rPr lang="cs-CZ" dirty="0" smtClean="0"/>
              <a:t>(5) </a:t>
            </a:r>
            <a:r>
              <a:rPr lang="cs-CZ" dirty="0"/>
              <a:t>Bederní obratel.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2013-07-04]. Dostupné z: </a:t>
            </a:r>
            <a:r>
              <a:rPr lang="cs-CZ" u="sng" dirty="0">
                <a:hlinkClick r:id="rId6"/>
              </a:rPr>
              <a:t>http://en.wikipedia.org/wiki/File:Gray93.png</a:t>
            </a:r>
            <a:endParaRPr lang="cs-CZ" dirty="0"/>
          </a:p>
          <a:p>
            <a:r>
              <a:rPr lang="cs-CZ" dirty="0" smtClean="0"/>
              <a:t>(6) </a:t>
            </a:r>
            <a:r>
              <a:rPr lang="cs-CZ" dirty="0" err="1"/>
              <a:t>Canalis</a:t>
            </a:r>
            <a:r>
              <a:rPr lang="cs-CZ" dirty="0"/>
              <a:t> </a:t>
            </a:r>
            <a:r>
              <a:rPr lang="cs-CZ" dirty="0" err="1"/>
              <a:t>sacralis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2013-07-04]. Dostupné z: </a:t>
            </a:r>
            <a:r>
              <a:rPr lang="cs-CZ" u="sng" dirty="0">
                <a:hlinkClick r:id="rId7"/>
              </a:rPr>
              <a:t>http://en.wikipedia.org/wiki/Sacral_hiatus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3043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133601"/>
            <a:ext cx="6858000" cy="7010399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(7) Lidská páteř - boční pohled.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2013-06-22]. Dostupné z: </a:t>
            </a:r>
            <a:r>
              <a:rPr lang="cs-CZ" u="sng" dirty="0">
                <a:hlinkClick r:id="rId2"/>
              </a:rPr>
              <a:t>http://upload.wikimedia.org/wikipedia/commons/thumb/5/54/Gray_111_-_Vertebral_column-coloured.png/174px-Gray_111_-_</a:t>
            </a:r>
            <a:r>
              <a:rPr lang="cs-CZ" u="sng" dirty="0" smtClean="0">
                <a:hlinkClick r:id="rId2"/>
              </a:rPr>
              <a:t>Vertebral_column-coloured.png</a:t>
            </a:r>
            <a:endParaRPr lang="cs-CZ" u="sng" dirty="0" smtClean="0"/>
          </a:p>
          <a:p>
            <a:r>
              <a:rPr lang="cs-CZ" dirty="0" smtClean="0"/>
              <a:t>(8) </a:t>
            </a:r>
            <a:r>
              <a:rPr lang="cs-CZ" dirty="0"/>
              <a:t>RTG snímek skoliózy.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2013-07-04]. </a:t>
            </a:r>
            <a:r>
              <a:rPr lang="cs-CZ"/>
              <a:t>Dostupné z: </a:t>
            </a:r>
            <a:r>
              <a:rPr lang="cs-CZ" u="sng">
                <a:hlinkClick r:id="rId3"/>
              </a:rPr>
              <a:t>http://cs.wikipedia.org/wiki/Soubor:Wiki_pre-op.jpg</a:t>
            </a:r>
            <a:endParaRPr lang="cs-CZ"/>
          </a:p>
          <a:p>
            <a:r>
              <a:rPr lang="cs-CZ" smtClean="0"/>
              <a:t>(</a:t>
            </a:r>
            <a:r>
              <a:rPr lang="cs-CZ" dirty="0"/>
              <a:t>9) Hrudní koš.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2013-06-22]. Dostupné z: </a:t>
            </a:r>
            <a:r>
              <a:rPr lang="cs-CZ" u="sng" dirty="0">
                <a:hlinkClick r:id="rId4"/>
              </a:rPr>
              <a:t>http://upload.wikimedia.org/wikipedia/commons/8/88/Gray112.png</a:t>
            </a:r>
            <a:endParaRPr lang="cs-CZ" dirty="0"/>
          </a:p>
          <a:p>
            <a:r>
              <a:rPr lang="cs-CZ" dirty="0" smtClean="0"/>
              <a:t>(</a:t>
            </a:r>
            <a:r>
              <a:rPr lang="cs-CZ" dirty="0" smtClean="0"/>
              <a:t>10) </a:t>
            </a:r>
            <a:r>
              <a:rPr lang="cs-CZ" dirty="0" err="1"/>
              <a:t>Human</a:t>
            </a:r>
            <a:r>
              <a:rPr lang="cs-CZ" dirty="0"/>
              <a:t> skeleton front </a:t>
            </a:r>
            <a:r>
              <a:rPr lang="cs-CZ" dirty="0" err="1"/>
              <a:t>arrows</a:t>
            </a:r>
            <a:r>
              <a:rPr lang="cs-CZ" dirty="0"/>
              <a:t> no </a:t>
            </a:r>
            <a:r>
              <a:rPr lang="cs-CZ" dirty="0" err="1"/>
              <a:t>labels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2013-06-22]. Dostupné z: </a:t>
            </a:r>
            <a:r>
              <a:rPr lang="cs-CZ" u="sng" dirty="0">
                <a:hlinkClick r:id="rId5"/>
              </a:rPr>
              <a:t>http://upload.wikimedia.org/wikipedia/commons/thumb/7/75/Human_skeleton_front_arrows_no_labels.svg/570px-Human_skeleton_front_arrows_no_labels.svg.png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4380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catur">
  <a:themeElements>
    <a:clrScheme name="Decatur">
      <a:dk1>
        <a:sysClr val="windowText" lastClr="000000"/>
      </a:dk1>
      <a:lt1>
        <a:sysClr val="window" lastClr="FFFFFF"/>
      </a:lt1>
      <a:dk2>
        <a:srgbClr val="55554A"/>
      </a:dk2>
      <a:lt2>
        <a:srgbClr val="D7DAE1"/>
      </a:lt2>
      <a:accent1>
        <a:srgbClr val="F4680B"/>
      </a:accent1>
      <a:accent2>
        <a:srgbClr val="ABB19F"/>
      </a:accent2>
      <a:accent3>
        <a:srgbClr val="948774"/>
      </a:accent3>
      <a:accent4>
        <a:srgbClr val="7EB8E7"/>
      </a:accent4>
      <a:accent5>
        <a:srgbClr val="E3B651"/>
      </a:accent5>
      <a:accent6>
        <a:srgbClr val="96756C"/>
      </a:accent6>
      <a:hlink>
        <a:srgbClr val="66AACD"/>
      </a:hlink>
      <a:folHlink>
        <a:srgbClr val="809DB3"/>
      </a:folHlink>
    </a:clrScheme>
    <a:fontScheme name="Decatur">
      <a:majorFont>
        <a:latin typeface="Bodoni MT Condensed"/>
        <a:ea typeface=""/>
        <a:cs typeface=""/>
        <a:font script="Grek" typeface="Times New Roman"/>
        <a:font script="Cyrl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catur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  <a:satMod val="110000"/>
              </a:schemeClr>
            </a:gs>
            <a:gs pos="47500">
              <a:schemeClr val="phClr">
                <a:tint val="53000"/>
                <a:satMod val="120000"/>
              </a:schemeClr>
            </a:gs>
            <a:gs pos="58500">
              <a:schemeClr val="phClr">
                <a:tint val="53000"/>
                <a:satMod val="120000"/>
              </a:schemeClr>
            </a:gs>
            <a:gs pos="100000">
              <a:schemeClr val="phClr">
                <a:tint val="90000"/>
                <a:satMod val="110000"/>
              </a:schemeClr>
            </a:gs>
          </a:gsLst>
          <a:lin ang="3600000" scaled="1"/>
        </a:gradFill>
        <a:gradFill rotWithShape="1">
          <a:gsLst>
            <a:gs pos="0">
              <a:schemeClr val="phClr">
                <a:shade val="54000"/>
                <a:satMod val="105000"/>
              </a:schemeClr>
            </a:gs>
            <a:gs pos="47500">
              <a:schemeClr val="phClr">
                <a:shade val="88000"/>
                <a:satMod val="105000"/>
              </a:schemeClr>
            </a:gs>
            <a:gs pos="58500">
              <a:schemeClr val="phClr">
                <a:shade val="88000"/>
                <a:satMod val="105000"/>
              </a:schemeClr>
            </a:gs>
            <a:gs pos="100000">
              <a:schemeClr val="phClr">
                <a:shade val="54000"/>
                <a:satMod val="105000"/>
              </a:schemeClr>
            </a:gs>
          </a:gsLst>
          <a:lin ang="36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82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3600000" algn="r" rotWithShape="0">
              <a:srgbClr val="000000">
                <a:alpha val="30000"/>
              </a:srgbClr>
            </a:outerShdw>
          </a:effectLst>
        </a:effectStyle>
        <a:effectStyle>
          <a:effectLst>
            <a:outerShdw blurRad="63500" dist="25400" dir="3600000" algn="r" rotWithShape="0">
              <a:srgbClr val="000000">
                <a:alpha val="36000"/>
              </a:srgbClr>
            </a:outerShdw>
          </a:effectLst>
          <a:scene3d>
            <a:camera prst="orthographicFront">
              <a:rot lat="0" lon="0" rev="0"/>
            </a:camera>
            <a:lightRig rig="harsh" dir="tl">
              <a:rot lat="0" lon="0" rev="9000000"/>
            </a:lightRig>
          </a:scene3d>
          <a:sp3d prstMaterial="flat">
            <a:bevelT w="38100" h="50800" prst="softRound"/>
          </a:sp3d>
        </a:effectStyle>
        <a:effectStyle>
          <a:effectLst>
            <a:outerShdw blurRad="76200" dist="38100" dir="3600000" algn="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harsh" dir="tl">
              <a:rot lat="0" lon="0" rev="9000000"/>
            </a:lightRig>
          </a:scene3d>
          <a:sp3d contourW="44450" prstMaterial="flat">
            <a:bevelT w="38100" h="50800" prst="softRound"/>
            <a:contourClr>
              <a:schemeClr val="phClr">
                <a:tint val="5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52000"/>
                <a:satMod val="105000"/>
              </a:schemeClr>
            </a:gs>
            <a:gs pos="47500">
              <a:schemeClr val="phClr">
                <a:tint val="90000"/>
                <a:shade val="89000"/>
                <a:satMod val="105000"/>
              </a:schemeClr>
            </a:gs>
            <a:gs pos="58500">
              <a:schemeClr val="phClr">
                <a:tint val="85000"/>
                <a:shade val="89000"/>
                <a:satMod val="105000"/>
              </a:schemeClr>
            </a:gs>
            <a:gs pos="100000">
              <a:schemeClr val="phClr">
                <a:tint val="100000"/>
                <a:shade val="52000"/>
                <a:satMod val="105000"/>
              </a:schemeClr>
            </a:gs>
          </a:gsLst>
          <a:lin ang="36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</a:schemeClr>
              <a:schemeClr val="phClr">
                <a:shade val="85000"/>
                <a:satMod val="120000"/>
              </a:schemeClr>
            </a:duotone>
          </a:blip>
          <a:tile tx="0" ty="0" sx="52000" sy="5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TC101790490[[fn=Decatur]]</Template>
  <TotalTime>1526</TotalTime>
  <Words>1047</Words>
  <Application>Microsoft Office PowerPoint</Application>
  <PresentationFormat>Předvádění na obrazovce (4:3)</PresentationFormat>
  <Paragraphs>179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Decatur</vt:lpstr>
      <vt:lpstr>Prezentace aplikace PowerPoint</vt:lpstr>
      <vt:lpstr>Osová kostra člověka</vt:lpstr>
      <vt:lpstr>Kostra člověka</vt:lpstr>
      <vt:lpstr>Páteř (columna vertebralis)</vt:lpstr>
      <vt:lpstr>Krční obratel</vt:lpstr>
      <vt:lpstr>Nosič (atlas) a čepovec (axis)</vt:lpstr>
      <vt:lpstr>Hrudní obratel</vt:lpstr>
      <vt:lpstr>Bederní obratel</vt:lpstr>
      <vt:lpstr> Schéma dolního úseku páteřního kanálu a zakončení míchy: </vt:lpstr>
      <vt:lpstr>Fyziologické zakřivení páteře</vt:lpstr>
      <vt:lpstr>Vady zakřivení páteře</vt:lpstr>
      <vt:lpstr>Skolióza</vt:lpstr>
      <vt:lpstr>RTG snímek skoliózy</vt:lpstr>
      <vt:lpstr>Hrudník (thorax)</vt:lpstr>
      <vt:lpstr>Thorax</vt:lpstr>
      <vt:lpstr>Kostra člověka česky pojmenujte vybrané kosti </vt:lpstr>
      <vt:lpstr>Kostra člověka latinsky pojmenujte vybrané kosti </vt:lpstr>
      <vt:lpstr>Použité zdroje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77</dc:creator>
  <cp:lastModifiedBy>77</cp:lastModifiedBy>
  <cp:revision>74</cp:revision>
  <dcterms:created xsi:type="dcterms:W3CDTF">2013-06-29T08:59:51Z</dcterms:created>
  <dcterms:modified xsi:type="dcterms:W3CDTF">2013-07-10T12:47:20Z</dcterms:modified>
</cp:coreProperties>
</file>