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4" r:id="rId1"/>
  </p:sldMasterIdLst>
  <p:notesMasterIdLst>
    <p:notesMasterId r:id="rId18"/>
  </p:notesMasterIdLst>
  <p:sldIdLst>
    <p:sldId id="257" r:id="rId2"/>
    <p:sldId id="256" r:id="rId3"/>
    <p:sldId id="258" r:id="rId4"/>
    <p:sldId id="259" r:id="rId5"/>
    <p:sldId id="260" r:id="rId6"/>
    <p:sldId id="261" r:id="rId7"/>
    <p:sldId id="262" r:id="rId8"/>
    <p:sldId id="263" r:id="rId9"/>
    <p:sldId id="267" r:id="rId10"/>
    <p:sldId id="268" r:id="rId11"/>
    <p:sldId id="264" r:id="rId12"/>
    <p:sldId id="265" r:id="rId13"/>
    <p:sldId id="266" r:id="rId14"/>
    <p:sldId id="271" r:id="rId15"/>
    <p:sldId id="269" r:id="rId16"/>
    <p:sldId id="270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39966"/>
    <a:srgbClr val="FF9933"/>
    <a:srgbClr val="CCCC00"/>
    <a:srgbClr val="FF66FF"/>
    <a:srgbClr val="FFFF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986B2CB-F2DF-429D-BBF3-271BFC7FEFA9}" type="datetimeFigureOut">
              <a:rPr lang="cs-CZ" smtClean="0"/>
              <a:t>10.7.2013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F004E21-9C8F-4D9E-BF3A-AFEB7708AE8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631502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004E21-9C8F-4D9E-BF3A-AFEB7708AE83}" type="slidenum">
              <a:rPr lang="cs-CZ" smtClean="0"/>
              <a:t>14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0961707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6" y="5052547"/>
            <a:ext cx="5637011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C852C-6D57-4FFD-B271-201A78B5ADE7}" type="datetimeFigureOut">
              <a:rPr lang="cs-CZ" smtClean="0"/>
              <a:t>10.7.2013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7DA04E-7A83-44FF-9E60-0B267CC31D1E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3" y="3132292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C852C-6D57-4FFD-B271-201A78B5ADE7}" type="datetimeFigureOut">
              <a:rPr lang="cs-CZ" smtClean="0"/>
              <a:t>10.7.2013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7DA04E-7A83-44FF-9E60-0B267CC31D1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6" y="2172648"/>
            <a:ext cx="5966667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9" y="4607512"/>
            <a:ext cx="5970495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C852C-6D57-4FFD-B271-201A78B5ADE7}" type="datetimeFigureOut">
              <a:rPr lang="cs-CZ" smtClean="0"/>
              <a:t>10.7.2013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7DA04E-7A83-44FF-9E60-0B267CC31D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C852C-6D57-4FFD-B271-201A78B5ADE7}" type="datetimeFigureOut">
              <a:rPr lang="cs-CZ" smtClean="0"/>
              <a:t>10.7.2013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7DA04E-7A83-44FF-9E60-0B267CC31D1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3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C852C-6D57-4FFD-B271-201A78B5ADE7}" type="datetimeFigureOut">
              <a:rPr lang="cs-CZ" smtClean="0"/>
              <a:t>10.7.2013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7DA04E-7A83-44FF-9E60-0B267CC31D1E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C852C-6D57-4FFD-B271-201A78B5ADE7}" type="datetimeFigureOut">
              <a:rPr lang="cs-CZ" smtClean="0"/>
              <a:t>10.7.2013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7DA04E-7A83-44FF-9E60-0B267CC31D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C852C-6D57-4FFD-B271-201A78B5ADE7}" type="datetimeFigureOut">
              <a:rPr lang="cs-CZ" smtClean="0"/>
              <a:t>10.7.2013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7DA04E-7A83-44FF-9E60-0B267CC31D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6" y="2209802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6" y="731521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6" y="3497803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C852C-6D57-4FFD-B271-201A78B5ADE7}" type="datetimeFigureOut">
              <a:rPr lang="cs-CZ" smtClean="0"/>
              <a:t>10.7.2013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7DA04E-7A83-44FF-9E60-0B267CC31D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8" y="1010488"/>
            <a:ext cx="3694115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C852C-6D57-4FFD-B271-201A78B5ADE7}" type="datetimeFigureOut">
              <a:rPr lang="cs-CZ" smtClean="0"/>
              <a:t>10.7.2013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7DA04E-7A83-44FF-9E60-0B267CC31D1E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9" y="4464421"/>
            <a:ext cx="6383539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C852C-6D57-4FFD-B271-201A78B5ADE7}" type="datetimeFigureOut">
              <a:rPr lang="cs-CZ" smtClean="0"/>
              <a:t>10.7.2013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7DA04E-7A83-44FF-9E60-0B267CC31D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9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5" y="731521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C852C-6D57-4FFD-B271-201A78B5ADE7}" type="datetimeFigureOut">
              <a:rPr lang="cs-CZ" smtClean="0"/>
              <a:t>10.7.2013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7DA04E-7A83-44FF-9E60-0B267CC31D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91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2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D48C852C-6D57-4FFD-B271-201A78B5ADE7}" type="datetimeFigureOut">
              <a:rPr lang="cs-CZ" smtClean="0"/>
              <a:t>10.7.2013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202" y="6172202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2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4E7DA04E-7A83-44FF-9E60-0B267CC31D1E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05" r:id="rId1"/>
    <p:sldLayoutId id="2147483806" r:id="rId2"/>
    <p:sldLayoutId id="2147483807" r:id="rId3"/>
    <p:sldLayoutId id="2147483808" r:id="rId4"/>
    <p:sldLayoutId id="2147483809" r:id="rId5"/>
    <p:sldLayoutId id="2147483810" r:id="rId6"/>
    <p:sldLayoutId id="2147483811" r:id="rId7"/>
    <p:sldLayoutId id="2147483812" r:id="rId8"/>
    <p:sldLayoutId id="2147483813" r:id="rId9"/>
    <p:sldLayoutId id="2147483814" r:id="rId10"/>
    <p:sldLayoutId id="2147483815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http://upload.wikimedia.org/wikipedia/commons/b/b1/Human_skull_side_bones.svg" TargetMode="External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hyperlink" Target="http://upload.wikimedia.org/wikipedia/commons/2/27/Gray194.png" TargetMode="External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hyperlink" Target="http://upload.wikimedia.org/wikipedia/commons/9/90/Gray187.png" TargetMode="External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hyperlink" Target="http://upload.wikimedia.org/wikipedia/commons/1/1f/Gray186.png" TargetMode="External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hyperlink" Target="http://upload.wikimedia.org/wikipedia/commons/2/23/Human_skull_nolables.svg" TargetMode="Externa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thumb/3/32/Trommelfell.png/529px-Trommelfell.png" TargetMode="External"/><Relationship Id="rId3" Type="http://schemas.openxmlformats.org/officeDocument/2006/relationships/hyperlink" Target="http://upload.wikimedia.org/wikipedia/commons/thumb/9/96/Human_skull_front_bones.svg/695px-Human_skull_front_bones.svg.png" TargetMode="External"/><Relationship Id="rId7" Type="http://schemas.openxmlformats.org/officeDocument/2006/relationships/hyperlink" Target="http://upload.wikimedia.org/wikipedia/commons/1/1f/Gray186.png" TargetMode="External"/><Relationship Id="rId2" Type="http://schemas.openxmlformats.org/officeDocument/2006/relationships/hyperlink" Target="http://upload.wikimedia.org/wikipedia/commons/thumb/b/b1/Human_skull_side_bones.svg/552px-Human_skull_side_bones.svg.pn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thumb/9/90/Gray187.png/368px-Gray187.png" TargetMode="External"/><Relationship Id="rId5" Type="http://schemas.openxmlformats.org/officeDocument/2006/relationships/hyperlink" Target="http://upload.wikimedia.org/wikipedia/commons/thumb/8/81/Gray193.png/408px-Gray193.png" TargetMode="External"/><Relationship Id="rId4" Type="http://schemas.openxmlformats.org/officeDocument/2006/relationships/hyperlink" Target="http://upload.wikimedia.org/wikipedia/commons/2/27/Gray194.pn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240" name="Group 19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41146046"/>
              </p:ext>
            </p:extLst>
          </p:nvPr>
        </p:nvGraphicFramePr>
        <p:xfrm>
          <a:off x="664371" y="260648"/>
          <a:ext cx="7813676" cy="5291317"/>
        </p:xfrm>
        <a:graphic>
          <a:graphicData uri="http://schemas.openxmlformats.org/drawingml/2006/table">
            <a:tbl>
              <a:tblPr/>
              <a:tblGrid>
                <a:gridCol w="1316037"/>
                <a:gridCol w="6497639"/>
              </a:tblGrid>
              <a:tr h="621924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DIGITÁLNÍ UČEBNÍ MATERIÁL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0487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CZ.1.07/1.5.00/34.0967 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0487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projektu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Zlepšení podmínek pro vzdělávání na MGO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0487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Matiční gymnázium Ostrava,Dr. Šmerala 25/2565, 728 04, Ostrava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0487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materiálu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Lebka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6945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Mgr. Zdeňka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Platošová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0487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Tematický okruh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Biologie člověka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6945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Septima a 3. ročník, seminář z biologie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0487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Vytvořeno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27.06. 2013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8868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Anotace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DUM je určen pro rozvoj a upevnění  teoretických poznatků žáků z biologie člověka v oblasti určování a poznávání jednotlivých lebečních kostí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88676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pokyn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Prezentace v programu Microsoft PowerPoint, nutný dataprojektor, vhodný je model lebky člověka</a:t>
                      </a: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0487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Pokud není uvedeno jinak, použitý materiál je z vlastních zdrojů autora. </a:t>
                      </a: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2089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0353" y="5589240"/>
            <a:ext cx="6081713" cy="126876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90" name="Picture 190" descr="http://profile.ak.fbcdn.net/hprofile-ak-snc6/276521_333727723392674_859061856_q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090" y="908052"/>
            <a:ext cx="576263" cy="5762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980935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Kosti lebeční </a:t>
            </a:r>
            <a:br>
              <a:rPr lang="cs-CZ" dirty="0" smtClean="0"/>
            </a:br>
            <a:r>
              <a:rPr lang="cs-CZ" dirty="0" smtClean="0"/>
              <a:t>(</a:t>
            </a:r>
            <a:r>
              <a:rPr lang="cs-CZ" dirty="0" err="1" smtClean="0"/>
              <a:t>ossa</a:t>
            </a:r>
            <a:r>
              <a:rPr lang="cs-CZ" dirty="0" smtClean="0"/>
              <a:t> </a:t>
            </a:r>
            <a:r>
              <a:rPr lang="cs-CZ" dirty="0" err="1" smtClean="0"/>
              <a:t>cranii</a:t>
            </a:r>
            <a:r>
              <a:rPr lang="cs-CZ" dirty="0" smtClean="0"/>
              <a:t>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096033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3771" y="5517232"/>
            <a:ext cx="6512511" cy="1143000"/>
          </a:xfrm>
        </p:spPr>
        <p:txBody>
          <a:bodyPr/>
          <a:lstStyle/>
          <a:p>
            <a:r>
              <a:rPr lang="cs-CZ" dirty="0" smtClean="0"/>
              <a:t>Lebka (</a:t>
            </a:r>
            <a:r>
              <a:rPr lang="cs-CZ" dirty="0" err="1" smtClean="0"/>
              <a:t>cranium</a:t>
            </a:r>
            <a:r>
              <a:rPr lang="cs-CZ" dirty="0" smtClean="0"/>
              <a:t>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251520" y="404665"/>
            <a:ext cx="8568952" cy="4824536"/>
          </a:xfrm>
        </p:spPr>
        <p:txBody>
          <a:bodyPr anchor="ctr">
            <a:noAutofit/>
          </a:bodyPr>
          <a:lstStyle/>
          <a:p>
            <a:r>
              <a:rPr lang="cs-CZ" sz="2800" b="1" dirty="0" smtClean="0"/>
              <a:t>Mozková část lebky </a:t>
            </a:r>
            <a:r>
              <a:rPr lang="cs-CZ" sz="2800" i="1" dirty="0" smtClean="0"/>
              <a:t>(</a:t>
            </a:r>
            <a:r>
              <a:rPr lang="cs-CZ" sz="2800" i="1" dirty="0" err="1" smtClean="0"/>
              <a:t>neurocranium</a:t>
            </a:r>
            <a:r>
              <a:rPr lang="cs-CZ" sz="2800" i="1" dirty="0" smtClean="0"/>
              <a:t>)</a:t>
            </a:r>
          </a:p>
          <a:p>
            <a:pPr lvl="1">
              <a:buFont typeface="Wingdings" pitchFamily="2" charset="2"/>
              <a:buChar char="ü"/>
            </a:pPr>
            <a:r>
              <a:rPr lang="cs-CZ" sz="2800" dirty="0" smtClean="0"/>
              <a:t>chrání mozek</a:t>
            </a:r>
          </a:p>
          <a:p>
            <a:pPr lvl="1">
              <a:buFont typeface="Wingdings" pitchFamily="2" charset="2"/>
              <a:buChar char="ü"/>
            </a:pPr>
            <a:r>
              <a:rPr lang="cs-CZ" sz="2800" dirty="0" smtClean="0"/>
              <a:t>tvořena klenbou lební (</a:t>
            </a:r>
            <a:r>
              <a:rPr lang="cs-CZ" sz="2800" dirty="0" err="1" smtClean="0"/>
              <a:t>calva</a:t>
            </a:r>
            <a:r>
              <a:rPr lang="cs-CZ" sz="2800" dirty="0" smtClean="0"/>
              <a:t>) a spodinou lební      (</a:t>
            </a:r>
            <a:r>
              <a:rPr lang="cs-CZ" sz="2800" dirty="0" err="1" smtClean="0"/>
              <a:t>basis</a:t>
            </a:r>
            <a:r>
              <a:rPr lang="cs-CZ" sz="2800" dirty="0" smtClean="0"/>
              <a:t>)</a:t>
            </a:r>
          </a:p>
          <a:p>
            <a:r>
              <a:rPr lang="cs-CZ" sz="2800" b="1" dirty="0" smtClean="0"/>
              <a:t>Obličejová část lebky </a:t>
            </a:r>
            <a:r>
              <a:rPr lang="cs-CZ" sz="2800" i="1" dirty="0" smtClean="0"/>
              <a:t>(</a:t>
            </a:r>
            <a:r>
              <a:rPr lang="cs-CZ" sz="2800" i="1" dirty="0" err="1" smtClean="0"/>
              <a:t>splanchnocranium</a:t>
            </a:r>
            <a:r>
              <a:rPr lang="cs-CZ" sz="2800" i="1" dirty="0" smtClean="0"/>
              <a:t>)</a:t>
            </a:r>
          </a:p>
          <a:p>
            <a:pPr lvl="1">
              <a:buFont typeface="Wingdings" pitchFamily="2" charset="2"/>
              <a:buChar char="ü"/>
            </a:pPr>
            <a:r>
              <a:rPr lang="cs-CZ" sz="2800" dirty="0" smtClean="0"/>
              <a:t>složitě se utváří kolem začátku trávicí trubice a   dýchací soustavy</a:t>
            </a:r>
          </a:p>
          <a:p>
            <a:pPr lvl="1">
              <a:buFont typeface="Wingdings" pitchFamily="2" charset="2"/>
              <a:buChar char="ü"/>
            </a:pPr>
            <a:r>
              <a:rPr lang="cs-CZ" sz="2800" dirty="0" smtClean="0"/>
              <a:t>je menší než mozková část</a:t>
            </a:r>
          </a:p>
          <a:p>
            <a:pPr lvl="1">
              <a:buFont typeface="Wingdings" pitchFamily="2" charset="2"/>
              <a:buChar char="ü"/>
            </a:pPr>
            <a:r>
              <a:rPr lang="cs-CZ" sz="2800" dirty="0" smtClean="0"/>
              <a:t>fylogeneticky vznikla přeměnou žaberních oblouků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40201117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3771" y="5445224"/>
            <a:ext cx="6512511" cy="1143000"/>
          </a:xfrm>
        </p:spPr>
        <p:txBody>
          <a:bodyPr>
            <a:normAutofit/>
          </a:bodyPr>
          <a:lstStyle/>
          <a:p>
            <a:r>
              <a:rPr lang="cs-CZ" dirty="0" err="1" smtClean="0"/>
              <a:t>Neurocranium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43000" y="731521"/>
            <a:ext cx="6400800" cy="4497680"/>
          </a:xfrm>
        </p:spPr>
        <p:txBody>
          <a:bodyPr>
            <a:normAutofit/>
          </a:bodyPr>
          <a:lstStyle/>
          <a:p>
            <a:r>
              <a:rPr lang="cs-CZ" sz="2800" u="sng" dirty="0" smtClean="0"/>
              <a:t>Kosti klenby lební</a:t>
            </a:r>
          </a:p>
          <a:p>
            <a:pPr lvl="1">
              <a:buFont typeface="Wingdings" pitchFamily="2" charset="2"/>
              <a:buChar char="ü"/>
            </a:pPr>
            <a:r>
              <a:rPr lang="cs-CZ" sz="2800" dirty="0"/>
              <a:t>k</a:t>
            </a:r>
            <a:r>
              <a:rPr lang="cs-CZ" sz="2800" dirty="0" smtClean="0"/>
              <a:t>ost čelní (</a:t>
            </a:r>
            <a:r>
              <a:rPr lang="cs-CZ" sz="2800" i="1" dirty="0" smtClean="0"/>
              <a:t>os frontale</a:t>
            </a:r>
            <a:r>
              <a:rPr lang="cs-CZ" sz="2800" dirty="0" smtClean="0"/>
              <a:t>)</a:t>
            </a:r>
          </a:p>
          <a:p>
            <a:pPr lvl="1">
              <a:buFont typeface="Wingdings" pitchFamily="2" charset="2"/>
              <a:buChar char="ü"/>
            </a:pPr>
            <a:r>
              <a:rPr lang="cs-CZ" sz="2800" dirty="0"/>
              <a:t>k</a:t>
            </a:r>
            <a:r>
              <a:rPr lang="cs-CZ" sz="2800" dirty="0" smtClean="0"/>
              <a:t>osti temenní (</a:t>
            </a:r>
            <a:r>
              <a:rPr lang="cs-CZ" sz="2800" i="1" dirty="0" err="1" smtClean="0"/>
              <a:t>ossa</a:t>
            </a:r>
            <a:r>
              <a:rPr lang="cs-CZ" sz="2800" i="1" dirty="0" smtClean="0"/>
              <a:t> </a:t>
            </a:r>
            <a:r>
              <a:rPr lang="cs-CZ" sz="2800" i="1" dirty="0" err="1" smtClean="0"/>
              <a:t>parietalia</a:t>
            </a:r>
            <a:r>
              <a:rPr lang="cs-CZ" sz="2800" dirty="0" smtClean="0"/>
              <a:t>)</a:t>
            </a:r>
          </a:p>
          <a:p>
            <a:r>
              <a:rPr lang="cs-CZ" sz="2800" u="sng" dirty="0" smtClean="0"/>
              <a:t>Kosti spodiny lební</a:t>
            </a:r>
          </a:p>
          <a:p>
            <a:pPr lvl="1">
              <a:buFont typeface="Wingdings" pitchFamily="2" charset="2"/>
              <a:buChar char="ü"/>
            </a:pPr>
            <a:r>
              <a:rPr lang="cs-CZ" sz="2800" dirty="0" smtClean="0"/>
              <a:t>kost týlní (</a:t>
            </a:r>
            <a:r>
              <a:rPr lang="cs-CZ" sz="2800" i="1" dirty="0" smtClean="0"/>
              <a:t>os </a:t>
            </a:r>
            <a:r>
              <a:rPr lang="cs-CZ" sz="2800" i="1" dirty="0" err="1" smtClean="0"/>
              <a:t>occipitale</a:t>
            </a:r>
            <a:r>
              <a:rPr lang="cs-CZ" sz="2800" dirty="0" smtClean="0"/>
              <a:t>)</a:t>
            </a:r>
          </a:p>
          <a:p>
            <a:pPr lvl="1">
              <a:buFont typeface="Wingdings" pitchFamily="2" charset="2"/>
              <a:buChar char="ü"/>
            </a:pPr>
            <a:r>
              <a:rPr lang="cs-CZ" sz="2800" dirty="0"/>
              <a:t>k</a:t>
            </a:r>
            <a:r>
              <a:rPr lang="cs-CZ" sz="2800" dirty="0" smtClean="0"/>
              <a:t>ost klínová (</a:t>
            </a:r>
            <a:r>
              <a:rPr lang="cs-CZ" sz="2800" i="1" dirty="0" smtClean="0"/>
              <a:t>os </a:t>
            </a:r>
            <a:r>
              <a:rPr lang="cs-CZ" sz="2800" i="1" dirty="0" err="1" smtClean="0"/>
              <a:t>sphenoidale</a:t>
            </a:r>
            <a:r>
              <a:rPr lang="cs-CZ" sz="2800" dirty="0" smtClean="0"/>
              <a:t>)</a:t>
            </a:r>
          </a:p>
          <a:p>
            <a:pPr lvl="1">
              <a:buFont typeface="Wingdings" pitchFamily="2" charset="2"/>
              <a:buChar char="ü"/>
            </a:pPr>
            <a:r>
              <a:rPr lang="cs-CZ" sz="2800" dirty="0"/>
              <a:t>k</a:t>
            </a:r>
            <a:r>
              <a:rPr lang="cs-CZ" sz="2800" dirty="0" smtClean="0"/>
              <a:t>ost čichová (</a:t>
            </a:r>
            <a:r>
              <a:rPr lang="cs-CZ" sz="2800" i="1" dirty="0" smtClean="0"/>
              <a:t>os </a:t>
            </a:r>
            <a:r>
              <a:rPr lang="cs-CZ" sz="2800" i="1" dirty="0" err="1" smtClean="0"/>
              <a:t>ethmoidale</a:t>
            </a:r>
            <a:r>
              <a:rPr lang="cs-CZ" sz="2800" dirty="0" smtClean="0"/>
              <a:t>)</a:t>
            </a:r>
          </a:p>
          <a:p>
            <a:pPr lvl="1">
              <a:buFont typeface="Wingdings" pitchFamily="2" charset="2"/>
              <a:buChar char="ü"/>
            </a:pPr>
            <a:r>
              <a:rPr lang="cs-CZ" sz="2800" dirty="0" smtClean="0"/>
              <a:t>kosti spánkové (</a:t>
            </a:r>
            <a:r>
              <a:rPr lang="cs-CZ" sz="2800" i="1" dirty="0" err="1" smtClean="0"/>
              <a:t>ossa</a:t>
            </a:r>
            <a:r>
              <a:rPr lang="cs-CZ" sz="2800" i="1" dirty="0" smtClean="0"/>
              <a:t> </a:t>
            </a:r>
            <a:r>
              <a:rPr lang="cs-CZ" sz="2800" i="1" dirty="0" err="1" smtClean="0"/>
              <a:t>temporalia</a:t>
            </a:r>
            <a:r>
              <a:rPr lang="cs-CZ" sz="2800" dirty="0" smtClean="0"/>
              <a:t>)</a:t>
            </a:r>
          </a:p>
          <a:p>
            <a:pPr marL="0" indent="0">
              <a:buNone/>
            </a:pP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3736053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3771" y="5589240"/>
            <a:ext cx="6512511" cy="1143000"/>
          </a:xfrm>
        </p:spPr>
        <p:txBody>
          <a:bodyPr/>
          <a:lstStyle/>
          <a:p>
            <a:r>
              <a:rPr lang="cs-CZ" dirty="0" err="1"/>
              <a:t>S</a:t>
            </a:r>
            <a:r>
              <a:rPr lang="cs-CZ" dirty="0" err="1" smtClean="0"/>
              <a:t>planchnocranium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467544" y="692698"/>
            <a:ext cx="8352928" cy="4497680"/>
          </a:xfrm>
        </p:spPr>
        <p:txBody>
          <a:bodyPr>
            <a:noAutofit/>
          </a:bodyPr>
          <a:lstStyle/>
          <a:p>
            <a:pPr>
              <a:buFont typeface="Wingdings" pitchFamily="2" charset="2"/>
              <a:buChar char="ü"/>
            </a:pPr>
            <a:r>
              <a:rPr lang="cs-CZ" sz="2800" dirty="0" smtClean="0"/>
              <a:t>Kosti nosní (</a:t>
            </a:r>
            <a:r>
              <a:rPr lang="cs-CZ" sz="2800" i="1" dirty="0" err="1" smtClean="0"/>
              <a:t>ossa</a:t>
            </a:r>
            <a:r>
              <a:rPr lang="cs-CZ" sz="2800" i="1" dirty="0" smtClean="0"/>
              <a:t> </a:t>
            </a:r>
            <a:r>
              <a:rPr lang="cs-CZ" sz="2800" i="1" dirty="0" err="1" smtClean="0"/>
              <a:t>nasalia</a:t>
            </a:r>
            <a:r>
              <a:rPr lang="cs-CZ" sz="2800" dirty="0" smtClean="0"/>
              <a:t>)</a:t>
            </a:r>
          </a:p>
          <a:p>
            <a:pPr>
              <a:buFont typeface="Wingdings" pitchFamily="2" charset="2"/>
              <a:buChar char="ü"/>
            </a:pPr>
            <a:r>
              <a:rPr lang="cs-CZ" sz="2800" dirty="0" smtClean="0"/>
              <a:t>Kosti slzní (</a:t>
            </a:r>
            <a:r>
              <a:rPr lang="cs-CZ" sz="2800" i="1" dirty="0" err="1" smtClean="0"/>
              <a:t>ossa</a:t>
            </a:r>
            <a:r>
              <a:rPr lang="cs-CZ" sz="2800" i="1" dirty="0" smtClean="0"/>
              <a:t> </a:t>
            </a:r>
            <a:r>
              <a:rPr lang="cs-CZ" sz="2800" i="1" dirty="0" err="1" smtClean="0"/>
              <a:t>lacrimalia</a:t>
            </a:r>
            <a:r>
              <a:rPr lang="cs-CZ" sz="2800" dirty="0" smtClean="0"/>
              <a:t>)</a:t>
            </a:r>
          </a:p>
          <a:p>
            <a:pPr>
              <a:buFont typeface="Wingdings" pitchFamily="2" charset="2"/>
              <a:buChar char="ü"/>
            </a:pPr>
            <a:r>
              <a:rPr lang="cs-CZ" sz="2800" dirty="0" smtClean="0"/>
              <a:t>Horní čelisti (</a:t>
            </a:r>
            <a:r>
              <a:rPr lang="cs-CZ" sz="2800" i="1" dirty="0" err="1" smtClean="0"/>
              <a:t>maxillae</a:t>
            </a:r>
            <a:r>
              <a:rPr lang="cs-CZ" sz="2800" dirty="0" smtClean="0"/>
              <a:t>)</a:t>
            </a:r>
          </a:p>
          <a:p>
            <a:pPr>
              <a:buFont typeface="Wingdings" pitchFamily="2" charset="2"/>
              <a:buChar char="ü"/>
            </a:pPr>
            <a:r>
              <a:rPr lang="cs-CZ" sz="2800" dirty="0" smtClean="0"/>
              <a:t>Kosti lícní (</a:t>
            </a:r>
            <a:r>
              <a:rPr lang="cs-CZ" sz="2800" i="1" dirty="0" err="1" smtClean="0"/>
              <a:t>ossa</a:t>
            </a:r>
            <a:r>
              <a:rPr lang="cs-CZ" sz="2800" i="1" dirty="0" smtClean="0"/>
              <a:t> </a:t>
            </a:r>
            <a:r>
              <a:rPr lang="cs-CZ" sz="2800" i="1" dirty="0" err="1" smtClean="0"/>
              <a:t>zygomatica</a:t>
            </a:r>
            <a:r>
              <a:rPr lang="cs-CZ" sz="2800" dirty="0" smtClean="0"/>
              <a:t>)</a:t>
            </a:r>
          </a:p>
          <a:p>
            <a:pPr>
              <a:buFont typeface="Wingdings" pitchFamily="2" charset="2"/>
              <a:buChar char="ü"/>
            </a:pPr>
            <a:r>
              <a:rPr lang="cs-CZ" sz="2800" dirty="0" smtClean="0"/>
              <a:t>Kosti patrové (</a:t>
            </a:r>
            <a:r>
              <a:rPr lang="cs-CZ" sz="2800" i="1" dirty="0" err="1" smtClean="0"/>
              <a:t>ossa</a:t>
            </a:r>
            <a:r>
              <a:rPr lang="cs-CZ" sz="2800" i="1" dirty="0" smtClean="0"/>
              <a:t> </a:t>
            </a:r>
            <a:r>
              <a:rPr lang="cs-CZ" sz="2800" i="1" dirty="0" err="1" smtClean="0"/>
              <a:t>palatina</a:t>
            </a:r>
            <a:r>
              <a:rPr lang="cs-CZ" sz="2800" dirty="0" smtClean="0"/>
              <a:t>)</a:t>
            </a:r>
          </a:p>
          <a:p>
            <a:pPr>
              <a:buFont typeface="Wingdings" pitchFamily="2" charset="2"/>
              <a:buChar char="ü"/>
            </a:pPr>
            <a:r>
              <a:rPr lang="cs-CZ" sz="2800" dirty="0" smtClean="0"/>
              <a:t>Kost radličná (</a:t>
            </a:r>
            <a:r>
              <a:rPr lang="cs-CZ" sz="2800" i="1" dirty="0" err="1" smtClean="0"/>
              <a:t>vomer</a:t>
            </a:r>
            <a:r>
              <a:rPr lang="cs-CZ" sz="2800" dirty="0" smtClean="0"/>
              <a:t>)</a:t>
            </a:r>
          </a:p>
          <a:p>
            <a:pPr>
              <a:buFont typeface="Wingdings" pitchFamily="2" charset="2"/>
              <a:buChar char="ü"/>
            </a:pPr>
            <a:r>
              <a:rPr lang="cs-CZ" sz="2800" dirty="0" smtClean="0"/>
              <a:t>Dolní čelist (</a:t>
            </a:r>
            <a:r>
              <a:rPr lang="cs-CZ" sz="2800" i="1" dirty="0" smtClean="0"/>
              <a:t>mandibula</a:t>
            </a:r>
            <a:r>
              <a:rPr lang="cs-CZ" sz="2800" dirty="0" smtClean="0"/>
              <a:t>)</a:t>
            </a:r>
          </a:p>
          <a:p>
            <a:pPr>
              <a:buFont typeface="Wingdings" pitchFamily="2" charset="2"/>
              <a:buChar char="ü"/>
            </a:pPr>
            <a:r>
              <a:rPr lang="cs-CZ" sz="2800" dirty="0" smtClean="0"/>
              <a:t>Dolní skořepy nosní (</a:t>
            </a:r>
            <a:r>
              <a:rPr lang="cs-CZ" sz="2800" i="1" dirty="0" err="1" smtClean="0"/>
              <a:t>conchae</a:t>
            </a:r>
            <a:r>
              <a:rPr lang="cs-CZ" sz="2800" i="1" dirty="0" smtClean="0"/>
              <a:t> </a:t>
            </a:r>
            <a:r>
              <a:rPr lang="cs-CZ" sz="2800" i="1" dirty="0" err="1" smtClean="0"/>
              <a:t>nasalia</a:t>
            </a:r>
            <a:r>
              <a:rPr lang="cs-CZ" sz="2800" i="1" dirty="0" smtClean="0"/>
              <a:t> </a:t>
            </a:r>
            <a:r>
              <a:rPr lang="cs-CZ" sz="2800" i="1" dirty="0" err="1" smtClean="0"/>
              <a:t>inferiores</a:t>
            </a:r>
            <a:r>
              <a:rPr lang="cs-CZ" sz="2800" dirty="0" smtClean="0"/>
              <a:t>)</a:t>
            </a:r>
          </a:p>
          <a:p>
            <a:pPr marL="0" indent="0">
              <a:buNone/>
            </a:pP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40577275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Soubor:Human skull side bones.svg">
            <a:hlinkClick r:id="rId2"/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16632"/>
            <a:ext cx="8201136" cy="5616000"/>
          </a:xfrm>
          <a:prstGeom prst="rect">
            <a:avLst/>
          </a:prstGeom>
          <a:noFill/>
          <a:ln>
            <a:noFill/>
          </a:ln>
        </p:spPr>
      </p:pic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2483771" y="5589240"/>
            <a:ext cx="6512511" cy="1143000"/>
          </a:xfrm>
        </p:spPr>
        <p:txBody>
          <a:bodyPr/>
          <a:lstStyle/>
          <a:p>
            <a:r>
              <a:rPr lang="cs-CZ" sz="4000" dirty="0" smtClean="0"/>
              <a:t>Lebka – boční pohled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z="3200" i="1" dirty="0" smtClean="0"/>
              <a:t>(norma </a:t>
            </a:r>
            <a:r>
              <a:rPr lang="cs-CZ" sz="3200" i="1" dirty="0" err="1" smtClean="0"/>
              <a:t>lateralis</a:t>
            </a:r>
            <a:r>
              <a:rPr lang="cs-CZ" sz="3200" i="1" dirty="0" smtClean="0"/>
              <a:t>) </a:t>
            </a:r>
            <a:endParaRPr lang="cs-CZ" sz="3200" i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8519791" y="116632"/>
            <a:ext cx="344966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00" dirty="0" smtClean="0"/>
              <a:t>(1)</a:t>
            </a:r>
            <a:endParaRPr lang="cs-CZ" sz="1000" dirty="0"/>
          </a:p>
        </p:txBody>
      </p:sp>
    </p:spTree>
    <p:extLst>
      <p:ext uri="{BB962C8B-B14F-4D97-AF65-F5344CB8AC3E}">
        <p14:creationId xmlns:p14="http://schemas.microsoft.com/office/powerpoint/2010/main" val="32348141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55779" y="5682208"/>
            <a:ext cx="6512511" cy="1143000"/>
          </a:xfrm>
        </p:spPr>
        <p:txBody>
          <a:bodyPr/>
          <a:lstStyle/>
          <a:p>
            <a:r>
              <a:rPr lang="cs-CZ" sz="4000" dirty="0" smtClean="0"/>
              <a:t>Lebka – pohled zepředu</a:t>
            </a:r>
            <a:br>
              <a:rPr lang="cs-CZ" sz="4000" dirty="0" smtClean="0"/>
            </a:br>
            <a:r>
              <a:rPr lang="cs-CZ" sz="3200" i="1" dirty="0" smtClean="0"/>
              <a:t>(norma </a:t>
            </a:r>
            <a:r>
              <a:rPr lang="cs-CZ" sz="3200" i="1" dirty="0" err="1" smtClean="0"/>
              <a:t>facialis</a:t>
            </a:r>
            <a:r>
              <a:rPr lang="cs-CZ" sz="3200" i="1" dirty="0" smtClean="0"/>
              <a:t>)</a:t>
            </a:r>
            <a:endParaRPr lang="cs-CZ" sz="3200" i="1" dirty="0"/>
          </a:p>
        </p:txBody>
      </p:sp>
      <p:pic>
        <p:nvPicPr>
          <p:cNvPr id="1026" name="Picture 2" descr="Soubor:Human skull front bones.sv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9" y="188640"/>
            <a:ext cx="6619875" cy="53625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7609255" y="212180"/>
            <a:ext cx="344966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00" dirty="0" smtClean="0"/>
              <a:t>(2)</a:t>
            </a:r>
            <a:endParaRPr lang="cs-CZ" sz="1000" dirty="0"/>
          </a:p>
        </p:txBody>
      </p:sp>
    </p:spTree>
    <p:extLst>
      <p:ext uri="{BB962C8B-B14F-4D97-AF65-F5344CB8AC3E}">
        <p14:creationId xmlns:p14="http://schemas.microsoft.com/office/powerpoint/2010/main" val="26279357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76264" y="5517232"/>
            <a:ext cx="7334200" cy="1143000"/>
          </a:xfrm>
        </p:spPr>
        <p:txBody>
          <a:bodyPr/>
          <a:lstStyle/>
          <a:p>
            <a:r>
              <a:rPr lang="cs-CZ" sz="4000" dirty="0" smtClean="0"/>
              <a:t>Lebka - vnitřní boční pohled</a:t>
            </a:r>
            <a:br>
              <a:rPr lang="cs-CZ" sz="4000" dirty="0" smtClean="0"/>
            </a:br>
            <a:r>
              <a:rPr lang="cs-CZ" sz="3200" i="1" dirty="0" smtClean="0"/>
              <a:t>(norma </a:t>
            </a:r>
            <a:r>
              <a:rPr lang="cs-CZ" sz="3200" i="1" dirty="0" err="1" smtClean="0"/>
              <a:t>sagittalis</a:t>
            </a:r>
            <a:r>
              <a:rPr lang="cs-CZ" sz="3200" i="1" dirty="0" smtClean="0"/>
              <a:t>)</a:t>
            </a:r>
            <a:endParaRPr lang="cs-CZ" sz="3200" i="1" dirty="0"/>
          </a:p>
        </p:txBody>
      </p:sp>
      <p:pic>
        <p:nvPicPr>
          <p:cNvPr id="4" name="Obrázek 3" descr="Soubor:Gray194.png">
            <a:hlinkClick r:id="rId2"/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5" y="188641"/>
            <a:ext cx="7596331" cy="4908398"/>
          </a:xfrm>
          <a:prstGeom prst="rect">
            <a:avLst/>
          </a:prstGeom>
          <a:noFill/>
          <a:ln>
            <a:noFill/>
          </a:ln>
        </p:spPr>
      </p:pic>
      <p:sp>
        <p:nvSpPr>
          <p:cNvPr id="5" name="TextovéPole 4"/>
          <p:cNvSpPr txBox="1"/>
          <p:nvPr/>
        </p:nvSpPr>
        <p:spPr>
          <a:xfrm>
            <a:off x="8354995" y="188640"/>
            <a:ext cx="344966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00" dirty="0" smtClean="0"/>
              <a:t>(3)</a:t>
            </a:r>
            <a:endParaRPr lang="cs-CZ" sz="1000" dirty="0"/>
          </a:p>
        </p:txBody>
      </p:sp>
    </p:spTree>
    <p:extLst>
      <p:ext uri="{BB962C8B-B14F-4D97-AF65-F5344CB8AC3E}">
        <p14:creationId xmlns:p14="http://schemas.microsoft.com/office/powerpoint/2010/main" val="38540498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87416" y="4005064"/>
            <a:ext cx="5256584" cy="1143000"/>
          </a:xfrm>
        </p:spPr>
        <p:txBody>
          <a:bodyPr/>
          <a:lstStyle/>
          <a:p>
            <a:r>
              <a:rPr lang="cs-CZ" sz="4000" dirty="0" smtClean="0"/>
              <a:t>Rozdělení vnitřku lebky</a:t>
            </a:r>
            <a:br>
              <a:rPr lang="cs-CZ" sz="4000" dirty="0" smtClean="0"/>
            </a:br>
            <a:r>
              <a:rPr lang="cs-CZ" sz="3200" dirty="0" smtClean="0"/>
              <a:t>(</a:t>
            </a:r>
            <a:r>
              <a:rPr lang="cs-CZ" sz="3200" i="1" dirty="0" smtClean="0"/>
              <a:t>norma </a:t>
            </a:r>
            <a:r>
              <a:rPr lang="cs-CZ" sz="3200" i="1" dirty="0" err="1" smtClean="0"/>
              <a:t>basis</a:t>
            </a:r>
            <a:r>
              <a:rPr lang="cs-CZ" sz="3200" i="1" dirty="0" smtClean="0"/>
              <a:t> </a:t>
            </a:r>
            <a:r>
              <a:rPr lang="cs-CZ" sz="3200" i="1" dirty="0" err="1" smtClean="0"/>
              <a:t>cranii</a:t>
            </a:r>
            <a:r>
              <a:rPr lang="cs-CZ" sz="3200" i="1" dirty="0" smtClean="0"/>
              <a:t> interna)</a:t>
            </a:r>
            <a:endParaRPr lang="cs-CZ" sz="3200" i="1" dirty="0"/>
          </a:p>
        </p:txBody>
      </p:sp>
      <p:pic>
        <p:nvPicPr>
          <p:cNvPr id="3" name="Obrázek 2" descr="http://upload.wikimedia.org/wikipedia/commons/8/81/Gray193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188640"/>
            <a:ext cx="4384023" cy="6444940"/>
          </a:xfrm>
          <a:prstGeom prst="rect">
            <a:avLst/>
          </a:prstGeom>
          <a:noFill/>
          <a:ln>
            <a:noFill/>
          </a:ln>
        </p:spPr>
      </p:pic>
      <p:sp>
        <p:nvSpPr>
          <p:cNvPr id="4" name="TextovéPole 3"/>
          <p:cNvSpPr txBox="1"/>
          <p:nvPr/>
        </p:nvSpPr>
        <p:spPr>
          <a:xfrm>
            <a:off x="4424990" y="127898"/>
            <a:ext cx="344966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00" dirty="0" smtClean="0"/>
              <a:t>(4)</a:t>
            </a:r>
            <a:endParaRPr lang="cs-CZ" sz="1000" dirty="0"/>
          </a:p>
        </p:txBody>
      </p:sp>
    </p:spTree>
    <p:extLst>
      <p:ext uri="{BB962C8B-B14F-4D97-AF65-F5344CB8AC3E}">
        <p14:creationId xmlns:p14="http://schemas.microsoft.com/office/powerpoint/2010/main" val="36286700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788024" y="1628800"/>
            <a:ext cx="4208255" cy="3744416"/>
          </a:xfrm>
        </p:spPr>
        <p:txBody>
          <a:bodyPr/>
          <a:lstStyle/>
          <a:p>
            <a:r>
              <a:rPr lang="cs-CZ" sz="4000" dirty="0" smtClean="0"/>
              <a:t>Báze lebky zezdola</a:t>
            </a:r>
            <a:r>
              <a:rPr lang="cs-CZ" dirty="0"/>
              <a:t/>
            </a:r>
            <a:br>
              <a:rPr lang="cs-CZ" dirty="0"/>
            </a:br>
            <a:r>
              <a:rPr lang="cs-CZ" sz="3200" dirty="0" smtClean="0"/>
              <a:t>(norma </a:t>
            </a:r>
            <a:r>
              <a:rPr lang="cs-CZ" sz="3200" dirty="0" err="1" smtClean="0"/>
              <a:t>basis</a:t>
            </a:r>
            <a:r>
              <a:rPr lang="cs-CZ" sz="3200" dirty="0" smtClean="0"/>
              <a:t> </a:t>
            </a:r>
            <a:r>
              <a:rPr lang="cs-CZ" sz="3200" dirty="0" err="1" smtClean="0"/>
              <a:t>cranii</a:t>
            </a:r>
            <a:r>
              <a:rPr lang="cs-CZ" sz="3200" dirty="0" smtClean="0"/>
              <a:t> </a:t>
            </a:r>
            <a:r>
              <a:rPr lang="cs-CZ" sz="3200" dirty="0" err="1" smtClean="0"/>
              <a:t>externa</a:t>
            </a:r>
            <a:r>
              <a:rPr lang="cs-CZ" sz="3200" dirty="0" smtClean="0"/>
              <a:t>)</a:t>
            </a:r>
            <a:endParaRPr lang="cs-CZ" sz="3200" dirty="0"/>
          </a:p>
        </p:txBody>
      </p:sp>
      <p:pic>
        <p:nvPicPr>
          <p:cNvPr id="3" name="Obrázek 2" descr="Soubor:Gray187.png">
            <a:hlinkClick r:id="rId2"/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9869"/>
            <a:ext cx="4207199" cy="6848131"/>
          </a:xfrm>
          <a:prstGeom prst="rect">
            <a:avLst/>
          </a:prstGeom>
          <a:noFill/>
          <a:ln>
            <a:noFill/>
          </a:ln>
        </p:spPr>
      </p:pic>
      <p:sp>
        <p:nvSpPr>
          <p:cNvPr id="4" name="TextovéPole 3"/>
          <p:cNvSpPr txBox="1"/>
          <p:nvPr/>
        </p:nvSpPr>
        <p:spPr>
          <a:xfrm>
            <a:off x="4674743" y="9869"/>
            <a:ext cx="344966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00" dirty="0" smtClean="0"/>
              <a:t>(5)</a:t>
            </a:r>
            <a:endParaRPr lang="cs-CZ" sz="1000" dirty="0"/>
          </a:p>
        </p:txBody>
      </p:sp>
    </p:spTree>
    <p:extLst>
      <p:ext uri="{BB962C8B-B14F-4D97-AF65-F5344CB8AC3E}">
        <p14:creationId xmlns:p14="http://schemas.microsoft.com/office/powerpoint/2010/main" val="6722824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3771" y="5301208"/>
            <a:ext cx="6512511" cy="1143000"/>
          </a:xfrm>
        </p:spPr>
        <p:txBody>
          <a:bodyPr/>
          <a:lstStyle/>
          <a:p>
            <a:r>
              <a:rPr lang="cs-CZ" sz="4000" dirty="0" smtClean="0"/>
              <a:t>Kosti nepatřící přímo k lebce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395536" y="548680"/>
            <a:ext cx="8064896" cy="4425672"/>
          </a:xfrm>
        </p:spPr>
        <p:txBody>
          <a:bodyPr>
            <a:noAutofit/>
          </a:bodyPr>
          <a:lstStyle/>
          <a:p>
            <a:r>
              <a:rPr lang="cs-CZ" sz="2800" b="1" dirty="0" smtClean="0"/>
              <a:t>Jazylka</a:t>
            </a:r>
            <a:r>
              <a:rPr lang="cs-CZ" sz="2800" dirty="0" smtClean="0"/>
              <a:t> </a:t>
            </a:r>
            <a:r>
              <a:rPr lang="cs-CZ" sz="2800" i="1" dirty="0" smtClean="0"/>
              <a:t>(os </a:t>
            </a:r>
            <a:r>
              <a:rPr lang="cs-CZ" sz="2800" i="1" dirty="0" err="1" smtClean="0"/>
              <a:t>hyoideum</a:t>
            </a:r>
            <a:r>
              <a:rPr lang="cs-CZ" sz="2800" i="1" dirty="0" smtClean="0"/>
              <a:t>) </a:t>
            </a:r>
            <a:r>
              <a:rPr lang="cs-CZ" sz="2800" dirty="0" smtClean="0"/>
              <a:t>je připojena vazy ke kosti spánkové, podpírá jazyk a je na ni zavěšen hrtan</a:t>
            </a:r>
          </a:p>
          <a:p>
            <a:r>
              <a:rPr lang="cs-CZ" sz="2800" b="1" dirty="0" smtClean="0"/>
              <a:t>Sluchové kůstky </a:t>
            </a:r>
            <a:r>
              <a:rPr lang="cs-CZ" sz="2800" i="1" dirty="0" smtClean="0"/>
              <a:t>(</a:t>
            </a:r>
            <a:r>
              <a:rPr lang="cs-CZ" sz="2800" i="1" dirty="0" err="1" smtClean="0"/>
              <a:t>ossicula</a:t>
            </a:r>
            <a:r>
              <a:rPr lang="cs-CZ" sz="2800" i="1" dirty="0" smtClean="0"/>
              <a:t> auditoria) </a:t>
            </a:r>
            <a:r>
              <a:rPr lang="cs-CZ" sz="2800" dirty="0" smtClean="0"/>
              <a:t>jsou součástí středního ucha a nacházejí se v dutině spánkové kosti </a:t>
            </a:r>
          </a:p>
          <a:p>
            <a:pPr lvl="1">
              <a:buFont typeface="Wingdings" pitchFamily="2" charset="2"/>
              <a:buChar char="ü"/>
            </a:pPr>
            <a:r>
              <a:rPr lang="cs-CZ" sz="2800" dirty="0" smtClean="0"/>
              <a:t>Kladívko </a:t>
            </a:r>
            <a:r>
              <a:rPr lang="cs-CZ" sz="2800" i="1" dirty="0" smtClean="0"/>
              <a:t>(</a:t>
            </a:r>
            <a:r>
              <a:rPr lang="cs-CZ" sz="2800" i="1" dirty="0" err="1" smtClean="0"/>
              <a:t>malleus</a:t>
            </a:r>
            <a:r>
              <a:rPr lang="cs-CZ" sz="2800" i="1" dirty="0" smtClean="0"/>
              <a:t>)</a:t>
            </a:r>
          </a:p>
          <a:p>
            <a:pPr lvl="1">
              <a:buFont typeface="Wingdings" pitchFamily="2" charset="2"/>
              <a:buChar char="ü"/>
            </a:pPr>
            <a:r>
              <a:rPr lang="cs-CZ" sz="2800" dirty="0" smtClean="0"/>
              <a:t>Kovadlinka </a:t>
            </a:r>
            <a:r>
              <a:rPr lang="cs-CZ" sz="2800" i="1" dirty="0" smtClean="0"/>
              <a:t>(</a:t>
            </a:r>
            <a:r>
              <a:rPr lang="cs-CZ" sz="2800" i="1" dirty="0" err="1" smtClean="0"/>
              <a:t>incus</a:t>
            </a:r>
            <a:r>
              <a:rPr lang="cs-CZ" sz="2800" i="1" dirty="0" smtClean="0"/>
              <a:t>)</a:t>
            </a:r>
          </a:p>
          <a:p>
            <a:pPr lvl="1">
              <a:buFont typeface="Wingdings" pitchFamily="2" charset="2"/>
              <a:buChar char="ü"/>
            </a:pPr>
            <a:r>
              <a:rPr lang="cs-CZ" sz="2800" dirty="0" smtClean="0"/>
              <a:t>Třmínek </a:t>
            </a:r>
            <a:r>
              <a:rPr lang="cs-CZ" sz="2800" i="1" dirty="0" smtClean="0"/>
              <a:t>(</a:t>
            </a:r>
            <a:r>
              <a:rPr lang="cs-CZ" sz="2800" i="1" dirty="0" err="1" smtClean="0"/>
              <a:t>stapes</a:t>
            </a:r>
            <a:r>
              <a:rPr lang="cs-CZ" sz="2800" i="1" dirty="0" smtClean="0"/>
              <a:t>) </a:t>
            </a:r>
            <a:endParaRPr lang="cs-CZ" sz="2800" i="1" dirty="0"/>
          </a:p>
        </p:txBody>
      </p:sp>
    </p:spTree>
    <p:extLst>
      <p:ext uri="{BB962C8B-B14F-4D97-AF65-F5344CB8AC3E}">
        <p14:creationId xmlns:p14="http://schemas.microsoft.com/office/powerpoint/2010/main" val="33949139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3771" y="5589240"/>
            <a:ext cx="6512511" cy="1143000"/>
          </a:xfrm>
        </p:spPr>
        <p:txBody>
          <a:bodyPr/>
          <a:lstStyle/>
          <a:p>
            <a:r>
              <a:rPr lang="cs-CZ" sz="4000" dirty="0" smtClean="0"/>
              <a:t>Jazylka (os </a:t>
            </a:r>
            <a:r>
              <a:rPr lang="cs-CZ" sz="4000" dirty="0" err="1" smtClean="0"/>
              <a:t>hyoideum</a:t>
            </a:r>
            <a:r>
              <a:rPr lang="cs-CZ" sz="4000" dirty="0" smtClean="0"/>
              <a:t>)</a:t>
            </a:r>
            <a:endParaRPr lang="cs-CZ" sz="4000" dirty="0"/>
          </a:p>
        </p:txBody>
      </p:sp>
      <p:pic>
        <p:nvPicPr>
          <p:cNvPr id="3" name="Obrázek 2" descr="Soubor:Gray186.png">
            <a:hlinkClick r:id="rId2"/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476672"/>
            <a:ext cx="7312293" cy="5015484"/>
          </a:xfrm>
          <a:prstGeom prst="rect">
            <a:avLst/>
          </a:prstGeom>
          <a:noFill/>
          <a:ln>
            <a:noFill/>
          </a:ln>
        </p:spPr>
      </p:pic>
      <p:sp>
        <p:nvSpPr>
          <p:cNvPr id="4" name="TextovéPole 3"/>
          <p:cNvSpPr txBox="1"/>
          <p:nvPr/>
        </p:nvSpPr>
        <p:spPr>
          <a:xfrm>
            <a:off x="8207267" y="385307"/>
            <a:ext cx="344966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00" dirty="0" smtClean="0"/>
              <a:t>(6)</a:t>
            </a:r>
            <a:endParaRPr lang="cs-CZ" sz="1000" dirty="0"/>
          </a:p>
        </p:txBody>
      </p:sp>
    </p:spTree>
    <p:extLst>
      <p:ext uri="{BB962C8B-B14F-4D97-AF65-F5344CB8AC3E}">
        <p14:creationId xmlns:p14="http://schemas.microsoft.com/office/powerpoint/2010/main" val="6957212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3771" y="5589240"/>
            <a:ext cx="6512511" cy="1143000"/>
          </a:xfrm>
        </p:spPr>
        <p:txBody>
          <a:bodyPr/>
          <a:lstStyle/>
          <a:p>
            <a:r>
              <a:rPr lang="cs-CZ" sz="4000" dirty="0" smtClean="0"/>
              <a:t>Sluchové kůstky</a:t>
            </a:r>
            <a:br>
              <a:rPr lang="cs-CZ" sz="4000" dirty="0" smtClean="0"/>
            </a:br>
            <a:r>
              <a:rPr lang="cs-CZ" sz="3200" i="1" dirty="0" smtClean="0"/>
              <a:t>(</a:t>
            </a:r>
            <a:r>
              <a:rPr lang="cs-CZ" sz="3200" i="1" dirty="0" err="1" smtClean="0"/>
              <a:t>ossicula</a:t>
            </a:r>
            <a:r>
              <a:rPr lang="cs-CZ" sz="3200" i="1" dirty="0" smtClean="0"/>
              <a:t> auditoria)</a:t>
            </a:r>
            <a:endParaRPr lang="cs-CZ" sz="3200" i="1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8" y="116632"/>
            <a:ext cx="4751257" cy="5511458"/>
          </a:xfrm>
          <a:prstGeom prst="rect">
            <a:avLst/>
          </a:prstGeom>
          <a:noFill/>
          <a:ln>
            <a:noFill/>
          </a:ln>
        </p:spPr>
      </p:pic>
      <p:sp>
        <p:nvSpPr>
          <p:cNvPr id="4" name="TextovéPole 3"/>
          <p:cNvSpPr txBox="1"/>
          <p:nvPr/>
        </p:nvSpPr>
        <p:spPr>
          <a:xfrm>
            <a:off x="6214905" y="116631"/>
            <a:ext cx="344966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00" dirty="0" smtClean="0"/>
              <a:t>(7)</a:t>
            </a:r>
            <a:endParaRPr lang="cs-CZ" sz="1000" dirty="0"/>
          </a:p>
        </p:txBody>
      </p:sp>
    </p:spTree>
    <p:extLst>
      <p:ext uri="{BB962C8B-B14F-4D97-AF65-F5344CB8AC3E}">
        <p14:creationId xmlns:p14="http://schemas.microsoft.com/office/powerpoint/2010/main" val="16710561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>
            <a:hlinkClick r:id="" action="ppaction://hlinkshowjump?jump=nextslide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57505" y="620688"/>
            <a:ext cx="6295263" cy="60117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-900608" y="-22092"/>
            <a:ext cx="7285832" cy="641008"/>
          </a:xfrm>
        </p:spPr>
        <p:txBody>
          <a:bodyPr/>
          <a:lstStyle/>
          <a:p>
            <a:r>
              <a:rPr lang="cs-CZ" sz="2800" dirty="0" smtClean="0"/>
              <a:t>Pojmenujte jednotlivé kosti lebky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7639877" y="602486"/>
            <a:ext cx="344966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00" dirty="0" smtClean="0"/>
              <a:t>(1)</a:t>
            </a:r>
            <a:endParaRPr lang="cs-CZ" sz="1000" dirty="0"/>
          </a:p>
        </p:txBody>
      </p:sp>
    </p:spTree>
    <p:extLst>
      <p:ext uri="{BB962C8B-B14F-4D97-AF65-F5344CB8AC3E}">
        <p14:creationId xmlns:p14="http://schemas.microsoft.com/office/powerpoint/2010/main" val="7500592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 descr="File:Human skull nolables.svg">
            <a:hlinkClick r:id="rId2"/>
          </p:cNvPr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40" y="1200598"/>
            <a:ext cx="5760720" cy="4483735"/>
          </a:xfrm>
          <a:prstGeom prst="rect">
            <a:avLst/>
          </a:prstGeom>
          <a:noFill/>
          <a:ln>
            <a:noFill/>
          </a:ln>
        </p:spPr>
      </p:pic>
      <p:sp>
        <p:nvSpPr>
          <p:cNvPr id="4" name="TextovéPole 3"/>
          <p:cNvSpPr txBox="1"/>
          <p:nvPr/>
        </p:nvSpPr>
        <p:spPr>
          <a:xfrm>
            <a:off x="5436096" y="1200599"/>
            <a:ext cx="140936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tx2">
                    <a:lumMod val="40000"/>
                    <a:lumOff val="60000"/>
                  </a:schemeClr>
                </a:solidFill>
              </a:rPr>
              <a:t>os </a:t>
            </a:r>
            <a:r>
              <a:rPr lang="cs-CZ" dirty="0" err="1" smtClean="0">
                <a:solidFill>
                  <a:schemeClr val="tx2">
                    <a:lumMod val="40000"/>
                    <a:lumOff val="60000"/>
                  </a:schemeClr>
                </a:solidFill>
              </a:rPr>
              <a:t>parietale</a:t>
            </a:r>
            <a:endParaRPr lang="cs-CZ" dirty="0">
              <a:solidFill>
                <a:schemeClr val="tx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699792" y="1116146"/>
            <a:ext cx="130195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FF66"/>
                </a:solidFill>
              </a:rPr>
              <a:t>os frontale</a:t>
            </a:r>
            <a:endParaRPr lang="cs-CZ" dirty="0">
              <a:solidFill>
                <a:srgbClr val="FFFF66"/>
              </a:solidFill>
            </a:endParaRPr>
          </a:p>
        </p:txBody>
      </p:sp>
      <p:cxnSp>
        <p:nvCxnSpPr>
          <p:cNvPr id="7" name="Přímá spojnice 6"/>
          <p:cNvCxnSpPr/>
          <p:nvPr/>
        </p:nvCxnSpPr>
        <p:spPr>
          <a:xfrm flipV="1">
            <a:off x="5508104" y="1569931"/>
            <a:ext cx="432048" cy="418909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flipH="1" flipV="1">
            <a:off x="3491880" y="1569931"/>
            <a:ext cx="395225" cy="562925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1691640" y="1851393"/>
            <a:ext cx="170431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srgbClr val="FF66FF"/>
                </a:solidFill>
              </a:rPr>
              <a:t>o</a:t>
            </a:r>
            <a:r>
              <a:rPr lang="cs-CZ" dirty="0" smtClean="0">
                <a:solidFill>
                  <a:srgbClr val="FF66FF"/>
                </a:solidFill>
              </a:rPr>
              <a:t>s </a:t>
            </a:r>
            <a:r>
              <a:rPr lang="cs-CZ" dirty="0" err="1" smtClean="0">
                <a:solidFill>
                  <a:srgbClr val="FF66FF"/>
                </a:solidFill>
              </a:rPr>
              <a:t>sphenoidale</a:t>
            </a:r>
            <a:endParaRPr lang="cs-CZ" dirty="0">
              <a:solidFill>
                <a:srgbClr val="FF66FF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115616" y="2507455"/>
            <a:ext cx="164019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srgbClr val="FF0000"/>
                </a:solidFill>
              </a:rPr>
              <a:t>o</a:t>
            </a:r>
            <a:r>
              <a:rPr lang="cs-CZ" dirty="0" smtClean="0">
                <a:solidFill>
                  <a:srgbClr val="FF0000"/>
                </a:solidFill>
              </a:rPr>
              <a:t>s </a:t>
            </a:r>
            <a:r>
              <a:rPr lang="cs-CZ" dirty="0" err="1" smtClean="0">
                <a:solidFill>
                  <a:srgbClr val="FF0000"/>
                </a:solidFill>
              </a:rPr>
              <a:t>ethmoidale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123214" y="3583414"/>
            <a:ext cx="14366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6">
                    <a:lumMod val="40000"/>
                    <a:lumOff val="60000"/>
                  </a:schemeClr>
                </a:solidFill>
              </a:rPr>
              <a:t>os </a:t>
            </a:r>
            <a:r>
              <a:rPr lang="cs-CZ" dirty="0" err="1" smtClean="0">
                <a:solidFill>
                  <a:schemeClr val="accent6">
                    <a:lumMod val="40000"/>
                    <a:lumOff val="60000"/>
                  </a:schemeClr>
                </a:solidFill>
              </a:rPr>
              <a:t>lacrimale</a:t>
            </a:r>
            <a:endParaRPr lang="cs-CZ" dirty="0">
              <a:solidFill>
                <a:schemeClr val="accent6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628577" y="3030679"/>
            <a:ext cx="112723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schemeClr val="accent4">
                    <a:lumMod val="75000"/>
                  </a:schemeClr>
                </a:solidFill>
              </a:rPr>
              <a:t>o</a:t>
            </a:r>
            <a:r>
              <a:rPr lang="cs-CZ" dirty="0" smtClean="0">
                <a:solidFill>
                  <a:schemeClr val="accent4">
                    <a:lumMod val="75000"/>
                  </a:schemeClr>
                </a:solidFill>
              </a:rPr>
              <a:t>s </a:t>
            </a:r>
            <a:r>
              <a:rPr lang="cs-CZ" dirty="0" err="1" smtClean="0">
                <a:solidFill>
                  <a:schemeClr val="accent4">
                    <a:lumMod val="75000"/>
                  </a:schemeClr>
                </a:solidFill>
              </a:rPr>
              <a:t>nasale</a:t>
            </a:r>
            <a:endParaRPr lang="cs-CZ" dirty="0">
              <a:solidFill>
                <a:schemeClr val="accent4">
                  <a:lumMod val="75000"/>
                </a:schemeClr>
              </a:solidFill>
            </a:endParaRPr>
          </a:p>
        </p:txBody>
      </p:sp>
      <p:cxnSp>
        <p:nvCxnSpPr>
          <p:cNvPr id="15" name="Přímá spojnice 14"/>
          <p:cNvCxnSpPr/>
          <p:nvPr/>
        </p:nvCxnSpPr>
        <p:spPr>
          <a:xfrm flipH="1" flipV="1">
            <a:off x="2192193" y="4221088"/>
            <a:ext cx="723623" cy="72008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3689492" y="5301208"/>
            <a:ext cx="0" cy="383126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5292080" y="4221088"/>
            <a:ext cx="848696" cy="1463245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6300192" y="4077072"/>
            <a:ext cx="432048" cy="504056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ovéPole 21"/>
          <p:cNvSpPr txBox="1"/>
          <p:nvPr/>
        </p:nvSpPr>
        <p:spPr>
          <a:xfrm>
            <a:off x="1160339" y="4036422"/>
            <a:ext cx="93647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>
                <a:solidFill>
                  <a:srgbClr val="CCCC00"/>
                </a:solidFill>
              </a:rPr>
              <a:t>maxilla</a:t>
            </a:r>
            <a:endParaRPr lang="cs-CZ" dirty="0">
              <a:solidFill>
                <a:srgbClr val="CCCC0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3057748" y="5770294"/>
            <a:ext cx="126348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mandibula</a:t>
            </a:r>
            <a:endParaRPr lang="cs-CZ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4528095" y="4688283"/>
            <a:ext cx="183575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>
                    <a:lumMod val="65000"/>
                  </a:schemeClr>
                </a:solidFill>
              </a:rPr>
              <a:t>os </a:t>
            </a:r>
            <a:r>
              <a:rPr lang="cs-CZ" dirty="0" err="1" smtClean="0">
                <a:solidFill>
                  <a:schemeClr val="bg1">
                    <a:lumMod val="65000"/>
                  </a:schemeClr>
                </a:solidFill>
              </a:rPr>
              <a:t>zygomaticum</a:t>
            </a:r>
            <a:endParaRPr lang="cs-CZ" dirty="0">
              <a:solidFill>
                <a:schemeClr val="bg1">
                  <a:lumMod val="65000"/>
                </a:schemeClr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5665262" y="5769523"/>
            <a:ext cx="15376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srgbClr val="FF9933"/>
                </a:solidFill>
              </a:rPr>
              <a:t>o</a:t>
            </a:r>
            <a:r>
              <a:rPr lang="cs-CZ" dirty="0" smtClean="0">
                <a:solidFill>
                  <a:srgbClr val="FF9933"/>
                </a:solidFill>
              </a:rPr>
              <a:t>s </a:t>
            </a:r>
            <a:r>
              <a:rPr lang="cs-CZ" dirty="0" err="1" smtClean="0">
                <a:solidFill>
                  <a:srgbClr val="FF9933"/>
                </a:solidFill>
              </a:rPr>
              <a:t>temporale</a:t>
            </a:r>
            <a:endParaRPr lang="cs-CZ" dirty="0">
              <a:solidFill>
                <a:srgbClr val="FF9933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6845456" y="4502349"/>
            <a:ext cx="148790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schemeClr val="accent3">
                    <a:lumMod val="50000"/>
                  </a:schemeClr>
                </a:solidFill>
              </a:rPr>
              <a:t>o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s </a:t>
            </a:r>
            <a:r>
              <a:rPr lang="cs-CZ" dirty="0" err="1" smtClean="0">
                <a:solidFill>
                  <a:schemeClr val="accent3">
                    <a:lumMod val="50000"/>
                  </a:schemeClr>
                </a:solidFill>
              </a:rPr>
              <a:t>occipitale</a:t>
            </a:r>
            <a:endParaRPr lang="cs-CZ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7812360" y="692696"/>
            <a:ext cx="344966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00" dirty="0" smtClean="0"/>
              <a:t>(1)</a:t>
            </a:r>
            <a:endParaRPr lang="cs-CZ" sz="1000" dirty="0"/>
          </a:p>
        </p:txBody>
      </p:sp>
      <p:sp>
        <p:nvSpPr>
          <p:cNvPr id="2" name="Tlačítko akce: Dopředu nebo Další 1">
            <a:hlinkClick r:id="" action="ppaction://hlinkshowjump?jump=nextslide" highlightClick="1"/>
          </p:cNvPr>
          <p:cNvSpPr>
            <a:spLocks noChangeAspect="1"/>
          </p:cNvSpPr>
          <p:nvPr/>
        </p:nvSpPr>
        <p:spPr>
          <a:xfrm>
            <a:off x="169614" y="5617649"/>
            <a:ext cx="844357" cy="844357"/>
          </a:xfrm>
          <a:prstGeom prst="actionButtonForwardNext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468986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10" grpId="0"/>
      <p:bldP spid="12" grpId="0"/>
      <p:bldP spid="22" grpId="0"/>
      <p:bldP spid="23" grpId="0"/>
      <p:bldP spid="26" grpId="0"/>
      <p:bldP spid="28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540568" y="116632"/>
            <a:ext cx="2797698" cy="496992"/>
          </a:xfrm>
        </p:spPr>
        <p:txBody>
          <a:bodyPr/>
          <a:lstStyle/>
          <a:p>
            <a:r>
              <a:rPr lang="cs-CZ" sz="1800" dirty="0" smtClean="0"/>
              <a:t>Použité zdroje</a:t>
            </a:r>
            <a:endParaRPr lang="cs-CZ" sz="1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323528" y="731520"/>
            <a:ext cx="8568952" cy="5937840"/>
          </a:xfrm>
        </p:spPr>
        <p:txBody>
          <a:bodyPr>
            <a:normAutofit/>
          </a:bodyPr>
          <a:lstStyle/>
          <a:p>
            <a:r>
              <a:rPr lang="cs-CZ" sz="1400" dirty="0" smtClean="0"/>
              <a:t>(1) Lebka </a:t>
            </a:r>
            <a:r>
              <a:rPr lang="cs-CZ" sz="1400" dirty="0"/>
              <a:t>člověka, boční pohled. In: </a:t>
            </a:r>
            <a:r>
              <a:rPr lang="cs-CZ" sz="1400" i="1" dirty="0" err="1"/>
              <a:t>Wikipedia</a:t>
            </a:r>
            <a:r>
              <a:rPr lang="cs-CZ" sz="1400" i="1" dirty="0"/>
              <a:t>: </a:t>
            </a:r>
            <a:r>
              <a:rPr lang="cs-CZ" sz="1400" i="1" dirty="0" err="1"/>
              <a:t>the</a:t>
            </a:r>
            <a:r>
              <a:rPr lang="cs-CZ" sz="1400" i="1" dirty="0"/>
              <a:t> free </a:t>
            </a:r>
            <a:r>
              <a:rPr lang="cs-CZ" sz="1400" i="1" dirty="0" err="1"/>
              <a:t>encyclopedia</a:t>
            </a:r>
            <a:r>
              <a:rPr lang="cs-CZ" sz="1400" dirty="0"/>
              <a:t> [online]. San Francisco (CA): </a:t>
            </a:r>
            <a:r>
              <a:rPr lang="cs-CZ" sz="1400" dirty="0" err="1"/>
              <a:t>Wikimedia</a:t>
            </a:r>
            <a:r>
              <a:rPr lang="cs-CZ" sz="1400" dirty="0"/>
              <a:t> </a:t>
            </a:r>
            <a:r>
              <a:rPr lang="cs-CZ" sz="1400" dirty="0" err="1"/>
              <a:t>Foundation</a:t>
            </a:r>
            <a:r>
              <a:rPr lang="cs-CZ" sz="1400" dirty="0"/>
              <a:t>, 2001- [cit. 2013-06-22]. Dostupné z: </a:t>
            </a:r>
            <a:r>
              <a:rPr lang="cs-CZ" sz="1400" u="sng" dirty="0">
                <a:hlinkClick r:id="rId2"/>
              </a:rPr>
              <a:t>http://</a:t>
            </a:r>
            <a:r>
              <a:rPr lang="cs-CZ" sz="1400" u="sng" dirty="0" smtClean="0">
                <a:hlinkClick r:id="rId2"/>
              </a:rPr>
              <a:t>upload.wikimedia.org/wikipedia/commons/thumb/b/b1/Human_skull_side_bones.svg/552px-Human_skull_side_bones.svg.png</a:t>
            </a:r>
            <a:endParaRPr lang="cs-CZ" sz="1400" u="sng" dirty="0" smtClean="0"/>
          </a:p>
          <a:p>
            <a:r>
              <a:rPr lang="cs-CZ" sz="1400" dirty="0" smtClean="0"/>
              <a:t>(2) </a:t>
            </a:r>
            <a:r>
              <a:rPr lang="cs-CZ" sz="1400" dirty="0"/>
              <a:t>Lebka člověka, pohled zepředu. In: </a:t>
            </a:r>
            <a:r>
              <a:rPr lang="cs-CZ" sz="1400" i="1" dirty="0" err="1"/>
              <a:t>Wikipedia</a:t>
            </a:r>
            <a:r>
              <a:rPr lang="cs-CZ" sz="1400" i="1" dirty="0"/>
              <a:t>: </a:t>
            </a:r>
            <a:r>
              <a:rPr lang="cs-CZ" sz="1400" i="1" dirty="0" err="1"/>
              <a:t>the</a:t>
            </a:r>
            <a:r>
              <a:rPr lang="cs-CZ" sz="1400" i="1" dirty="0"/>
              <a:t> free </a:t>
            </a:r>
            <a:r>
              <a:rPr lang="cs-CZ" sz="1400" i="1" dirty="0" err="1"/>
              <a:t>encyclopedia</a:t>
            </a:r>
            <a:r>
              <a:rPr lang="cs-CZ" sz="1400" dirty="0"/>
              <a:t> [online]. San Francisco (CA): </a:t>
            </a:r>
            <a:r>
              <a:rPr lang="cs-CZ" sz="1400" dirty="0" err="1"/>
              <a:t>Wikimedia</a:t>
            </a:r>
            <a:r>
              <a:rPr lang="cs-CZ" sz="1400" dirty="0"/>
              <a:t> </a:t>
            </a:r>
            <a:r>
              <a:rPr lang="cs-CZ" sz="1400" dirty="0" err="1"/>
              <a:t>Foundation</a:t>
            </a:r>
            <a:r>
              <a:rPr lang="cs-CZ" sz="1400" dirty="0"/>
              <a:t>, 2001- [cit. 2013-06-22]. Dostupné z: </a:t>
            </a:r>
            <a:r>
              <a:rPr lang="cs-CZ" sz="1400" u="sng" dirty="0">
                <a:hlinkClick r:id="rId3"/>
              </a:rPr>
              <a:t>http://upload.wikimedia.org/wikipedia/commons/thumb/9/96/Human_skull_front_bones.svg/695px-Human_skull_front_bones.svg.png</a:t>
            </a:r>
            <a:endParaRPr lang="cs-CZ" sz="1400" dirty="0"/>
          </a:p>
          <a:p>
            <a:r>
              <a:rPr lang="cs-CZ" sz="1400" dirty="0" smtClean="0"/>
              <a:t>(3) </a:t>
            </a:r>
            <a:r>
              <a:rPr lang="cs-CZ" sz="1400" dirty="0"/>
              <a:t>Sagitální řez lebkou. In: </a:t>
            </a:r>
            <a:r>
              <a:rPr lang="cs-CZ" sz="1400" i="1" dirty="0" err="1"/>
              <a:t>Wikipedia</a:t>
            </a:r>
            <a:r>
              <a:rPr lang="cs-CZ" sz="1400" i="1" dirty="0"/>
              <a:t>: </a:t>
            </a:r>
            <a:r>
              <a:rPr lang="cs-CZ" sz="1400" i="1" dirty="0" err="1"/>
              <a:t>the</a:t>
            </a:r>
            <a:r>
              <a:rPr lang="cs-CZ" sz="1400" i="1" dirty="0"/>
              <a:t> free </a:t>
            </a:r>
            <a:r>
              <a:rPr lang="cs-CZ" sz="1400" i="1" dirty="0" err="1"/>
              <a:t>encyclopedia</a:t>
            </a:r>
            <a:r>
              <a:rPr lang="cs-CZ" sz="1400" dirty="0"/>
              <a:t> [online]. San Francisco (CA): </a:t>
            </a:r>
            <a:r>
              <a:rPr lang="cs-CZ" sz="1400" dirty="0" err="1"/>
              <a:t>Wikimedia</a:t>
            </a:r>
            <a:r>
              <a:rPr lang="cs-CZ" sz="1400" dirty="0"/>
              <a:t> </a:t>
            </a:r>
            <a:r>
              <a:rPr lang="cs-CZ" sz="1400" dirty="0" err="1"/>
              <a:t>Foundation</a:t>
            </a:r>
            <a:r>
              <a:rPr lang="cs-CZ" sz="1400" dirty="0"/>
              <a:t>, 2001- [cit. 2013-06-22]. Dostupné z: </a:t>
            </a:r>
            <a:r>
              <a:rPr lang="cs-CZ" sz="1400" u="sng" dirty="0">
                <a:hlinkClick r:id="rId4"/>
              </a:rPr>
              <a:t>http://upload.wikimedia.org/wikipedia/commons/2/27/Gray194.png</a:t>
            </a:r>
            <a:endParaRPr lang="cs-CZ" sz="1400" dirty="0"/>
          </a:p>
          <a:p>
            <a:r>
              <a:rPr lang="cs-CZ" sz="1400" dirty="0" smtClean="0"/>
              <a:t>(4) </a:t>
            </a:r>
            <a:r>
              <a:rPr lang="cs-CZ" sz="1400" dirty="0"/>
              <a:t>Rozdělení vnitřku lebky. In: </a:t>
            </a:r>
            <a:r>
              <a:rPr lang="cs-CZ" sz="1400" i="1" dirty="0" err="1"/>
              <a:t>Wikipedia</a:t>
            </a:r>
            <a:r>
              <a:rPr lang="cs-CZ" sz="1400" i="1" dirty="0"/>
              <a:t>: </a:t>
            </a:r>
            <a:r>
              <a:rPr lang="cs-CZ" sz="1400" i="1" dirty="0" err="1"/>
              <a:t>the</a:t>
            </a:r>
            <a:r>
              <a:rPr lang="cs-CZ" sz="1400" i="1" dirty="0"/>
              <a:t> free </a:t>
            </a:r>
            <a:r>
              <a:rPr lang="cs-CZ" sz="1400" i="1" dirty="0" err="1"/>
              <a:t>encyclopedia</a:t>
            </a:r>
            <a:r>
              <a:rPr lang="cs-CZ" sz="1400" dirty="0"/>
              <a:t> [online]. San Francisco (CA): </a:t>
            </a:r>
            <a:r>
              <a:rPr lang="cs-CZ" sz="1400" dirty="0" err="1"/>
              <a:t>Wikimedia</a:t>
            </a:r>
            <a:r>
              <a:rPr lang="cs-CZ" sz="1400" dirty="0"/>
              <a:t> </a:t>
            </a:r>
            <a:r>
              <a:rPr lang="cs-CZ" sz="1400" dirty="0" err="1"/>
              <a:t>Foundation</a:t>
            </a:r>
            <a:r>
              <a:rPr lang="cs-CZ" sz="1400" dirty="0"/>
              <a:t>, 2001- [cit. 2013-06-25]. Dostupné z: </a:t>
            </a:r>
            <a:r>
              <a:rPr lang="cs-CZ" sz="1400" u="sng" dirty="0">
                <a:hlinkClick r:id="rId5"/>
              </a:rPr>
              <a:t>http://upload.wikimedia.org/wikipedia/commons/thumb/8/81/Gray193.png/408px-Gray193.png</a:t>
            </a:r>
            <a:endParaRPr lang="cs-CZ" sz="1400" dirty="0"/>
          </a:p>
          <a:p>
            <a:r>
              <a:rPr lang="cs-CZ" sz="1400" dirty="0" smtClean="0"/>
              <a:t>(5) </a:t>
            </a:r>
            <a:r>
              <a:rPr lang="cs-CZ" sz="1400" dirty="0" err="1"/>
              <a:t>Baze</a:t>
            </a:r>
            <a:r>
              <a:rPr lang="cs-CZ" sz="1400" dirty="0"/>
              <a:t> lebky zezdola. In: </a:t>
            </a:r>
            <a:r>
              <a:rPr lang="cs-CZ" sz="1400" i="1" dirty="0" err="1"/>
              <a:t>Wikipedia</a:t>
            </a:r>
            <a:r>
              <a:rPr lang="cs-CZ" sz="1400" i="1" dirty="0"/>
              <a:t>: </a:t>
            </a:r>
            <a:r>
              <a:rPr lang="cs-CZ" sz="1400" i="1" dirty="0" err="1"/>
              <a:t>the</a:t>
            </a:r>
            <a:r>
              <a:rPr lang="cs-CZ" sz="1400" i="1" dirty="0"/>
              <a:t> free </a:t>
            </a:r>
            <a:r>
              <a:rPr lang="cs-CZ" sz="1400" i="1" dirty="0" err="1"/>
              <a:t>encyclopedia</a:t>
            </a:r>
            <a:r>
              <a:rPr lang="cs-CZ" sz="1400" dirty="0"/>
              <a:t> [online]. San Francisco (CA): </a:t>
            </a:r>
            <a:r>
              <a:rPr lang="cs-CZ" sz="1400" dirty="0" err="1"/>
              <a:t>Wikimedia</a:t>
            </a:r>
            <a:r>
              <a:rPr lang="cs-CZ" sz="1400" dirty="0"/>
              <a:t> </a:t>
            </a:r>
            <a:r>
              <a:rPr lang="cs-CZ" sz="1400" dirty="0" err="1"/>
              <a:t>Foundation</a:t>
            </a:r>
            <a:r>
              <a:rPr lang="cs-CZ" sz="1400" dirty="0"/>
              <a:t>, 2001- [cit. 2013-06-25]. Dostupné z: </a:t>
            </a:r>
            <a:r>
              <a:rPr lang="cs-CZ" sz="1400" u="sng" dirty="0">
                <a:hlinkClick r:id="rId6"/>
              </a:rPr>
              <a:t>http://upload.wikimedia.org/wikipedia/commons/thumb/9/90/Gray187.png/368px-Gray187.png</a:t>
            </a:r>
            <a:endParaRPr lang="cs-CZ" sz="1400" dirty="0"/>
          </a:p>
          <a:p>
            <a:r>
              <a:rPr lang="cs-CZ" sz="1400" dirty="0" smtClean="0"/>
              <a:t>(6) </a:t>
            </a:r>
            <a:r>
              <a:rPr lang="cs-CZ" sz="1400" dirty="0"/>
              <a:t>Jazylka. In: </a:t>
            </a:r>
            <a:r>
              <a:rPr lang="cs-CZ" sz="1400" i="1" dirty="0" err="1"/>
              <a:t>Wikipedia</a:t>
            </a:r>
            <a:r>
              <a:rPr lang="cs-CZ" sz="1400" i="1" dirty="0"/>
              <a:t>: </a:t>
            </a:r>
            <a:r>
              <a:rPr lang="cs-CZ" sz="1400" i="1" dirty="0" err="1"/>
              <a:t>the</a:t>
            </a:r>
            <a:r>
              <a:rPr lang="cs-CZ" sz="1400" i="1" dirty="0"/>
              <a:t> free </a:t>
            </a:r>
            <a:r>
              <a:rPr lang="cs-CZ" sz="1400" i="1" dirty="0" err="1"/>
              <a:t>encyclopedia</a:t>
            </a:r>
            <a:r>
              <a:rPr lang="cs-CZ" sz="1400" dirty="0"/>
              <a:t> [online]. San Francisco (CA): </a:t>
            </a:r>
            <a:r>
              <a:rPr lang="cs-CZ" sz="1400" dirty="0" err="1"/>
              <a:t>Wikimedia</a:t>
            </a:r>
            <a:r>
              <a:rPr lang="cs-CZ" sz="1400" dirty="0"/>
              <a:t> </a:t>
            </a:r>
            <a:r>
              <a:rPr lang="cs-CZ" sz="1400" dirty="0" err="1"/>
              <a:t>Foundation</a:t>
            </a:r>
            <a:r>
              <a:rPr lang="cs-CZ" sz="1400" dirty="0"/>
              <a:t>, 2001- [cit. 2013-06-22]. Dostupné z: </a:t>
            </a:r>
            <a:r>
              <a:rPr lang="cs-CZ" sz="1400" u="sng" dirty="0">
                <a:hlinkClick r:id="rId7"/>
              </a:rPr>
              <a:t>http://upload.wikimedia.org/wikipedia/commons/1/1f/Gray186.png</a:t>
            </a:r>
            <a:endParaRPr lang="cs-CZ" sz="1400" dirty="0"/>
          </a:p>
          <a:p>
            <a:r>
              <a:rPr lang="cs-CZ" sz="1400" dirty="0" smtClean="0"/>
              <a:t>(7) </a:t>
            </a:r>
            <a:r>
              <a:rPr lang="cs-CZ" sz="1400" dirty="0"/>
              <a:t>Sluchové kůstky. In: </a:t>
            </a:r>
            <a:r>
              <a:rPr lang="cs-CZ" sz="1400" i="1" dirty="0" err="1"/>
              <a:t>Wikipedia</a:t>
            </a:r>
            <a:r>
              <a:rPr lang="cs-CZ" sz="1400" i="1" dirty="0"/>
              <a:t>: </a:t>
            </a:r>
            <a:r>
              <a:rPr lang="cs-CZ" sz="1400" i="1" dirty="0" err="1"/>
              <a:t>the</a:t>
            </a:r>
            <a:r>
              <a:rPr lang="cs-CZ" sz="1400" i="1" dirty="0"/>
              <a:t> free </a:t>
            </a:r>
            <a:r>
              <a:rPr lang="cs-CZ" sz="1400" i="1" dirty="0" err="1"/>
              <a:t>encyclopedia</a:t>
            </a:r>
            <a:r>
              <a:rPr lang="cs-CZ" sz="1400" dirty="0"/>
              <a:t> [online]. San Francisco (CA): </a:t>
            </a:r>
            <a:r>
              <a:rPr lang="cs-CZ" sz="1400" dirty="0" err="1"/>
              <a:t>Wikimedia</a:t>
            </a:r>
            <a:r>
              <a:rPr lang="cs-CZ" sz="1400" dirty="0"/>
              <a:t> </a:t>
            </a:r>
            <a:r>
              <a:rPr lang="cs-CZ" sz="1400" dirty="0" err="1"/>
              <a:t>Foundation</a:t>
            </a:r>
            <a:r>
              <a:rPr lang="cs-CZ" sz="1400" dirty="0"/>
              <a:t>, 2001- [cit. 2013-06-22]. Dostupné z: </a:t>
            </a:r>
            <a:r>
              <a:rPr lang="cs-CZ" sz="1400" u="sng" dirty="0">
                <a:hlinkClick r:id="rId8"/>
              </a:rPr>
              <a:t>http://upload.wikimedia.org/wikipedia/commons/thumb/3/32/Trommelfell.png/529px-Trommelfell.png</a:t>
            </a:r>
            <a:endParaRPr lang="cs-CZ" sz="1400" dirty="0"/>
          </a:p>
          <a:p>
            <a:endParaRPr lang="cs-CZ" sz="1400" dirty="0"/>
          </a:p>
          <a:p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28946840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Horizont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hade val="100000"/>
                <a:satMod val="100000"/>
              </a:schemeClr>
            </a:gs>
            <a:gs pos="100000">
              <a:schemeClr val="phClr">
                <a:tint val="61000"/>
                <a:alpha val="100000"/>
                <a:satMod val="2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</a:schemeClr>
            </a:gs>
            <a:gs pos="100000">
              <a:schemeClr val="phClr">
                <a:tint val="90000"/>
                <a:alpha val="100000"/>
                <a:satMod val="2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5240" cap="flat" cmpd="sng" algn="ctr">
          <a:solidFill>
            <a:schemeClr val="phClr">
              <a:tint val="25000"/>
              <a:alpha val="25000"/>
            </a:schemeClr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2924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prstMaterial="flat">
            <a:bevelT w="34925" h="47625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341</TotalTime>
  <Words>637</Words>
  <Application>Microsoft Office PowerPoint</Application>
  <PresentationFormat>Předvádění na obrazovce (4:3)</PresentationFormat>
  <Paragraphs>92</Paragraphs>
  <Slides>16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Aerodynamika</vt:lpstr>
      <vt:lpstr>Prezentace aplikace PowerPoint</vt:lpstr>
      <vt:lpstr>Kosti lebeční  (ossa cranii)</vt:lpstr>
      <vt:lpstr>Lebka (cranium)</vt:lpstr>
      <vt:lpstr>Neurocranium</vt:lpstr>
      <vt:lpstr>Splanchnocranium</vt:lpstr>
      <vt:lpstr>Lebka – boční pohled  (norma lateralis) </vt:lpstr>
      <vt:lpstr>Lebka – pohled zepředu (norma facialis)</vt:lpstr>
      <vt:lpstr>Lebka - vnitřní boční pohled (norma sagittalis)</vt:lpstr>
      <vt:lpstr>Rozdělení vnitřku lebky (norma basis cranii interna)</vt:lpstr>
      <vt:lpstr>Báze lebky zezdola (norma basis cranii externa)</vt:lpstr>
      <vt:lpstr>Kosti nepatřící přímo k lebce </vt:lpstr>
      <vt:lpstr>Jazylka (os hyoideum)</vt:lpstr>
      <vt:lpstr>Sluchové kůstky (ossicula auditoria)</vt:lpstr>
      <vt:lpstr>Pojmenujte jednotlivé kosti lebky</vt:lpstr>
      <vt:lpstr>Prezentace aplikace PowerPoint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77</dc:creator>
  <cp:lastModifiedBy>77</cp:lastModifiedBy>
  <cp:revision>31</cp:revision>
  <dcterms:created xsi:type="dcterms:W3CDTF">2013-06-22T16:08:43Z</dcterms:created>
  <dcterms:modified xsi:type="dcterms:W3CDTF">2013-07-10T13:41:43Z</dcterms:modified>
</cp:coreProperties>
</file>