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sldIdLst>
    <p:sldId id="257" r:id="rId2"/>
    <p:sldId id="258" r:id="rId3"/>
    <p:sldId id="259" r:id="rId4"/>
    <p:sldId id="265" r:id="rId5"/>
    <p:sldId id="266" r:id="rId6"/>
    <p:sldId id="267" r:id="rId7"/>
    <p:sldId id="268" r:id="rId8"/>
    <p:sldId id="269" r:id="rId9"/>
    <p:sldId id="270" r:id="rId10"/>
    <p:sldId id="272" r:id="rId11"/>
    <p:sldId id="271" r:id="rId12"/>
    <p:sldId id="273" r:id="rId13"/>
    <p:sldId id="274" r:id="rId14"/>
    <p:sldId id="277" r:id="rId15"/>
    <p:sldId id="279" r:id="rId16"/>
    <p:sldId id="275" r:id="rId17"/>
    <p:sldId id="276" r:id="rId18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0066"/>
    <a:srgbClr val="FFCC00"/>
    <a:srgbClr val="0000CC"/>
    <a:srgbClr val="336699"/>
    <a:srgbClr val="A50021"/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52" d="100"/>
          <a:sy n="52" d="100"/>
        </p:scale>
        <p:origin x="-2274" y="-96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3393440"/>
            <a:ext cx="6858000" cy="4340352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3556001"/>
            <a:ext cx="6858000" cy="365276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7305525"/>
            <a:ext cx="6858000" cy="314476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1449" y="3759201"/>
            <a:ext cx="6515100" cy="1960033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8624" y="6400800"/>
            <a:ext cx="6000750" cy="711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343400" y="8475134"/>
            <a:ext cx="2171700" cy="486833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2361438" y="5681473"/>
            <a:ext cx="9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971799" y="5856225"/>
            <a:ext cx="914400" cy="486833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3614166" y="5681473"/>
            <a:ext cx="9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3393440"/>
            <a:ext cx="6858000" cy="4340352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3556001"/>
            <a:ext cx="6858000" cy="365276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7305525"/>
            <a:ext cx="6858000" cy="314476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49" y="3759200"/>
            <a:ext cx="6515100" cy="195072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8624" y="6400800"/>
            <a:ext cx="6000750" cy="73152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343400" y="8475134"/>
            <a:ext cx="2171700" cy="486833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969514" y="5852161"/>
            <a:ext cx="912114" cy="486833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614166" y="5681473"/>
            <a:ext cx="9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361438" y="5681473"/>
            <a:ext cx="9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4229100" cy="1261533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184" y="2292096"/>
            <a:ext cx="6185916" cy="604723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4629150" y="215392"/>
            <a:ext cx="2228850" cy="15361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86300" y="365760"/>
            <a:ext cx="2057400" cy="1259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4608576" y="178816"/>
            <a:ext cx="57150" cy="1625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608576" y="178816"/>
            <a:ext cx="57150" cy="1625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7660" y="2289387"/>
            <a:ext cx="6187440" cy="6041813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4629150" y="215392"/>
            <a:ext cx="2228850" cy="15361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608576" y="178816"/>
            <a:ext cx="57150" cy="1625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04800"/>
            <a:ext cx="4229100" cy="134112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86300" y="304800"/>
            <a:ext cx="2114550" cy="134112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08576" y="178816"/>
            <a:ext cx="57150" cy="1625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1443038" y="3807619"/>
            <a:ext cx="9144000" cy="1528763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1500902" y="3928348"/>
            <a:ext cx="9144000" cy="128730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86400" y="366185"/>
            <a:ext cx="1085850" cy="7802033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764881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572000" y="8475134"/>
            <a:ext cx="571500" cy="486833"/>
          </a:xfrm>
        </p:spPr>
        <p:txBody>
          <a:bodyPr/>
          <a:lstStyle/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760857" y="4515993"/>
            <a:ext cx="9144000" cy="112014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34112"/>
            <a:ext cx="6858000" cy="1938528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223522"/>
            <a:ext cx="6858000" cy="153908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243840"/>
            <a:ext cx="6172200" cy="14822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833BC4C-6B62-4C6B-9C4F-8AF739CB84BD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2FBAD7A-409A-48EB-99E6-ECFA26849FA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824736"/>
            <a:ext cx="6858000" cy="199136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upload.wikimedia.org/wikipedia/commons/7/75/Human_skeleton_front_arrows_no_labels.svg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upload.wikimedia.org/wikipedia/commons/7/75/Human_skeleton_front_arrows_no_labels.svg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e/Human_leg_bones_labeled.svg" TargetMode="External"/><Relationship Id="rId2" Type="http://schemas.openxmlformats.org/officeDocument/2006/relationships/hyperlink" Target="http://upload.wikimedia.org/wikipedia/commons/9/98/Gray241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5/59/Gray269.png/328px-Gray269.png" TargetMode="External"/><Relationship Id="rId4" Type="http://schemas.openxmlformats.org/officeDocument/2006/relationships/hyperlink" Target="http://upload.wikimedia.org/wikipedia/commons/5/5a/Ospied-de.sv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9/Human_arm_bones_diagram.svg" TargetMode="External"/><Relationship Id="rId2" Type="http://schemas.openxmlformats.org/officeDocument/2006/relationships/hyperlink" Target="http://upload.wikimedia.org/wikipedia/commons/5/5a/Illu_pectoral_girdle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7/75/Human_skeleton_front_arrows_no_labels.svg/570px-Human_skeleton_front_arrows_no_labels.svg.png" TargetMode="External"/><Relationship Id="rId4" Type="http://schemas.openxmlformats.org/officeDocument/2006/relationships/hyperlink" Target="http://upload.wikimedia.org/wikipedia/commons/e/e5/Gray22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5319250"/>
              </p:ext>
            </p:extLst>
          </p:nvPr>
        </p:nvGraphicFramePr>
        <p:xfrm>
          <a:off x="498279" y="134902"/>
          <a:ext cx="5860257" cy="7706582"/>
        </p:xfrm>
        <a:graphic>
          <a:graphicData uri="http://schemas.openxmlformats.org/drawingml/2006/table">
            <a:tbl>
              <a:tblPr/>
              <a:tblGrid>
                <a:gridCol w="1130522"/>
                <a:gridCol w="4729735"/>
              </a:tblGrid>
              <a:tr h="76423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260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260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260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260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Kostra končetin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559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Platošová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260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 člověka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559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Septima a 3. ročník, seminář z biologie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260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02.07. 2013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8469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určen pro rozvoj a upevnění  teoretických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praktických poznatků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žáků z biologie člověka v oblasti určování a poznávání jednotlivých kostí lidského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těla se zaměřením na kostru končetin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3649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v programu Microsoft PowerPoint, nutný dataprojektor, vhodný je model kostry člověka</a:t>
                      </a: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260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L="68580" marR="68580" marT="60955" marB="6095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766" y="7841484"/>
            <a:ext cx="4561285" cy="118762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069" y="1210738"/>
            <a:ext cx="432197" cy="768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276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Kostra končetin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7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2"/>
            <a:ext cx="6515100" cy="6034617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Je členěna na: </a:t>
            </a:r>
          </a:p>
          <a:p>
            <a:pPr marL="0" indent="0">
              <a:buNone/>
            </a:pPr>
            <a:endParaRPr lang="cs-CZ" i="1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Kostru osovou </a:t>
            </a:r>
            <a:r>
              <a:rPr lang="cs-CZ" sz="1600" i="1" dirty="0" smtClean="0"/>
              <a:t>(samostatná prezentace)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l</a:t>
            </a:r>
            <a:r>
              <a:rPr lang="cs-CZ" dirty="0" smtClean="0"/>
              <a:t>ebka 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žebra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h</a:t>
            </a:r>
            <a:r>
              <a:rPr lang="cs-CZ" dirty="0" smtClean="0"/>
              <a:t>rudní kost</a:t>
            </a:r>
          </a:p>
          <a:p>
            <a:pPr marL="457200" lvl="1" indent="0">
              <a:buNone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Kostru končetin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letence horních a dolních končetin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kostra volné </a:t>
            </a:r>
            <a:r>
              <a:rPr lang="cs-CZ" dirty="0" smtClean="0"/>
              <a:t>horní a dolní končetiny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974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Pletenec dolní končetiny</a:t>
            </a:r>
            <a:br>
              <a:rPr lang="cs-CZ" dirty="0" smtClean="0"/>
            </a:br>
            <a:r>
              <a:rPr lang="cs-CZ" i="1" dirty="0" smtClean="0"/>
              <a:t>(cingulum </a:t>
            </a:r>
            <a:r>
              <a:rPr lang="cs-CZ" i="1" dirty="0" err="1" smtClean="0"/>
              <a:t>membri</a:t>
            </a:r>
            <a:r>
              <a:rPr lang="cs-CZ" i="1" dirty="0" smtClean="0"/>
              <a:t> </a:t>
            </a:r>
            <a:r>
              <a:rPr lang="cs-CZ" i="1" dirty="0" err="1" smtClean="0"/>
              <a:t>inferioris</a:t>
            </a:r>
            <a:r>
              <a:rPr lang="cs-CZ" i="1" dirty="0" smtClean="0"/>
              <a:t>)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Skládá se ze dvou kostí pánevních </a:t>
            </a:r>
            <a:r>
              <a:rPr lang="cs-CZ" sz="2800" i="1" dirty="0" smtClean="0"/>
              <a:t>(</a:t>
            </a:r>
            <a:r>
              <a:rPr lang="cs-CZ" sz="2800" i="1" dirty="0" err="1" smtClean="0"/>
              <a:t>ossa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coxae</a:t>
            </a:r>
            <a:r>
              <a:rPr lang="cs-CZ" sz="2800" i="1" dirty="0" smtClean="0"/>
              <a:t>)</a:t>
            </a:r>
            <a:r>
              <a:rPr lang="cs-CZ" sz="2800" dirty="0" smtClean="0"/>
              <a:t>, které se vzadu přikládají ke kosti křížové </a:t>
            </a:r>
            <a:r>
              <a:rPr lang="cs-CZ" sz="2800" i="1" dirty="0" smtClean="0"/>
              <a:t>(os </a:t>
            </a:r>
            <a:r>
              <a:rPr lang="cs-CZ" sz="2800" i="1" dirty="0" err="1" smtClean="0"/>
              <a:t>sacrum</a:t>
            </a:r>
            <a:r>
              <a:rPr lang="cs-CZ" sz="2800" i="1" dirty="0" smtClean="0"/>
              <a:t>) </a:t>
            </a:r>
            <a:r>
              <a:rPr lang="cs-CZ" sz="2800" dirty="0" smtClean="0"/>
              <a:t>a vpředu se spojují chrupavčitou symfýzou; všechny tyto části pak tvoří pánev </a:t>
            </a:r>
            <a:r>
              <a:rPr lang="cs-CZ" sz="2800" i="1" dirty="0" smtClean="0"/>
              <a:t>(pelvis) </a:t>
            </a:r>
          </a:p>
          <a:p>
            <a:endParaRPr lang="cs-CZ" sz="2800" i="1" dirty="0" smtClean="0"/>
          </a:p>
          <a:p>
            <a:r>
              <a:rPr lang="cs-CZ" sz="2800" dirty="0" smtClean="0"/>
              <a:t>Každá z pánevních kostí se skládá z kosti:</a:t>
            </a:r>
          </a:p>
          <a:p>
            <a:pPr lvl="1"/>
            <a:r>
              <a:rPr lang="cs-CZ" sz="2600" dirty="0" smtClean="0"/>
              <a:t>Kyčelní </a:t>
            </a:r>
            <a:r>
              <a:rPr lang="cs-CZ" sz="2600" i="1" dirty="0" smtClean="0"/>
              <a:t>(os </a:t>
            </a:r>
            <a:r>
              <a:rPr lang="cs-CZ" sz="2600" i="1" dirty="0" err="1" smtClean="0"/>
              <a:t>ilium</a:t>
            </a:r>
            <a:r>
              <a:rPr lang="cs-CZ" sz="2600" i="1" dirty="0" smtClean="0"/>
              <a:t>)</a:t>
            </a:r>
          </a:p>
          <a:p>
            <a:pPr lvl="1"/>
            <a:r>
              <a:rPr lang="cs-CZ" sz="2600" dirty="0" smtClean="0"/>
              <a:t>Sedací </a:t>
            </a:r>
            <a:r>
              <a:rPr lang="cs-CZ" sz="2600" i="1" dirty="0" smtClean="0"/>
              <a:t>(os </a:t>
            </a:r>
            <a:r>
              <a:rPr lang="cs-CZ" sz="2600" i="1" dirty="0" err="1" smtClean="0"/>
              <a:t>ischii</a:t>
            </a:r>
            <a:r>
              <a:rPr lang="cs-CZ" sz="2600" i="1" dirty="0" smtClean="0"/>
              <a:t>)</a:t>
            </a:r>
          </a:p>
          <a:p>
            <a:pPr lvl="1"/>
            <a:r>
              <a:rPr lang="cs-CZ" sz="2600" dirty="0" smtClean="0"/>
              <a:t>Stydké  </a:t>
            </a:r>
            <a:r>
              <a:rPr lang="cs-CZ" sz="2600" i="1" dirty="0" smtClean="0"/>
              <a:t>(os </a:t>
            </a:r>
            <a:r>
              <a:rPr lang="cs-CZ" sz="2600" i="1" dirty="0" err="1" smtClean="0"/>
              <a:t>pubis</a:t>
            </a:r>
            <a:r>
              <a:rPr lang="cs-CZ" sz="2600" i="1" dirty="0" smtClean="0"/>
              <a:t>)</a:t>
            </a:r>
            <a:endParaRPr lang="cs-CZ" sz="2600" i="1" dirty="0"/>
          </a:p>
        </p:txBody>
      </p:sp>
    </p:spTree>
    <p:extLst>
      <p:ext uri="{BB962C8B-B14F-4D97-AF65-F5344CB8AC3E}">
        <p14:creationId xmlns:p14="http://schemas.microsoft.com/office/powerpoint/2010/main" val="351836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975" y="3635896"/>
            <a:ext cx="4972050" cy="441007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Pelvis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96952" y="3316226"/>
            <a:ext cx="1194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B050"/>
                </a:solidFill>
              </a:rPr>
              <a:t>o</a:t>
            </a:r>
            <a:r>
              <a:rPr lang="cs-CZ" dirty="0" smtClean="0">
                <a:solidFill>
                  <a:srgbClr val="00B050"/>
                </a:solidFill>
              </a:rPr>
              <a:t>s </a:t>
            </a:r>
            <a:r>
              <a:rPr lang="cs-CZ" dirty="0" err="1" smtClean="0">
                <a:solidFill>
                  <a:srgbClr val="00B050"/>
                </a:solidFill>
              </a:rPr>
              <a:t>sacrum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51566" y="3820562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os </a:t>
            </a:r>
            <a:r>
              <a:rPr lang="cs-CZ" dirty="0" err="1" smtClean="0">
                <a:solidFill>
                  <a:srgbClr val="00B0F0"/>
                </a:solidFill>
              </a:rPr>
              <a:t>ilium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84016" y="7712466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s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ischii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59349" y="6771008"/>
            <a:ext cx="1002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os </a:t>
            </a:r>
            <a:r>
              <a:rPr lang="cs-CZ" dirty="0" err="1" smtClean="0">
                <a:solidFill>
                  <a:srgbClr val="FF0000"/>
                </a:solidFill>
              </a:rPr>
              <a:t>pubis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1857" y="7075208"/>
            <a:ext cx="1282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C00"/>
                </a:solidFill>
              </a:rPr>
              <a:t>symfýza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1377" y="6311112"/>
            <a:ext cx="821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coccyx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84693" y="2339752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(1)</a:t>
            </a:r>
            <a:endParaRPr lang="cs-CZ" sz="1000" dirty="0"/>
          </a:p>
        </p:txBody>
      </p:sp>
      <p:sp useBgFill="1">
        <p:nvSpPr>
          <p:cNvPr id="11" name="Tlačítko akce: Dopředu nebo Další 10">
            <a:hlinkClick r:id="" action="ppaction://hlinkshowjump?jump=nextslide" highlightClick="1"/>
          </p:cNvPr>
          <p:cNvSpPr>
            <a:spLocks noChangeAspect="1"/>
          </p:cNvSpPr>
          <p:nvPr/>
        </p:nvSpPr>
        <p:spPr>
          <a:xfrm>
            <a:off x="6223078" y="8484532"/>
            <a:ext cx="500360" cy="500360"/>
          </a:xfrm>
          <a:prstGeom prst="actionButtonForwardNext">
            <a:avLst/>
          </a:prstGeom>
          <a:ln>
            <a:solidFill>
              <a:schemeClr val="accent2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791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79511"/>
            <a:ext cx="6858000" cy="144016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Kostra volné dolní končetiny</a:t>
            </a:r>
            <a:br>
              <a:rPr lang="cs-CZ" dirty="0" smtClean="0"/>
            </a:br>
            <a:r>
              <a:rPr lang="cs-CZ" dirty="0" smtClean="0"/>
              <a:t>(skeleton </a:t>
            </a:r>
            <a:r>
              <a:rPr lang="cs-CZ" dirty="0" err="1" smtClean="0"/>
              <a:t>membri</a:t>
            </a:r>
            <a:r>
              <a:rPr lang="cs-CZ" dirty="0" smtClean="0"/>
              <a:t> </a:t>
            </a:r>
            <a:r>
              <a:rPr lang="cs-CZ" dirty="0" err="1" smtClean="0"/>
              <a:t>inferioris</a:t>
            </a:r>
            <a:r>
              <a:rPr lang="cs-CZ" dirty="0" smtClean="0"/>
              <a:t> </a:t>
            </a:r>
            <a:r>
              <a:rPr lang="cs-CZ" dirty="0" err="1" smtClean="0"/>
              <a:t>liberi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051719"/>
            <a:ext cx="6858000" cy="7092281"/>
          </a:xfrm>
        </p:spPr>
        <p:txBody>
          <a:bodyPr>
            <a:normAutofit/>
          </a:bodyPr>
          <a:lstStyle/>
          <a:p>
            <a:r>
              <a:rPr lang="cs-CZ" dirty="0"/>
              <a:t>k</a:t>
            </a:r>
            <a:r>
              <a:rPr lang="cs-CZ" dirty="0" smtClean="0"/>
              <a:t>ost stehenní </a:t>
            </a:r>
            <a:r>
              <a:rPr lang="cs-CZ" i="1" dirty="0" smtClean="0"/>
              <a:t>(femur)</a:t>
            </a:r>
          </a:p>
          <a:p>
            <a:pPr lvl="1"/>
            <a:r>
              <a:rPr lang="cs-CZ" dirty="0"/>
              <a:t>n</a:t>
            </a:r>
            <a:r>
              <a:rPr lang="cs-CZ" dirty="0" smtClean="0"/>
              <a:t>ejmohutnější a nejdelší kost v těle</a:t>
            </a:r>
          </a:p>
          <a:p>
            <a:r>
              <a:rPr lang="cs-CZ" dirty="0" smtClean="0"/>
              <a:t>čéška</a:t>
            </a:r>
            <a:r>
              <a:rPr lang="cs-CZ" i="1" dirty="0" smtClean="0"/>
              <a:t> (</a:t>
            </a:r>
            <a:r>
              <a:rPr lang="cs-CZ" i="1" dirty="0" err="1" smtClean="0"/>
              <a:t>patella</a:t>
            </a:r>
            <a:r>
              <a:rPr lang="cs-CZ" i="1" dirty="0" smtClean="0"/>
              <a:t>)</a:t>
            </a:r>
          </a:p>
          <a:p>
            <a:r>
              <a:rPr lang="cs-CZ" dirty="0"/>
              <a:t>k</a:t>
            </a:r>
            <a:r>
              <a:rPr lang="cs-CZ" dirty="0" smtClean="0"/>
              <a:t>osti bérce </a:t>
            </a:r>
            <a:r>
              <a:rPr lang="cs-CZ" i="1" dirty="0" smtClean="0"/>
              <a:t>(</a:t>
            </a:r>
            <a:r>
              <a:rPr lang="cs-CZ" i="1" dirty="0" err="1" smtClean="0"/>
              <a:t>ossa</a:t>
            </a:r>
            <a:r>
              <a:rPr lang="cs-CZ" i="1" dirty="0" smtClean="0"/>
              <a:t> </a:t>
            </a:r>
            <a:r>
              <a:rPr lang="cs-CZ" i="1" dirty="0" err="1" smtClean="0"/>
              <a:t>cruris</a:t>
            </a:r>
            <a:r>
              <a:rPr lang="cs-CZ" i="1" dirty="0" smtClean="0"/>
              <a:t>)</a:t>
            </a:r>
          </a:p>
          <a:p>
            <a:pPr lvl="1"/>
            <a:r>
              <a:rPr lang="cs-CZ" dirty="0" smtClean="0"/>
              <a:t>Kost holenní </a:t>
            </a:r>
            <a:r>
              <a:rPr lang="cs-CZ" i="1" dirty="0" smtClean="0"/>
              <a:t>(</a:t>
            </a:r>
            <a:r>
              <a:rPr lang="cs-CZ" i="1" dirty="0" err="1" smtClean="0"/>
              <a:t>tibia</a:t>
            </a:r>
            <a:r>
              <a:rPr lang="cs-CZ" i="1" dirty="0" smtClean="0"/>
              <a:t>)</a:t>
            </a:r>
          </a:p>
          <a:p>
            <a:pPr lvl="1"/>
            <a:r>
              <a:rPr lang="cs-CZ" dirty="0" smtClean="0"/>
              <a:t>Kost lýtková </a:t>
            </a:r>
            <a:r>
              <a:rPr lang="cs-CZ" i="1" dirty="0" smtClean="0"/>
              <a:t>(fibula)</a:t>
            </a:r>
          </a:p>
          <a:p>
            <a:r>
              <a:rPr lang="cs-CZ" dirty="0" smtClean="0"/>
              <a:t>Kosti nohy </a:t>
            </a:r>
            <a:r>
              <a:rPr lang="cs-CZ" i="1" dirty="0" smtClean="0"/>
              <a:t>(</a:t>
            </a:r>
            <a:r>
              <a:rPr lang="cs-CZ" i="1" dirty="0" err="1" smtClean="0"/>
              <a:t>ossa</a:t>
            </a:r>
            <a:r>
              <a:rPr lang="cs-CZ" i="1" dirty="0" smtClean="0"/>
              <a:t> </a:t>
            </a:r>
            <a:r>
              <a:rPr lang="cs-CZ" i="1" dirty="0" err="1" smtClean="0"/>
              <a:t>pedis</a:t>
            </a:r>
            <a:r>
              <a:rPr lang="cs-CZ" i="1" dirty="0" smtClean="0"/>
              <a:t>)</a:t>
            </a:r>
          </a:p>
          <a:p>
            <a:pPr lvl="1"/>
            <a:r>
              <a:rPr lang="cs-CZ" dirty="0" smtClean="0"/>
              <a:t>Kosti zánártní </a:t>
            </a:r>
            <a:r>
              <a:rPr lang="cs-CZ" i="1" dirty="0" smtClean="0"/>
              <a:t>(</a:t>
            </a:r>
            <a:r>
              <a:rPr lang="cs-CZ" i="1" dirty="0" err="1" smtClean="0"/>
              <a:t>ossa</a:t>
            </a:r>
            <a:r>
              <a:rPr lang="cs-CZ" i="1" dirty="0" smtClean="0"/>
              <a:t> </a:t>
            </a:r>
            <a:r>
              <a:rPr lang="cs-CZ" i="1" dirty="0" err="1" smtClean="0"/>
              <a:t>tarsi</a:t>
            </a:r>
            <a:r>
              <a:rPr lang="cs-CZ" i="1" dirty="0" smtClean="0"/>
              <a:t>)</a:t>
            </a:r>
          </a:p>
          <a:p>
            <a:pPr lvl="2"/>
            <a:r>
              <a:rPr lang="cs-CZ" dirty="0"/>
              <a:t>k</a:t>
            </a:r>
            <a:r>
              <a:rPr lang="cs-CZ" dirty="0" smtClean="0"/>
              <a:t>ost hlezenní </a:t>
            </a:r>
            <a:r>
              <a:rPr lang="cs-CZ" i="1" dirty="0" smtClean="0"/>
              <a:t>(</a:t>
            </a:r>
            <a:r>
              <a:rPr lang="cs-CZ" i="1" dirty="0" err="1" smtClean="0"/>
              <a:t>talus</a:t>
            </a:r>
            <a:r>
              <a:rPr lang="cs-CZ" i="1" dirty="0" smtClean="0"/>
              <a:t>)</a:t>
            </a:r>
          </a:p>
          <a:p>
            <a:pPr lvl="2"/>
            <a:r>
              <a:rPr lang="cs-CZ" dirty="0" smtClean="0"/>
              <a:t>kost patní </a:t>
            </a:r>
            <a:r>
              <a:rPr lang="cs-CZ" i="1" dirty="0" smtClean="0"/>
              <a:t>(calcaneus)</a:t>
            </a:r>
          </a:p>
          <a:p>
            <a:pPr lvl="2"/>
            <a:r>
              <a:rPr lang="cs-CZ" dirty="0" smtClean="0"/>
              <a:t>Kost loďkovitá </a:t>
            </a:r>
            <a:r>
              <a:rPr lang="cs-CZ" i="1" dirty="0" smtClean="0"/>
              <a:t>(os </a:t>
            </a:r>
            <a:r>
              <a:rPr lang="cs-CZ" i="1" dirty="0" err="1" smtClean="0"/>
              <a:t>naviculare</a:t>
            </a:r>
            <a:r>
              <a:rPr lang="cs-CZ" i="1" dirty="0" smtClean="0"/>
              <a:t>)</a:t>
            </a:r>
          </a:p>
          <a:p>
            <a:pPr lvl="2"/>
            <a:r>
              <a:rPr lang="cs-CZ" dirty="0" smtClean="0"/>
              <a:t>Kosti klínovité (</a:t>
            </a:r>
            <a:r>
              <a:rPr lang="cs-CZ" i="1" dirty="0" smtClean="0"/>
              <a:t>os </a:t>
            </a:r>
            <a:r>
              <a:rPr lang="cs-CZ" i="1" dirty="0" err="1" smtClean="0"/>
              <a:t>cuneiforme</a:t>
            </a:r>
            <a:r>
              <a:rPr lang="cs-CZ" i="1" dirty="0" smtClean="0"/>
              <a:t> </a:t>
            </a:r>
            <a:r>
              <a:rPr lang="cs-CZ" i="1" dirty="0" err="1" smtClean="0"/>
              <a:t>mediale</a:t>
            </a:r>
            <a:r>
              <a:rPr lang="cs-CZ" i="1" dirty="0" smtClean="0"/>
              <a:t>, intermedium, </a:t>
            </a:r>
            <a:r>
              <a:rPr lang="cs-CZ" i="1" dirty="0" err="1" smtClean="0"/>
              <a:t>laterale</a:t>
            </a:r>
            <a:r>
              <a:rPr lang="cs-CZ" i="1" dirty="0" smtClean="0"/>
              <a:t>)</a:t>
            </a:r>
          </a:p>
          <a:p>
            <a:pPr lvl="2"/>
            <a:r>
              <a:rPr lang="cs-CZ" dirty="0" smtClean="0"/>
              <a:t>Kost krychlová </a:t>
            </a:r>
            <a:r>
              <a:rPr lang="cs-CZ" i="1" dirty="0" smtClean="0"/>
              <a:t>(os </a:t>
            </a:r>
            <a:r>
              <a:rPr lang="cs-CZ" i="1" dirty="0" err="1" smtClean="0"/>
              <a:t>cuboideum</a:t>
            </a:r>
            <a:r>
              <a:rPr lang="cs-CZ" i="1" dirty="0" smtClean="0"/>
              <a:t>)</a:t>
            </a:r>
          </a:p>
          <a:p>
            <a:pPr lvl="1"/>
            <a:r>
              <a:rPr lang="cs-CZ" dirty="0" smtClean="0"/>
              <a:t>Kosti nártní </a:t>
            </a:r>
            <a:r>
              <a:rPr lang="cs-CZ" i="1" dirty="0" smtClean="0"/>
              <a:t>(</a:t>
            </a:r>
            <a:r>
              <a:rPr lang="cs-CZ" i="1" dirty="0" err="1" smtClean="0"/>
              <a:t>ossa</a:t>
            </a:r>
            <a:r>
              <a:rPr lang="cs-CZ" i="1" dirty="0" smtClean="0"/>
              <a:t> </a:t>
            </a:r>
            <a:r>
              <a:rPr lang="cs-CZ" i="1" dirty="0" err="1" smtClean="0"/>
              <a:t>metatarsi</a:t>
            </a:r>
            <a:r>
              <a:rPr lang="cs-CZ" i="1" dirty="0" smtClean="0"/>
              <a:t>)</a:t>
            </a:r>
          </a:p>
          <a:p>
            <a:pPr lvl="1"/>
            <a:r>
              <a:rPr lang="cs-CZ" dirty="0" smtClean="0"/>
              <a:t>Články prstů nohy </a:t>
            </a:r>
            <a:r>
              <a:rPr lang="cs-CZ" i="1" dirty="0" smtClean="0"/>
              <a:t>(</a:t>
            </a:r>
            <a:r>
              <a:rPr lang="cs-CZ" i="1" dirty="0" err="1" smtClean="0"/>
              <a:t>phalanges</a:t>
            </a:r>
            <a:r>
              <a:rPr lang="cs-CZ" i="1" dirty="0" smtClean="0"/>
              <a:t> </a:t>
            </a:r>
            <a:r>
              <a:rPr lang="cs-CZ" i="1" dirty="0" err="1" smtClean="0"/>
              <a:t>digitorum</a:t>
            </a:r>
            <a:r>
              <a:rPr lang="cs-CZ" i="1" dirty="0" smtClean="0"/>
              <a:t> </a:t>
            </a:r>
            <a:r>
              <a:rPr lang="cs-CZ" i="1" dirty="0" err="1" smtClean="0"/>
              <a:t>pedis</a:t>
            </a:r>
            <a:r>
              <a:rPr lang="cs-CZ" i="1" dirty="0" smtClean="0"/>
              <a:t>)</a:t>
            </a:r>
          </a:p>
          <a:p>
            <a:pPr lvl="2"/>
            <a:r>
              <a:rPr lang="cs-CZ" dirty="0" smtClean="0"/>
              <a:t>Palec 2, ostatní 3</a:t>
            </a:r>
          </a:p>
          <a:p>
            <a:pPr lvl="2"/>
            <a:endParaRPr lang="cs-CZ" dirty="0" smtClean="0"/>
          </a:p>
          <a:p>
            <a:pPr lvl="4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766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Skeleton </a:t>
            </a:r>
            <a:r>
              <a:rPr lang="cs-CZ" dirty="0" err="1" smtClean="0"/>
              <a:t>membri</a:t>
            </a:r>
            <a:r>
              <a:rPr lang="cs-CZ" dirty="0" smtClean="0"/>
              <a:t> </a:t>
            </a:r>
            <a:r>
              <a:rPr lang="cs-CZ" dirty="0" err="1" smtClean="0"/>
              <a:t>inferioris</a:t>
            </a:r>
            <a:r>
              <a:rPr lang="cs-CZ" dirty="0" smtClean="0"/>
              <a:t> </a:t>
            </a:r>
            <a:r>
              <a:rPr lang="cs-CZ" dirty="0" err="1" smtClean="0"/>
              <a:t>liberi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96" y="2051720"/>
            <a:ext cx="5386388" cy="6575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12211" y="2183528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(2)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519723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Ossa</a:t>
            </a:r>
            <a:r>
              <a:rPr lang="cs-CZ" dirty="0" smtClean="0"/>
              <a:t> </a:t>
            </a:r>
            <a:r>
              <a:rPr lang="cs-CZ" dirty="0" err="1" smtClean="0"/>
              <a:t>pedis</a:t>
            </a:r>
            <a:r>
              <a:rPr lang="cs-CZ" dirty="0" smtClean="0"/>
              <a:t> - schéma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83" y="2832309"/>
            <a:ext cx="6569393" cy="575214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72119" y="2233817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(3)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55880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Ossa</a:t>
            </a:r>
            <a:r>
              <a:rPr lang="cs-CZ" dirty="0" smtClean="0"/>
              <a:t> </a:t>
            </a:r>
            <a:r>
              <a:rPr lang="cs-CZ" dirty="0" err="1" smtClean="0"/>
              <a:t>pedis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8916" y="2123728"/>
            <a:ext cx="3474286" cy="684752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4725144" y="3131840"/>
            <a:ext cx="1173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8000"/>
                </a:solidFill>
              </a:rPr>
              <a:t>calcaneus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04324" y="3194868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8000"/>
                </a:solidFill>
              </a:rPr>
              <a:t>1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22805" y="4228132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78916" y="3501172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CC"/>
                </a:solidFill>
              </a:rPr>
              <a:t>2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84436" y="4472688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4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14168" y="4976608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5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04781" y="4976608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6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84436" y="5547491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7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04781" y="6300192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01716" y="7730666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A50021"/>
                </a:solidFill>
              </a:rPr>
              <a:t>9</a:t>
            </a:r>
            <a:endParaRPr lang="cs-CZ" dirty="0">
              <a:solidFill>
                <a:srgbClr val="A5002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02079" y="3501172"/>
            <a:ext cx="662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CC"/>
                </a:solidFill>
              </a:rPr>
              <a:t>talus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4239" y="4472688"/>
            <a:ext cx="14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os </a:t>
            </a:r>
            <a:r>
              <a:rPr lang="cs-CZ" dirty="0" err="1" smtClean="0">
                <a:solidFill>
                  <a:schemeClr val="accent1"/>
                </a:solidFill>
              </a:rPr>
              <a:t>naviculare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42123" y="4228132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o</a:t>
            </a:r>
            <a:r>
              <a:rPr lang="cs-CZ" dirty="0" smtClean="0">
                <a:solidFill>
                  <a:srgbClr val="C00000"/>
                </a:solidFill>
              </a:rPr>
              <a:t>s </a:t>
            </a:r>
            <a:r>
              <a:rPr lang="cs-CZ" dirty="0" err="1" smtClean="0">
                <a:solidFill>
                  <a:srgbClr val="C00000"/>
                </a:solidFill>
              </a:rPr>
              <a:t>cuboideum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32747" y="4848350"/>
            <a:ext cx="16252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cuneiforme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laterale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0351" y="4901160"/>
            <a:ext cx="16252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cuneiforme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intermediale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37294" y="5568648"/>
            <a:ext cx="16252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7030A0"/>
                </a:solidFill>
              </a:rPr>
              <a:t>o</a:t>
            </a:r>
            <a:r>
              <a:rPr lang="cs-CZ" dirty="0" smtClean="0">
                <a:solidFill>
                  <a:srgbClr val="7030A0"/>
                </a:solidFill>
              </a:rPr>
              <a:t>s </a:t>
            </a:r>
            <a:r>
              <a:rPr lang="cs-CZ" dirty="0" err="1" smtClean="0">
                <a:solidFill>
                  <a:srgbClr val="7030A0"/>
                </a:solidFill>
              </a:rPr>
              <a:t>cuneiforme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</a:p>
          <a:p>
            <a:r>
              <a:rPr lang="cs-CZ" dirty="0" err="1" smtClean="0">
                <a:solidFill>
                  <a:srgbClr val="7030A0"/>
                </a:solidFill>
              </a:rPr>
              <a:t>mediale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0" y="6300192"/>
            <a:ext cx="1924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rgbClr val="002060"/>
                </a:solidFill>
              </a:rPr>
              <a:t>o</a:t>
            </a:r>
            <a:r>
              <a:rPr lang="cs-CZ" dirty="0" err="1" smtClean="0">
                <a:solidFill>
                  <a:srgbClr val="002060"/>
                </a:solidFill>
              </a:rPr>
              <a:t>ssa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metatarsalia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661839" y="7453667"/>
            <a:ext cx="11961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A50021"/>
                </a:solidFill>
              </a:rPr>
              <a:t>phalanges</a:t>
            </a:r>
            <a:endParaRPr lang="cs-CZ" dirty="0" smtClean="0">
              <a:solidFill>
                <a:srgbClr val="A50021"/>
              </a:solidFill>
            </a:endParaRPr>
          </a:p>
          <a:p>
            <a:r>
              <a:rPr lang="cs-CZ" dirty="0" err="1">
                <a:solidFill>
                  <a:srgbClr val="A50021"/>
                </a:solidFill>
              </a:rPr>
              <a:t>d</a:t>
            </a:r>
            <a:r>
              <a:rPr lang="cs-CZ" dirty="0" err="1" smtClean="0">
                <a:solidFill>
                  <a:srgbClr val="A50021"/>
                </a:solidFill>
              </a:rPr>
              <a:t>igitorum</a:t>
            </a:r>
            <a:endParaRPr lang="cs-CZ" dirty="0" smtClean="0">
              <a:solidFill>
                <a:srgbClr val="A50021"/>
              </a:solidFill>
            </a:endParaRPr>
          </a:p>
          <a:p>
            <a:r>
              <a:rPr lang="cs-CZ" dirty="0" err="1" smtClean="0">
                <a:solidFill>
                  <a:srgbClr val="A50021"/>
                </a:solidFill>
              </a:rPr>
              <a:t>pedis</a:t>
            </a:r>
            <a:endParaRPr lang="cs-CZ" dirty="0">
              <a:solidFill>
                <a:srgbClr val="A50021"/>
              </a:solidFill>
            </a:endParaRPr>
          </a:p>
        </p:txBody>
      </p:sp>
      <p:sp useBgFill="1">
        <p:nvSpPr>
          <p:cNvPr id="24" name="Tlačítko akce: Dopředu nebo Další 23">
            <a:hlinkClick r:id="" action="ppaction://hlinkshowjump?jump=nextslide" highlightClick="1"/>
          </p:cNvPr>
          <p:cNvSpPr>
            <a:spLocks noChangeAspect="1"/>
          </p:cNvSpPr>
          <p:nvPr/>
        </p:nvSpPr>
        <p:spPr>
          <a:xfrm>
            <a:off x="6295801" y="8545248"/>
            <a:ext cx="500360" cy="500360"/>
          </a:xfrm>
          <a:prstGeom prst="actionButtonForwardNext">
            <a:avLst/>
          </a:prstGeom>
          <a:ln>
            <a:solidFill>
              <a:schemeClr val="accent2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95801" y="2110080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(4)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01796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Pletenec </a:t>
            </a:r>
            <a:r>
              <a:rPr lang="cs-CZ" dirty="0" smtClean="0"/>
              <a:t>horní končetiny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/>
              <a:t>(cingulum </a:t>
            </a:r>
            <a:r>
              <a:rPr lang="cs-CZ" i="1" dirty="0" err="1"/>
              <a:t>membri</a:t>
            </a:r>
            <a:r>
              <a:rPr lang="cs-CZ" i="1" dirty="0"/>
              <a:t> </a:t>
            </a:r>
            <a:r>
              <a:rPr lang="cs-CZ" i="1" dirty="0" err="1" smtClean="0"/>
              <a:t>superioris</a:t>
            </a:r>
            <a:r>
              <a:rPr lang="cs-CZ" i="1" dirty="0"/>
              <a:t>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skládá se ze dvou kostí</a:t>
            </a:r>
          </a:p>
          <a:p>
            <a:pPr lvl="1"/>
            <a:r>
              <a:rPr lang="cs-CZ" sz="2800" dirty="0" smtClean="0"/>
              <a:t>lopatka </a:t>
            </a:r>
            <a:r>
              <a:rPr lang="cs-CZ" sz="2800" i="1" dirty="0" smtClean="0"/>
              <a:t>(</a:t>
            </a:r>
            <a:r>
              <a:rPr lang="cs-CZ" sz="2800" i="1" dirty="0" err="1" smtClean="0"/>
              <a:t>scapula</a:t>
            </a:r>
            <a:r>
              <a:rPr lang="cs-CZ" sz="2800" i="1" dirty="0" smtClean="0"/>
              <a:t>)</a:t>
            </a:r>
          </a:p>
          <a:p>
            <a:pPr lvl="1"/>
            <a:r>
              <a:rPr lang="cs-CZ" sz="2800" dirty="0" smtClean="0"/>
              <a:t>klíční kost </a:t>
            </a:r>
            <a:r>
              <a:rPr lang="cs-CZ" sz="2800" i="1" dirty="0" smtClean="0"/>
              <a:t>(</a:t>
            </a:r>
            <a:r>
              <a:rPr lang="cs-CZ" sz="2800" i="1" dirty="0" err="1" smtClean="0"/>
              <a:t>clavicula</a:t>
            </a:r>
            <a:r>
              <a:rPr lang="cs-CZ" sz="2800" i="1" dirty="0" smtClean="0"/>
              <a:t>)</a:t>
            </a:r>
          </a:p>
          <a:p>
            <a:pPr lvl="1"/>
            <a:endParaRPr lang="cs-CZ" sz="2800" i="1" dirty="0"/>
          </a:p>
          <a:p>
            <a:pPr marL="0" indent="0">
              <a:buNone/>
            </a:pPr>
            <a:endParaRPr lang="cs-CZ" sz="3200" i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80" y="4499992"/>
            <a:ext cx="5745329" cy="3554953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5661248" y="4191054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(5)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07903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43840"/>
            <a:ext cx="6858000" cy="1482219"/>
          </a:xfrm>
        </p:spPr>
        <p:txBody>
          <a:bodyPr>
            <a:normAutofit fontScale="90000"/>
          </a:bodyPr>
          <a:lstStyle/>
          <a:p>
            <a:r>
              <a:rPr lang="cs-CZ" dirty="0"/>
              <a:t>Kostra volné </a:t>
            </a:r>
            <a:r>
              <a:rPr lang="cs-CZ" dirty="0" smtClean="0"/>
              <a:t>horní končetiny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(skeleton </a:t>
            </a:r>
            <a:r>
              <a:rPr lang="cs-CZ" dirty="0" err="1"/>
              <a:t>membri</a:t>
            </a:r>
            <a:r>
              <a:rPr lang="cs-CZ" dirty="0"/>
              <a:t> </a:t>
            </a:r>
            <a:r>
              <a:rPr lang="cs-CZ" dirty="0" err="1" smtClean="0"/>
              <a:t>superioris</a:t>
            </a:r>
            <a:r>
              <a:rPr lang="cs-CZ" dirty="0" smtClean="0"/>
              <a:t> </a:t>
            </a:r>
            <a:r>
              <a:rPr lang="cs-CZ" dirty="0" err="1"/>
              <a:t>liberi</a:t>
            </a:r>
            <a:r>
              <a:rPr lang="cs-CZ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3601"/>
            <a:ext cx="6858000" cy="7010399"/>
          </a:xfrm>
        </p:spPr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ost pažní (humerus)</a:t>
            </a:r>
          </a:p>
          <a:p>
            <a:r>
              <a:rPr lang="cs-CZ" dirty="0" smtClean="0"/>
              <a:t>Kosti předloktí (</a:t>
            </a:r>
            <a:r>
              <a:rPr lang="cs-CZ" dirty="0" err="1" smtClean="0"/>
              <a:t>ossa</a:t>
            </a:r>
            <a:r>
              <a:rPr lang="cs-CZ" dirty="0" smtClean="0"/>
              <a:t> </a:t>
            </a:r>
            <a:r>
              <a:rPr lang="cs-CZ" dirty="0" err="1" smtClean="0"/>
              <a:t>antebrachii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Kost loketní (ulna)</a:t>
            </a:r>
          </a:p>
          <a:p>
            <a:pPr lvl="1"/>
            <a:r>
              <a:rPr lang="cs-CZ" dirty="0" smtClean="0"/>
              <a:t>Kost vřetenní (</a:t>
            </a:r>
            <a:r>
              <a:rPr lang="cs-CZ" dirty="0" err="1" smtClean="0"/>
              <a:t>radius</a:t>
            </a:r>
            <a:r>
              <a:rPr lang="cs-CZ" dirty="0" smtClean="0"/>
              <a:t>)</a:t>
            </a:r>
          </a:p>
          <a:p>
            <a:r>
              <a:rPr lang="cs-CZ" dirty="0" smtClean="0"/>
              <a:t>Kosti ruky (</a:t>
            </a:r>
            <a:r>
              <a:rPr lang="cs-CZ" dirty="0" err="1" smtClean="0"/>
              <a:t>ossa</a:t>
            </a:r>
            <a:r>
              <a:rPr lang="cs-CZ" dirty="0" smtClean="0"/>
              <a:t> </a:t>
            </a:r>
            <a:r>
              <a:rPr lang="cs-CZ" dirty="0" err="1" smtClean="0"/>
              <a:t>manus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Kosti zápěstí (</a:t>
            </a:r>
            <a:r>
              <a:rPr lang="cs-CZ" dirty="0" err="1" smtClean="0"/>
              <a:t>ossa</a:t>
            </a:r>
            <a:r>
              <a:rPr lang="cs-CZ" dirty="0" smtClean="0"/>
              <a:t> </a:t>
            </a:r>
            <a:r>
              <a:rPr lang="cs-CZ" dirty="0" err="1" smtClean="0"/>
              <a:t>carpi</a:t>
            </a:r>
            <a:r>
              <a:rPr lang="cs-CZ" dirty="0" smtClean="0"/>
              <a:t>)</a:t>
            </a:r>
          </a:p>
          <a:p>
            <a:pPr lvl="2"/>
            <a:r>
              <a:rPr lang="cs-CZ" dirty="0"/>
              <a:t>j</a:t>
            </a:r>
            <a:r>
              <a:rPr lang="cs-CZ" dirty="0" smtClean="0"/>
              <a:t>sou seřazeny ve dvou příčných řadách po 4 kostech</a:t>
            </a:r>
          </a:p>
          <a:p>
            <a:pPr lvl="2"/>
            <a:r>
              <a:rPr lang="cs-CZ" dirty="0" smtClean="0"/>
              <a:t>řada proximální v pořadí </a:t>
            </a:r>
            <a:r>
              <a:rPr lang="cs-CZ" dirty="0" err="1" smtClean="0"/>
              <a:t>radioulnárním</a:t>
            </a:r>
            <a:r>
              <a:rPr lang="cs-CZ" dirty="0" smtClean="0"/>
              <a:t>:</a:t>
            </a:r>
          </a:p>
          <a:p>
            <a:pPr lvl="3"/>
            <a:r>
              <a:rPr lang="cs-CZ" dirty="0"/>
              <a:t>k</a:t>
            </a:r>
            <a:r>
              <a:rPr lang="cs-CZ" dirty="0" smtClean="0"/>
              <a:t>ost loďkovitá (os </a:t>
            </a:r>
            <a:r>
              <a:rPr lang="cs-CZ" dirty="0" err="1" smtClean="0"/>
              <a:t>scaphoideum</a:t>
            </a:r>
            <a:r>
              <a:rPr lang="cs-CZ" dirty="0" smtClean="0"/>
              <a:t>, os </a:t>
            </a:r>
            <a:r>
              <a:rPr lang="cs-CZ" dirty="0" err="1" smtClean="0"/>
              <a:t>naviculare</a:t>
            </a:r>
            <a:r>
              <a:rPr lang="cs-CZ" dirty="0" smtClean="0"/>
              <a:t>)</a:t>
            </a:r>
          </a:p>
          <a:p>
            <a:pPr lvl="3"/>
            <a:r>
              <a:rPr lang="cs-CZ" dirty="0"/>
              <a:t>k</a:t>
            </a:r>
            <a:r>
              <a:rPr lang="cs-CZ" dirty="0" smtClean="0"/>
              <a:t>ost poloměsíčitá (os </a:t>
            </a:r>
            <a:r>
              <a:rPr lang="cs-CZ" dirty="0" err="1" smtClean="0"/>
              <a:t>lunatum</a:t>
            </a:r>
            <a:r>
              <a:rPr lang="cs-CZ" dirty="0" smtClean="0"/>
              <a:t>)</a:t>
            </a:r>
          </a:p>
          <a:p>
            <a:pPr lvl="3"/>
            <a:r>
              <a:rPr lang="cs-CZ" dirty="0"/>
              <a:t>k</a:t>
            </a:r>
            <a:r>
              <a:rPr lang="cs-CZ" dirty="0" smtClean="0"/>
              <a:t>ost trojhranná (os </a:t>
            </a:r>
            <a:r>
              <a:rPr lang="cs-CZ" dirty="0" err="1" smtClean="0"/>
              <a:t>triquetrum</a:t>
            </a:r>
            <a:r>
              <a:rPr lang="cs-CZ" dirty="0" smtClean="0"/>
              <a:t>)</a:t>
            </a:r>
          </a:p>
          <a:p>
            <a:pPr lvl="3"/>
            <a:r>
              <a:rPr lang="cs-CZ" dirty="0"/>
              <a:t>k</a:t>
            </a:r>
            <a:r>
              <a:rPr lang="cs-CZ" dirty="0" smtClean="0"/>
              <a:t>ost hráškovitá (os </a:t>
            </a:r>
            <a:r>
              <a:rPr lang="cs-CZ" dirty="0" err="1" smtClean="0"/>
              <a:t>pisiforme</a:t>
            </a:r>
            <a:r>
              <a:rPr lang="cs-CZ" dirty="0" smtClean="0"/>
              <a:t>)</a:t>
            </a:r>
          </a:p>
          <a:p>
            <a:pPr lvl="2"/>
            <a:r>
              <a:rPr lang="cs-CZ" dirty="0"/>
              <a:t>ř</a:t>
            </a:r>
            <a:r>
              <a:rPr lang="cs-CZ" dirty="0" smtClean="0"/>
              <a:t>ada distální v pořadí </a:t>
            </a:r>
            <a:r>
              <a:rPr lang="cs-CZ" dirty="0" err="1" smtClean="0"/>
              <a:t>radioulnárním</a:t>
            </a:r>
            <a:r>
              <a:rPr lang="cs-CZ" dirty="0"/>
              <a:t>:</a:t>
            </a:r>
            <a:endParaRPr lang="cs-CZ" dirty="0" smtClean="0"/>
          </a:p>
          <a:p>
            <a:pPr lvl="3"/>
            <a:r>
              <a:rPr lang="cs-CZ" dirty="0"/>
              <a:t>k</a:t>
            </a:r>
            <a:r>
              <a:rPr lang="cs-CZ" dirty="0" smtClean="0"/>
              <a:t>ost mnohohranná větší (os </a:t>
            </a:r>
            <a:r>
              <a:rPr lang="cs-CZ" dirty="0" err="1" smtClean="0"/>
              <a:t>trapezium</a:t>
            </a:r>
            <a:r>
              <a:rPr lang="cs-CZ" dirty="0" smtClean="0"/>
              <a:t>)</a:t>
            </a:r>
          </a:p>
          <a:p>
            <a:pPr lvl="3"/>
            <a:r>
              <a:rPr lang="cs-CZ" dirty="0"/>
              <a:t>k</a:t>
            </a:r>
            <a:r>
              <a:rPr lang="cs-CZ" dirty="0" smtClean="0"/>
              <a:t>ost mnohohranná menší (os </a:t>
            </a:r>
            <a:r>
              <a:rPr lang="cs-CZ" dirty="0" err="1" smtClean="0"/>
              <a:t>trapezoideum</a:t>
            </a:r>
            <a:r>
              <a:rPr lang="cs-CZ" dirty="0" smtClean="0"/>
              <a:t>)</a:t>
            </a:r>
          </a:p>
          <a:p>
            <a:pPr lvl="3"/>
            <a:r>
              <a:rPr lang="cs-CZ" dirty="0"/>
              <a:t>k</a:t>
            </a:r>
            <a:r>
              <a:rPr lang="cs-CZ" dirty="0" smtClean="0"/>
              <a:t>ost hlavatá (os </a:t>
            </a:r>
            <a:r>
              <a:rPr lang="cs-CZ" dirty="0" err="1" smtClean="0"/>
              <a:t>capitatum</a:t>
            </a:r>
            <a:r>
              <a:rPr lang="cs-CZ" dirty="0" smtClean="0"/>
              <a:t>)</a:t>
            </a:r>
          </a:p>
          <a:p>
            <a:pPr lvl="3"/>
            <a:r>
              <a:rPr lang="cs-CZ" dirty="0"/>
              <a:t>k</a:t>
            </a:r>
            <a:r>
              <a:rPr lang="cs-CZ" dirty="0" smtClean="0"/>
              <a:t>ost hákovitá (os </a:t>
            </a:r>
            <a:r>
              <a:rPr lang="cs-CZ" dirty="0" err="1" smtClean="0"/>
              <a:t>hamatum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Kosti záprstní (</a:t>
            </a:r>
            <a:r>
              <a:rPr lang="cs-CZ" dirty="0" err="1" smtClean="0"/>
              <a:t>ossa</a:t>
            </a:r>
            <a:r>
              <a:rPr lang="cs-CZ" dirty="0" smtClean="0"/>
              <a:t> </a:t>
            </a:r>
            <a:r>
              <a:rPr lang="cs-CZ" dirty="0" err="1" smtClean="0"/>
              <a:t>metacarpi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Články prstů ruky(</a:t>
            </a:r>
            <a:r>
              <a:rPr lang="cs-CZ" dirty="0" err="1" smtClean="0"/>
              <a:t>phalanges</a:t>
            </a:r>
            <a:r>
              <a:rPr lang="cs-CZ" dirty="0" smtClean="0"/>
              <a:t> </a:t>
            </a:r>
            <a:r>
              <a:rPr lang="cs-CZ" dirty="0" err="1" smtClean="0"/>
              <a:t>digitorum</a:t>
            </a:r>
            <a:r>
              <a:rPr lang="cs-CZ" dirty="0" smtClean="0"/>
              <a:t> </a:t>
            </a:r>
            <a:r>
              <a:rPr lang="cs-CZ" dirty="0" err="1" smtClean="0"/>
              <a:t>manus</a:t>
            </a:r>
            <a:r>
              <a:rPr lang="cs-CZ" dirty="0" smtClean="0"/>
              <a:t>)</a:t>
            </a:r>
          </a:p>
          <a:p>
            <a:pPr lvl="2"/>
            <a:r>
              <a:rPr lang="cs-CZ" dirty="0"/>
              <a:t>p</a:t>
            </a:r>
            <a:r>
              <a:rPr lang="cs-CZ" dirty="0" smtClean="0"/>
              <a:t>alec 2, ostatní prsty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320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Skeleton </a:t>
            </a:r>
            <a:r>
              <a:rPr lang="cs-CZ" dirty="0" err="1"/>
              <a:t>membri</a:t>
            </a:r>
            <a:r>
              <a:rPr lang="cs-CZ" dirty="0"/>
              <a:t> </a:t>
            </a:r>
            <a:r>
              <a:rPr lang="cs-CZ" dirty="0" err="1" smtClean="0"/>
              <a:t>superioris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48312"/>
            <a:ext cx="6775228" cy="594512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237312" y="2230870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(6)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118926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Ossa</a:t>
            </a:r>
            <a:r>
              <a:rPr lang="cs-CZ" dirty="0" smtClean="0"/>
              <a:t> </a:t>
            </a:r>
            <a:r>
              <a:rPr lang="cs-CZ" dirty="0" err="1" smtClean="0"/>
              <a:t>manus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64" y="2268000"/>
            <a:ext cx="5381218" cy="687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8680" y="2083334"/>
            <a:ext cx="14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B0F0"/>
                </a:solidFill>
              </a:rPr>
              <a:t>o</a:t>
            </a:r>
            <a:r>
              <a:rPr lang="cs-CZ" dirty="0" smtClean="0">
                <a:solidFill>
                  <a:srgbClr val="00B0F0"/>
                </a:solidFill>
              </a:rPr>
              <a:t>s </a:t>
            </a:r>
            <a:r>
              <a:rPr lang="cs-CZ" dirty="0" err="1" smtClean="0">
                <a:solidFill>
                  <a:srgbClr val="00B0F0"/>
                </a:solidFill>
              </a:rPr>
              <a:t>naviculare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21088" y="2081836"/>
            <a:ext cx="1277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336699"/>
                </a:solidFill>
              </a:rPr>
              <a:t>o</a:t>
            </a:r>
            <a:r>
              <a:rPr lang="cs-CZ" dirty="0" smtClean="0">
                <a:solidFill>
                  <a:srgbClr val="336699"/>
                </a:solidFill>
              </a:rPr>
              <a:t>s </a:t>
            </a:r>
            <a:r>
              <a:rPr lang="cs-CZ" dirty="0" err="1" smtClean="0">
                <a:solidFill>
                  <a:srgbClr val="336699"/>
                </a:solidFill>
              </a:rPr>
              <a:t>lunatum</a:t>
            </a:r>
            <a:endParaRPr lang="cs-CZ" dirty="0">
              <a:solidFill>
                <a:srgbClr val="336699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09120" y="2345012"/>
            <a:ext cx="149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CC"/>
                </a:solidFill>
              </a:rPr>
              <a:t>os </a:t>
            </a:r>
            <a:r>
              <a:rPr lang="cs-CZ" dirty="0" err="1" smtClean="0">
                <a:solidFill>
                  <a:srgbClr val="0000CC"/>
                </a:solidFill>
              </a:rPr>
              <a:t>triquetrum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28063" y="2762212"/>
            <a:ext cx="13735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4"/>
                </a:solidFill>
              </a:rPr>
              <a:t>o</a:t>
            </a:r>
            <a:r>
              <a:rPr lang="cs-CZ" dirty="0" smtClean="0">
                <a:solidFill>
                  <a:schemeClr val="accent4"/>
                </a:solidFill>
              </a:rPr>
              <a:t>s </a:t>
            </a:r>
            <a:r>
              <a:rPr lang="cs-CZ" dirty="0" err="1" smtClean="0">
                <a:solidFill>
                  <a:schemeClr val="accent4"/>
                </a:solidFill>
              </a:rPr>
              <a:t>pisiforme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136216" y="2609636"/>
            <a:ext cx="1502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 os </a:t>
            </a:r>
            <a:r>
              <a:rPr lang="cs-CZ" dirty="0" err="1" smtClean="0">
                <a:solidFill>
                  <a:schemeClr val="tx2"/>
                </a:solidFill>
              </a:rPr>
              <a:t>trapezium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115600" y="3005124"/>
            <a:ext cx="1863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C00"/>
                </a:solidFill>
              </a:rPr>
              <a:t> os </a:t>
            </a:r>
            <a:r>
              <a:rPr lang="cs-CZ" dirty="0" err="1" smtClean="0">
                <a:solidFill>
                  <a:srgbClr val="FFCC00"/>
                </a:solidFill>
              </a:rPr>
              <a:t>trapezoideum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3906" y="2345012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1"/>
                </a:solidFill>
              </a:rPr>
              <a:t>o</a:t>
            </a:r>
            <a:r>
              <a:rPr lang="cs-CZ" dirty="0" smtClean="0">
                <a:solidFill>
                  <a:schemeClr val="accent1"/>
                </a:solidFill>
              </a:rPr>
              <a:t>s </a:t>
            </a:r>
            <a:r>
              <a:rPr lang="cs-CZ" dirty="0" err="1" smtClean="0">
                <a:solidFill>
                  <a:schemeClr val="accent1"/>
                </a:solidFill>
              </a:rPr>
              <a:t>capitatum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45" y="3103560"/>
            <a:ext cx="1409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66"/>
                </a:solidFill>
              </a:rPr>
              <a:t>o</a:t>
            </a:r>
            <a:r>
              <a:rPr lang="cs-CZ" dirty="0" smtClean="0">
                <a:solidFill>
                  <a:srgbClr val="FF0066"/>
                </a:solidFill>
              </a:rPr>
              <a:t>s </a:t>
            </a:r>
            <a:r>
              <a:rPr lang="cs-CZ" dirty="0" err="1" smtClean="0">
                <a:solidFill>
                  <a:srgbClr val="FF0066"/>
                </a:solidFill>
              </a:rPr>
              <a:t>hamatum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55381" y="3956154"/>
            <a:ext cx="1517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7030A0"/>
                </a:solidFill>
              </a:rPr>
              <a:t>ossa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err="1" smtClean="0">
                <a:solidFill>
                  <a:srgbClr val="7030A0"/>
                </a:solidFill>
              </a:rPr>
              <a:t>metacarpalia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61839" y="6084168"/>
            <a:ext cx="11961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B050"/>
                </a:solidFill>
              </a:rPr>
              <a:t>phalanges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err="1" smtClean="0">
                <a:solidFill>
                  <a:srgbClr val="00B050"/>
                </a:solidFill>
              </a:rPr>
              <a:t>digitorum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err="1" smtClean="0">
                <a:solidFill>
                  <a:srgbClr val="00B050"/>
                </a:solidFill>
              </a:rPr>
              <a:t>manus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19590" y="2083334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(7)</a:t>
            </a:r>
            <a:endParaRPr lang="cs-CZ" sz="1000" dirty="0"/>
          </a:p>
        </p:txBody>
      </p:sp>
      <p:sp useBgFill="1">
        <p:nvSpPr>
          <p:cNvPr id="17" name="Tlačítko akce: Dopředu nebo Další 16">
            <a:hlinkClick r:id="" action="ppaction://hlinkshowjump?jump=nextslide" highlightClick="1"/>
          </p:cNvPr>
          <p:cNvSpPr>
            <a:spLocks noChangeAspect="1"/>
          </p:cNvSpPr>
          <p:nvPr/>
        </p:nvSpPr>
        <p:spPr>
          <a:xfrm>
            <a:off x="6295801" y="8545248"/>
            <a:ext cx="500360" cy="500360"/>
          </a:xfrm>
          <a:prstGeom prst="actionButtonForwardNext">
            <a:avLst/>
          </a:prstGeom>
          <a:ln>
            <a:solidFill>
              <a:schemeClr val="accent2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763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Kostra člověka</a:t>
            </a:r>
            <a:br>
              <a:rPr lang="cs-CZ" dirty="0" smtClean="0"/>
            </a:br>
            <a:r>
              <a:rPr lang="cs-CZ" dirty="0" smtClean="0"/>
              <a:t>česky pojmenujte vybrané kosti </a:t>
            </a:r>
            <a:endParaRPr lang="cs-CZ" dirty="0"/>
          </a:p>
        </p:txBody>
      </p:sp>
      <p:pic>
        <p:nvPicPr>
          <p:cNvPr id="4" name="Obrázek 3" descr="File:Human skeleton front arrows no labels.sv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9712" y="1888602"/>
            <a:ext cx="7058025" cy="74295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330896" y="2089472"/>
            <a:ext cx="6591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lebka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85513" y="2646828"/>
            <a:ext cx="111120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dolní čelist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464" y="2774597"/>
            <a:ext cx="12698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o</a:t>
            </a:r>
            <a:r>
              <a:rPr lang="cs-CZ" sz="1600" dirty="0" smtClean="0"/>
              <a:t>bratle krční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-115825" y="3645849"/>
            <a:ext cx="14542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obratle hrudní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-94025" y="4507750"/>
            <a:ext cx="15071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o</a:t>
            </a:r>
            <a:r>
              <a:rPr lang="cs-CZ" sz="1600" dirty="0" smtClean="0"/>
              <a:t>bratle bederní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12528" y="4944374"/>
            <a:ext cx="12075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kost křížová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863" y="5152608"/>
            <a:ext cx="7109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kostrč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17317" y="2948312"/>
            <a:ext cx="10475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líční kost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17317" y="3286866"/>
            <a:ext cx="11549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kost hrudní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43440" y="3776169"/>
            <a:ext cx="82907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lopatka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606" y="4114723"/>
            <a:ext cx="10604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 pažní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26774" y="4733820"/>
            <a:ext cx="11767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 loketní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606" y="5072374"/>
            <a:ext cx="12995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 vřetenní</a:t>
            </a:r>
            <a:endParaRPr lang="cs-CZ" sz="1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43440" y="5321885"/>
            <a:ext cx="13714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osti zápěstní</a:t>
            </a:r>
            <a:endParaRPr lang="cs-CZ" sz="1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98845" y="5519961"/>
            <a:ext cx="13325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osti záprstní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98845" y="5791731"/>
            <a:ext cx="1231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č</a:t>
            </a:r>
            <a:r>
              <a:rPr lang="cs-CZ" sz="1600" dirty="0" smtClean="0"/>
              <a:t>lánky prstů</a:t>
            </a:r>
            <a:endParaRPr lang="cs-CZ" sz="1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52304" y="6382057"/>
            <a:ext cx="13454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 stehenní</a:t>
            </a:r>
            <a:endParaRPr lang="cs-CZ" sz="1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64606" y="6850995"/>
            <a:ext cx="6928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čéška</a:t>
            </a:r>
            <a:endParaRPr lang="cs-CZ" sz="1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70875" y="7393534"/>
            <a:ext cx="12383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 holenní</a:t>
            </a:r>
            <a:endParaRPr lang="cs-CZ" sz="1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98845" y="7732088"/>
            <a:ext cx="119686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 lýtková</a:t>
            </a:r>
            <a:endParaRPr lang="cs-CZ" sz="1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11068" y="8446890"/>
            <a:ext cx="13541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kosti zánártní</a:t>
            </a:r>
            <a:endParaRPr lang="cs-CZ" sz="1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11068" y="8616167"/>
            <a:ext cx="11585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k</a:t>
            </a:r>
            <a:r>
              <a:rPr lang="cs-CZ" sz="1600" dirty="0" smtClean="0"/>
              <a:t>osti nártní</a:t>
            </a:r>
            <a:endParaRPr lang="cs-CZ" sz="1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449595" y="8840308"/>
            <a:ext cx="1231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č</a:t>
            </a:r>
            <a:r>
              <a:rPr lang="cs-CZ" sz="1600" dirty="0" smtClean="0"/>
              <a:t>lánky prstů</a:t>
            </a:r>
            <a:endParaRPr lang="cs-CZ" sz="1600" dirty="0"/>
          </a:p>
        </p:txBody>
      </p:sp>
      <p:sp useBgFill="1">
        <p:nvSpPr>
          <p:cNvPr id="28" name="Tlačítko akce: Dopředu nebo Další 27">
            <a:hlinkClick r:id="" action="ppaction://hlinkshowjump?jump=nextslide" highlightClick="1"/>
          </p:cNvPr>
          <p:cNvSpPr>
            <a:spLocks noChangeAspect="1"/>
          </p:cNvSpPr>
          <p:nvPr/>
        </p:nvSpPr>
        <p:spPr>
          <a:xfrm>
            <a:off x="162893" y="8431121"/>
            <a:ext cx="500360" cy="500360"/>
          </a:xfrm>
          <a:prstGeom prst="actionButtonForwardNext">
            <a:avLst/>
          </a:prstGeom>
          <a:ln>
            <a:solidFill>
              <a:schemeClr val="accent2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415858" y="2089472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(8)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737493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6" grpId="0"/>
      <p:bldP spid="19" grpId="0"/>
      <p:bldP spid="20" grpId="0"/>
      <p:bldP spid="21" grpId="0"/>
      <p:bldP spid="23" grpId="0"/>
      <p:bldP spid="2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Kostra člověka</a:t>
            </a:r>
            <a:br>
              <a:rPr lang="cs-CZ" dirty="0" smtClean="0"/>
            </a:br>
            <a:r>
              <a:rPr lang="cs-CZ" dirty="0" smtClean="0"/>
              <a:t>latinsky pojmenujte vybrané kosti </a:t>
            </a:r>
            <a:endParaRPr lang="cs-CZ" dirty="0"/>
          </a:p>
        </p:txBody>
      </p:sp>
      <p:pic>
        <p:nvPicPr>
          <p:cNvPr id="4" name="Obrázek 3" descr="File:Human skeleton front arrows no labels.sv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8602"/>
            <a:ext cx="6858000" cy="74295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559204" y="2089472"/>
            <a:ext cx="89159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cranium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0759" y="2641896"/>
            <a:ext cx="1104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mandibula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731607"/>
            <a:ext cx="19374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/>
              <a:t>v</a:t>
            </a:r>
            <a:r>
              <a:rPr lang="cs-CZ" sz="1600" dirty="0" err="1" smtClean="0"/>
              <a:t>ertebrae</a:t>
            </a:r>
            <a:r>
              <a:rPr lang="cs-CZ" sz="1600" dirty="0" smtClean="0"/>
              <a:t> </a:t>
            </a:r>
            <a:r>
              <a:rPr lang="cs-CZ" sz="1600" dirty="0" err="1" smtClean="0"/>
              <a:t>cervicales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-94414" y="3645849"/>
            <a:ext cx="20315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</a:t>
            </a:r>
            <a:r>
              <a:rPr lang="cs-CZ" sz="1600" dirty="0" err="1" smtClean="0"/>
              <a:t>vertebrae</a:t>
            </a:r>
            <a:r>
              <a:rPr lang="cs-CZ" sz="1600" dirty="0" smtClean="0"/>
              <a:t> </a:t>
            </a:r>
            <a:r>
              <a:rPr lang="cs-CZ" sz="1600" dirty="0" err="1" smtClean="0"/>
              <a:t>thoracicae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-94025" y="4507750"/>
            <a:ext cx="18599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/>
              <a:t>v</a:t>
            </a:r>
            <a:r>
              <a:rPr lang="cs-CZ" sz="1600" dirty="0" err="1" smtClean="0"/>
              <a:t>ertebrae</a:t>
            </a:r>
            <a:r>
              <a:rPr lang="cs-CZ" sz="1600" dirty="0" smtClean="0"/>
              <a:t> </a:t>
            </a:r>
            <a:r>
              <a:rPr lang="cs-CZ" sz="1600" dirty="0" err="1" smtClean="0"/>
              <a:t>lumbales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6955" y="4944374"/>
            <a:ext cx="10823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o</a:t>
            </a:r>
            <a:r>
              <a:rPr lang="cs-CZ" sz="1600" dirty="0" smtClean="0"/>
              <a:t>s </a:t>
            </a:r>
            <a:r>
              <a:rPr lang="cs-CZ" sz="1600" dirty="0" err="1" smtClean="0"/>
              <a:t>sacrum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174" y="5221043"/>
            <a:ext cx="7521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coccyx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62314" y="2929530"/>
            <a:ext cx="9333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clavicula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98552" y="3268084"/>
            <a:ext cx="9008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sternum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89849" y="3661756"/>
            <a:ext cx="8595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scapula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89849" y="4096358"/>
            <a:ext cx="9525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humerus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04729" y="4701913"/>
            <a:ext cx="5613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ulna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39006" y="5051766"/>
            <a:ext cx="7232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radius</a:t>
            </a:r>
            <a:endParaRPr lang="cs-CZ" sz="1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80236" y="5321885"/>
            <a:ext cx="10684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/>
              <a:t>o</a:t>
            </a:r>
            <a:r>
              <a:rPr lang="cs-CZ" sz="1600" dirty="0" err="1" smtClean="0"/>
              <a:t>ssa</a:t>
            </a:r>
            <a:r>
              <a:rPr lang="cs-CZ" sz="1600" dirty="0" smtClean="0"/>
              <a:t> </a:t>
            </a:r>
            <a:r>
              <a:rPr lang="cs-CZ" sz="1600" dirty="0" err="1" smtClean="0"/>
              <a:t>carpi</a:t>
            </a:r>
            <a:endParaRPr lang="cs-CZ" sz="1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99342" y="5559597"/>
            <a:ext cx="17776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/>
              <a:t>o</a:t>
            </a:r>
            <a:r>
              <a:rPr lang="cs-CZ" sz="1600" dirty="0" err="1" smtClean="0"/>
              <a:t>ssa</a:t>
            </a:r>
            <a:r>
              <a:rPr lang="cs-CZ" sz="1600" dirty="0" smtClean="0"/>
              <a:t> </a:t>
            </a:r>
            <a:r>
              <a:rPr lang="cs-CZ" sz="1600" dirty="0" err="1" smtClean="0"/>
              <a:t>metacarpalia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98845" y="5791731"/>
            <a:ext cx="1140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Phalanges</a:t>
            </a:r>
            <a:r>
              <a:rPr lang="cs-CZ" sz="1600" dirty="0" smtClean="0"/>
              <a:t> </a:t>
            </a:r>
          </a:p>
          <a:p>
            <a:r>
              <a:rPr lang="cs-CZ" sz="1600" dirty="0" err="1" smtClean="0"/>
              <a:t>digitorum</a:t>
            </a:r>
            <a:endParaRPr lang="cs-CZ" sz="1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39166" y="6382057"/>
            <a:ext cx="6924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femur</a:t>
            </a:r>
            <a:endParaRPr lang="cs-CZ" sz="1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32109" y="6850995"/>
            <a:ext cx="7710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patella</a:t>
            </a:r>
            <a:endParaRPr lang="cs-CZ" sz="1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78484" y="7393534"/>
            <a:ext cx="5597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tibia</a:t>
            </a:r>
            <a:endParaRPr lang="cs-CZ" sz="1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09139" y="7732088"/>
            <a:ext cx="6699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fibula</a:t>
            </a:r>
            <a:endParaRPr lang="cs-CZ" sz="1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29013" y="8390784"/>
            <a:ext cx="9182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/>
              <a:t>o</a:t>
            </a:r>
            <a:r>
              <a:rPr lang="cs-CZ" sz="1400" dirty="0" err="1" smtClean="0"/>
              <a:t>ssa</a:t>
            </a:r>
            <a:r>
              <a:rPr lang="cs-CZ" sz="1400" dirty="0" smtClean="0"/>
              <a:t> </a:t>
            </a:r>
            <a:r>
              <a:rPr lang="cs-CZ" sz="1400" dirty="0" err="1" smtClean="0"/>
              <a:t>tarsi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11068" y="8630908"/>
            <a:ext cx="15361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/>
              <a:t>o</a:t>
            </a:r>
            <a:r>
              <a:rPr lang="cs-CZ" sz="1400" dirty="0" err="1" smtClean="0"/>
              <a:t>ssa</a:t>
            </a:r>
            <a:r>
              <a:rPr lang="cs-CZ" sz="1400" dirty="0" smtClean="0"/>
              <a:t> </a:t>
            </a:r>
            <a:r>
              <a:rPr lang="cs-CZ" sz="1400" dirty="0" err="1" smtClean="0"/>
              <a:t>metatarsalia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52716" y="8840308"/>
            <a:ext cx="17304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/>
              <a:t>p</a:t>
            </a:r>
            <a:r>
              <a:rPr lang="cs-CZ" sz="1400" dirty="0" err="1" smtClean="0"/>
              <a:t>halanges</a:t>
            </a:r>
            <a:r>
              <a:rPr lang="cs-CZ" sz="1400" dirty="0" smtClean="0"/>
              <a:t> </a:t>
            </a:r>
            <a:r>
              <a:rPr lang="cs-CZ" sz="1400" dirty="0" err="1" smtClean="0"/>
              <a:t>digitorum</a:t>
            </a:r>
            <a:endParaRPr lang="cs-CZ" sz="1400" dirty="0"/>
          </a:p>
        </p:txBody>
      </p:sp>
      <p:sp useBgFill="1">
        <p:nvSpPr>
          <p:cNvPr id="28" name="Tlačítko akce: Dopředu nebo Další 27">
            <a:hlinkClick r:id="" action="ppaction://hlinkshowjump?jump=nextslide" highlightClick="1"/>
          </p:cNvPr>
          <p:cNvSpPr>
            <a:spLocks noChangeAspect="1"/>
          </p:cNvSpPr>
          <p:nvPr/>
        </p:nvSpPr>
        <p:spPr>
          <a:xfrm>
            <a:off x="162893" y="8431121"/>
            <a:ext cx="500360" cy="500360"/>
          </a:xfrm>
          <a:prstGeom prst="actionButtonForwardNext">
            <a:avLst/>
          </a:prstGeom>
          <a:ln>
            <a:solidFill>
              <a:schemeClr val="accent2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450795" y="2057536"/>
            <a:ext cx="3337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(8)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73114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6" grpId="0"/>
      <p:bldP spid="19" grpId="0"/>
      <p:bldP spid="20" grpId="0"/>
      <p:bldP spid="21" grpId="0"/>
      <p:bldP spid="23" grpId="0"/>
      <p:bldP spid="2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00489"/>
            <a:ext cx="6858000" cy="7010399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(1) </a:t>
            </a:r>
            <a:r>
              <a:rPr lang="cs-CZ" dirty="0"/>
              <a:t>Mužská pánev.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2013-06-22]. Dostupné z: </a:t>
            </a:r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upload.wikimedia.org/wikipedia/commons/9/98/Gray241.png</a:t>
            </a:r>
            <a:endParaRPr lang="cs-CZ" u="sng" dirty="0" smtClean="0"/>
          </a:p>
          <a:p>
            <a:r>
              <a:rPr lang="cs-CZ" dirty="0" smtClean="0"/>
              <a:t>(2) </a:t>
            </a:r>
            <a:r>
              <a:rPr lang="cs-CZ" dirty="0"/>
              <a:t>Kostra dolní končetiny.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2013-06-29]. Dostupné z: </a:t>
            </a:r>
            <a:r>
              <a:rPr lang="cs-CZ" u="sng" dirty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upload.wikimedia.org/wikipedia/commons/7/7e/Human_leg_bones_labeled.svg</a:t>
            </a:r>
            <a:endParaRPr lang="cs-CZ" u="sng" dirty="0" smtClean="0"/>
          </a:p>
          <a:p>
            <a:r>
              <a:rPr lang="cs-CZ" dirty="0" smtClean="0"/>
              <a:t>(3) </a:t>
            </a:r>
            <a:r>
              <a:rPr lang="cs-CZ" dirty="0"/>
              <a:t>Kostra nohy </a:t>
            </a:r>
            <a:r>
              <a:rPr lang="cs-CZ" dirty="0" smtClean="0"/>
              <a:t>schéma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2013-06-29]. Dostupné z: </a:t>
            </a:r>
            <a:r>
              <a:rPr lang="cs-CZ" u="sng" dirty="0">
                <a:hlinkClick r:id="rId4"/>
              </a:rPr>
              <a:t>http://</a:t>
            </a:r>
            <a:r>
              <a:rPr lang="cs-CZ" u="sng" dirty="0" smtClean="0">
                <a:hlinkClick r:id="rId4"/>
              </a:rPr>
              <a:t>upload.wikimedia.org/wikipedia/commons/5/5a/Ospied-de.svg</a:t>
            </a:r>
            <a:endParaRPr lang="cs-CZ" u="sng" dirty="0" smtClean="0"/>
          </a:p>
          <a:p>
            <a:r>
              <a:rPr lang="cs-CZ" dirty="0"/>
              <a:t>(4) Kostra nohy.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2013-06-29]. Dostupné z: </a:t>
            </a:r>
            <a:r>
              <a:rPr lang="cs-CZ" u="sng" dirty="0">
                <a:hlinkClick r:id="rId5"/>
              </a:rPr>
              <a:t>http://upload.wikimedia.org/wikipedia/commons/thumb/5/59/Gray269.png/328px-Gray269.png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304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3601"/>
            <a:ext cx="6858000" cy="701039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(5) </a:t>
            </a:r>
            <a:r>
              <a:rPr lang="cs-CZ" dirty="0"/>
              <a:t>Pletenec horní končetiny.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2013-06-30]. Dostupné z: </a:t>
            </a:r>
            <a:r>
              <a:rPr lang="cs-CZ" u="sng" dirty="0">
                <a:hlinkClick r:id="rId2"/>
              </a:rPr>
              <a:t>http://upload.wikimedia.org/wikipedia/commons/5/5a/Illu_pectoral_girdles.jpg</a:t>
            </a:r>
            <a:endParaRPr lang="cs-CZ" dirty="0"/>
          </a:p>
          <a:p>
            <a:r>
              <a:rPr lang="cs-CZ" dirty="0" smtClean="0"/>
              <a:t>(6) </a:t>
            </a:r>
            <a:r>
              <a:rPr lang="cs-CZ" dirty="0"/>
              <a:t>Kostra horní končetiny.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2013-06-29]. Dostupné z: </a:t>
            </a:r>
            <a:r>
              <a:rPr lang="cs-CZ" u="sng" dirty="0">
                <a:hlinkClick r:id="rId3"/>
              </a:rPr>
              <a:t>http://upload.wikimedia.org/wikipedia/commons/4/49/Human_arm_bones_diagram.svg</a:t>
            </a:r>
            <a:endParaRPr lang="cs-CZ" dirty="0"/>
          </a:p>
          <a:p>
            <a:r>
              <a:rPr lang="cs-CZ" dirty="0" smtClean="0"/>
              <a:t>(7) </a:t>
            </a:r>
            <a:r>
              <a:rPr lang="cs-CZ" dirty="0"/>
              <a:t>Kostra ruky.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2013-06-29]. Dostupné z: </a:t>
            </a:r>
            <a:r>
              <a:rPr lang="cs-CZ" u="sng" dirty="0">
                <a:hlinkClick r:id="rId4"/>
              </a:rPr>
              <a:t>http://</a:t>
            </a:r>
            <a:r>
              <a:rPr lang="cs-CZ" u="sng" dirty="0" smtClean="0">
                <a:hlinkClick r:id="rId4"/>
              </a:rPr>
              <a:t>upload.wikimedia.org/wikipedia/commons/e/e5/Gray220.png</a:t>
            </a:r>
            <a:endParaRPr lang="cs-CZ" u="sng" dirty="0" smtClean="0"/>
          </a:p>
          <a:p>
            <a:r>
              <a:rPr lang="cs-CZ" dirty="0" smtClean="0"/>
              <a:t>(8) </a:t>
            </a:r>
            <a:r>
              <a:rPr lang="cs-CZ" dirty="0" err="1"/>
              <a:t>Human</a:t>
            </a:r>
            <a:r>
              <a:rPr lang="cs-CZ" dirty="0"/>
              <a:t> skeleton front </a:t>
            </a:r>
            <a:r>
              <a:rPr lang="cs-CZ" dirty="0" err="1"/>
              <a:t>arrows</a:t>
            </a:r>
            <a:r>
              <a:rPr lang="cs-CZ" dirty="0"/>
              <a:t> no </a:t>
            </a:r>
            <a:r>
              <a:rPr lang="cs-CZ" dirty="0" err="1"/>
              <a:t>labels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2013-06-22]. Dostupné z: </a:t>
            </a:r>
            <a:r>
              <a:rPr lang="cs-CZ" u="sng" dirty="0">
                <a:hlinkClick r:id="rId5"/>
              </a:rPr>
              <a:t>http://upload.wikimedia.org/wikipedia/commons/thumb/7/75/Human_skeleton_front_arrows_no_labels.svg/570px-Human_skeleton_front_arrows_no_labels.svg.png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438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Y_32_INOVACE_BIO_7,8_PLA_06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VY_32_INOVACE_BIO_7,8_PLA_06</Template>
  <TotalTime>79</TotalTime>
  <Words>935</Words>
  <Application>Microsoft Office PowerPoint</Application>
  <PresentationFormat>Předvádění na obrazovce (4:3)</PresentationFormat>
  <Paragraphs>201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VY_32_INOVACE_BIO_7,8_PLA_06</vt:lpstr>
      <vt:lpstr>Prezentace aplikace PowerPoint</vt:lpstr>
      <vt:lpstr>Kostra končetin</vt:lpstr>
      <vt:lpstr>Kostra člověka</vt:lpstr>
      <vt:lpstr>Pletenec dolní končetiny (cingulum membri inferioris)</vt:lpstr>
      <vt:lpstr>Pelvis</vt:lpstr>
      <vt:lpstr>Kostra volné dolní končetiny (skeleton membri inferioris liberi)</vt:lpstr>
      <vt:lpstr>Skeleton membri inferioris liberi</vt:lpstr>
      <vt:lpstr>Ossa pedis - schéma</vt:lpstr>
      <vt:lpstr>Ossa pedis</vt:lpstr>
      <vt:lpstr>Pletenec horní končetiny (cingulum membri superioris)</vt:lpstr>
      <vt:lpstr>Kostra volné horní končetiny (skeleton membri superioris liberi)</vt:lpstr>
      <vt:lpstr>Skeleton membri superioris</vt:lpstr>
      <vt:lpstr>Ossa manus</vt:lpstr>
      <vt:lpstr>Kostra člověka česky pojmenujte vybrané kosti </vt:lpstr>
      <vt:lpstr>Kostra člověka latinsky pojmenujte vybrané kosti 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77</dc:creator>
  <cp:lastModifiedBy>77</cp:lastModifiedBy>
  <cp:revision>4</cp:revision>
  <dcterms:created xsi:type="dcterms:W3CDTF">2013-07-04T09:30:22Z</dcterms:created>
  <dcterms:modified xsi:type="dcterms:W3CDTF">2013-07-10T12:55:04Z</dcterms:modified>
</cp:coreProperties>
</file>