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9" r:id="rId2"/>
    <p:sldId id="256" r:id="rId3"/>
    <p:sldId id="261" r:id="rId4"/>
    <p:sldId id="262" r:id="rId5"/>
    <p:sldId id="263" r:id="rId6"/>
    <p:sldId id="264" r:id="rId7"/>
    <p:sldId id="258" r:id="rId8"/>
    <p:sldId id="260" r:id="rId9"/>
    <p:sldId id="266" r:id="rId10"/>
    <p:sldId id="265" r:id="rId11"/>
    <p:sldId id="267" r:id="rId12"/>
    <p:sldId id="268" r:id="rId13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52" d="100"/>
          <a:sy n="52" d="100"/>
        </p:scale>
        <p:origin x="-2274" y="-9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6858000" cy="9144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48985" y="93007"/>
            <a:ext cx="6760029" cy="892293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71550" y="4267200"/>
            <a:ext cx="4800600" cy="21336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5C7E-B3BA-411A-A884-C22F75BDADD5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7657A47-B23E-4364-B5CF-85C15F37BD5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7199" y="1932405"/>
            <a:ext cx="6766153" cy="203646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7199" y="1862294"/>
            <a:ext cx="6766153" cy="160773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7199" y="3968865"/>
            <a:ext cx="6766153" cy="147376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42900" y="2007908"/>
            <a:ext cx="6172200" cy="1960033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5C7E-B3BA-411A-A884-C22F75BDADD5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57A47-B23E-4364-B5CF-85C15F37BD5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85800" y="1930400"/>
            <a:ext cx="5829300" cy="6096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6858000" cy="9144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48985" y="93007"/>
            <a:ext cx="6760029" cy="892293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1270001"/>
            <a:ext cx="5829300" cy="1816100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397251"/>
            <a:ext cx="5829300" cy="1784349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5C7E-B3BA-411A-A884-C22F75BDADD5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00075" y="8229600"/>
            <a:ext cx="3000375" cy="6096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52060" y="3169107"/>
            <a:ext cx="6760136" cy="12192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51860" y="3121967"/>
            <a:ext cx="6760336" cy="6095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1230" y="3291840"/>
            <a:ext cx="6760966" cy="6096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9728" y="8278368"/>
            <a:ext cx="342900" cy="609600"/>
          </a:xfrm>
        </p:spPr>
        <p:txBody>
          <a:bodyPr/>
          <a:lstStyle/>
          <a:p>
            <a:fld id="{F7657A47-B23E-4364-B5CF-85C15F37BD5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5C7E-B3BA-411A-A884-C22F75BDADD5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57A47-B23E-4364-B5CF-85C15F37BD5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85800" y="1930400"/>
            <a:ext cx="2811780" cy="6096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3700463" y="1930400"/>
            <a:ext cx="2811780" cy="6096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64067"/>
            <a:ext cx="5829300" cy="1524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1930400"/>
            <a:ext cx="2800350" cy="1016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3714750" y="1930400"/>
            <a:ext cx="2800350" cy="1016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5C7E-B3BA-411A-A884-C22F75BDADD5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57A47-B23E-4364-B5CF-85C15F37BD5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685800" y="2997200"/>
            <a:ext cx="2800350" cy="51816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3714750" y="2997200"/>
            <a:ext cx="2800350" cy="51816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5C7E-B3BA-411A-A884-C22F75BDADD5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57A47-B23E-4364-B5CF-85C15F37BD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5C7E-B3BA-411A-A884-C22F75BDADD5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57A47-B23E-4364-B5CF-85C15F37BD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6858000" cy="9144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48006" y="93007"/>
            <a:ext cx="6760029" cy="8924544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64067"/>
            <a:ext cx="5829300" cy="1524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2133600"/>
            <a:ext cx="1428750" cy="59944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5C7E-B3BA-411A-A884-C22F75BDADD5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57A47-B23E-4364-B5CF-85C15F37BD5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228850" y="2133600"/>
            <a:ext cx="4286250" cy="59944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534067"/>
            <a:ext cx="5486400" cy="696384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85800" y="7261100"/>
            <a:ext cx="5486400" cy="9144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5C7E-B3BA-411A-A884-C22F75BDADD5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85800" y="8229600"/>
            <a:ext cx="2914650" cy="6096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09728" y="8278368"/>
            <a:ext cx="342900" cy="609600"/>
          </a:xfrm>
        </p:spPr>
        <p:txBody>
          <a:bodyPr/>
          <a:lstStyle/>
          <a:p>
            <a:fld id="{F7657A47-B23E-4364-B5CF-85C15F37BD5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51230" y="6244740"/>
            <a:ext cx="6755130" cy="12192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51382" y="6200633"/>
            <a:ext cx="6754979" cy="6095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51383" y="6364299"/>
            <a:ext cx="6754978" cy="65076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231" y="88901"/>
            <a:ext cx="6751405" cy="6108700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5C7E-B3BA-411A-A884-C22F75BDADD5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57A47-B23E-4364-B5CF-85C15F37BD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4972050" y="366189"/>
            <a:ext cx="1508760" cy="780203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366188"/>
            <a:ext cx="4171950" cy="780203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5C7E-B3BA-411A-A884-C22F75BDADD5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57A47-B23E-4364-B5CF-85C15F37BD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6858000" cy="9144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48006" y="93007"/>
            <a:ext cx="6760029" cy="8924544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85800" y="366184"/>
            <a:ext cx="5829300" cy="1524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85800" y="1930400"/>
            <a:ext cx="5829300" cy="6096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629150" y="8255000"/>
            <a:ext cx="1857375" cy="63500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73D5C7E-B3BA-411A-A884-C22F75BDADD5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85800" y="8229600"/>
            <a:ext cx="2971800" cy="6096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9728" y="8280400"/>
            <a:ext cx="342900" cy="6096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7657A47-B23E-4364-B5CF-85C15F37BD5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pload.wikimedia.org/wikipedia/commons/thumb/1/10/Arterial_System_en.svg/423px-Arterial_System_en.svg.png" TargetMode="External"/><Relationship Id="rId2" Type="http://schemas.openxmlformats.org/officeDocument/2006/relationships/hyperlink" Target="http://upload.wikimedia.org/wikipedia/commons/thumb/0/05/Anatomy_artery.png/220px-Anatomy_artery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upload.wikimedia.org/wikipedia/commons/thumb/1/19/Circulatory_System_no_tags.svg/259px-Circulatory_System_no_tags.svg.png" TargetMode="External"/><Relationship Id="rId4" Type="http://schemas.openxmlformats.org/officeDocument/2006/relationships/hyperlink" Target="https://upload.wikimedia.org/wikipedia/commons/thumb/c/c2/Venous_system_en.svg/423px-Venous_system_en.svg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031358"/>
              </p:ext>
            </p:extLst>
          </p:nvPr>
        </p:nvGraphicFramePr>
        <p:xfrm>
          <a:off x="498279" y="134902"/>
          <a:ext cx="5860257" cy="7696801"/>
        </p:xfrm>
        <a:graphic>
          <a:graphicData uri="http://schemas.openxmlformats.org/drawingml/2006/table">
            <a:tbl>
              <a:tblPr/>
              <a:tblGrid>
                <a:gridCol w="1130522"/>
                <a:gridCol w="4729735"/>
              </a:tblGrid>
              <a:tr h="76423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260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260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260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260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Cévní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systém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člověka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559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Zdeňka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Platošová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260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Biologie člověka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559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Septima a 3. ročník, seminář z biologie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260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27.06. 2013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469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 je určen pro rozvoj a upevnění  teoretických a praktických poznatků žáků z biologie člověka v oblasti určování a poznávání jednotlivých velkých cév lidského těla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3649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v programu Microsoft PowerPoint, nutný dataprojektor, bez zvukové stopy</a:t>
                      </a: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260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marL="68580" marR="68580" marT="60955" marB="6095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8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766" y="7841484"/>
            <a:ext cx="4561285" cy="118762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0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069" y="1210738"/>
            <a:ext cx="432197" cy="768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926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odnadpis 1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Opakování </a:t>
            </a:r>
            <a:r>
              <a:rPr lang="cs-CZ" dirty="0"/>
              <a:t>získaných </a:t>
            </a:r>
            <a:r>
              <a:rPr lang="cs-CZ" dirty="0" smtClean="0"/>
              <a:t>teoretických poznatků a schématické znázornění velkých cév tepenného a žilního řečiště lidského těla</a:t>
            </a:r>
            <a:endParaRPr lang="cs-CZ" dirty="0"/>
          </a:p>
        </p:txBody>
      </p:sp>
      <p:sp>
        <p:nvSpPr>
          <p:cNvPr id="11" name="Nadpis 10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Cévní systém člověka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666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1464" y="107504"/>
            <a:ext cx="5829300" cy="99059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Stavba tepny (artérie)</a:t>
            </a:r>
            <a:br>
              <a:rPr lang="cs-CZ" dirty="0" smtClean="0"/>
            </a:br>
            <a:r>
              <a:rPr lang="cs-CZ" sz="2700" dirty="0" smtClean="0">
                <a:solidFill>
                  <a:srgbClr val="FF0000"/>
                </a:solidFill>
              </a:rPr>
              <a:t>zopakujme si …</a:t>
            </a:r>
            <a:endParaRPr lang="cs-CZ" sz="2700" dirty="0">
              <a:solidFill>
                <a:srgbClr val="FF0000"/>
              </a:solidFill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2600844"/>
            <a:ext cx="5295265" cy="396748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2044190" y="3035745"/>
            <a:ext cx="1021433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endotel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84984" y="4139952"/>
            <a:ext cx="19517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hladká svalovina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4830415"/>
            <a:ext cx="16474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v</a:t>
            </a:r>
            <a:r>
              <a:rPr lang="cs-CZ" sz="2400" dirty="0" smtClean="0">
                <a:solidFill>
                  <a:srgbClr val="FF0000"/>
                </a:solidFill>
              </a:rPr>
              <a:t>azivový obal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88640" y="2411519"/>
            <a:ext cx="18997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e</a:t>
            </a:r>
            <a:r>
              <a:rPr lang="cs-CZ" sz="2400" dirty="0" smtClean="0">
                <a:solidFill>
                  <a:srgbClr val="FF0000"/>
                </a:solidFill>
              </a:rPr>
              <a:t>lastická blanka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144670" y="4935394"/>
            <a:ext cx="13917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>
                <a:solidFill>
                  <a:srgbClr val="0070C0"/>
                </a:solidFill>
              </a:rPr>
              <a:t>t</a:t>
            </a:r>
            <a:r>
              <a:rPr lang="cs-CZ" sz="2000" dirty="0" smtClean="0">
                <a:solidFill>
                  <a:srgbClr val="0070C0"/>
                </a:solidFill>
              </a:rPr>
              <a:t>unica intima</a:t>
            </a: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44670" y="5292080"/>
            <a:ext cx="13612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>
                <a:solidFill>
                  <a:srgbClr val="0070C0"/>
                </a:solidFill>
              </a:rPr>
              <a:t>t</a:t>
            </a:r>
            <a:r>
              <a:rPr lang="cs-CZ" sz="2000" dirty="0" smtClean="0">
                <a:solidFill>
                  <a:srgbClr val="0070C0"/>
                </a:solidFill>
              </a:rPr>
              <a:t>unica media</a:t>
            </a: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144670" y="5799911"/>
            <a:ext cx="15099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>
                <a:solidFill>
                  <a:srgbClr val="0070C0"/>
                </a:solidFill>
              </a:rPr>
              <a:t>t</a:t>
            </a:r>
            <a:r>
              <a:rPr lang="cs-CZ" sz="2000" dirty="0" smtClean="0">
                <a:solidFill>
                  <a:srgbClr val="0070C0"/>
                </a:solidFill>
              </a:rPr>
              <a:t>unica </a:t>
            </a:r>
            <a:r>
              <a:rPr lang="cs-CZ" sz="2000" dirty="0" err="1" smtClean="0">
                <a:solidFill>
                  <a:srgbClr val="0070C0"/>
                </a:solidFill>
              </a:rPr>
              <a:t>externa</a:t>
            </a: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25696" y="7452320"/>
            <a:ext cx="30280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Jaká je stavba žíly (vény)? 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43813" y="7796468"/>
            <a:ext cx="63666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Obsahuje slabší vrstvu svaloviny, žíly DKK mají </a:t>
            </a:r>
            <a:r>
              <a:rPr lang="cs-CZ" sz="2400" dirty="0" smtClean="0">
                <a:solidFill>
                  <a:srgbClr val="FF0000"/>
                </a:solidFill>
              </a:rPr>
              <a:t>chlopně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88398" y="8258133"/>
            <a:ext cx="40724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Jaká je stavba vlásečnice (kapiláry)?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3813" y="8627465"/>
            <a:ext cx="37772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Tvořená pouze vrstvou endotelu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97373" y="2473886"/>
            <a:ext cx="32893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(1)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3583921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7657" y="-558296"/>
            <a:ext cx="5829300" cy="1524000"/>
          </a:xfrm>
        </p:spPr>
        <p:txBody>
          <a:bodyPr/>
          <a:lstStyle/>
          <a:p>
            <a:pPr algn="ctr"/>
            <a:r>
              <a:rPr lang="cs-CZ" dirty="0" smtClean="0"/>
              <a:t>Velký (tělní) krevní oběh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6960" y="1077212"/>
            <a:ext cx="638501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/>
              <a:t>Začátek</a:t>
            </a:r>
            <a:r>
              <a:rPr lang="cs-CZ" sz="2400" dirty="0" smtClean="0"/>
              <a:t>:</a:t>
            </a:r>
          </a:p>
          <a:p>
            <a:r>
              <a:rPr lang="cs-CZ" sz="2400" dirty="0" smtClean="0"/>
              <a:t> </a:t>
            </a:r>
            <a:r>
              <a:rPr lang="cs-CZ" sz="2400" dirty="0" err="1" smtClean="0"/>
              <a:t>ventriculus</a:t>
            </a:r>
            <a:r>
              <a:rPr lang="cs-CZ" sz="2400" dirty="0" smtClean="0"/>
              <a:t> </a:t>
            </a:r>
            <a:r>
              <a:rPr lang="cs-CZ" sz="2400" dirty="0" err="1" smtClean="0"/>
              <a:t>sinister</a:t>
            </a:r>
            <a:r>
              <a:rPr lang="cs-CZ" sz="2400" dirty="0" smtClean="0"/>
              <a:t> </a:t>
            </a:r>
            <a:r>
              <a:rPr lang="cs-CZ" sz="2400" dirty="0" err="1" smtClean="0"/>
              <a:t>cordis</a:t>
            </a:r>
            <a:r>
              <a:rPr lang="cs-CZ" sz="2400" dirty="0" smtClean="0"/>
              <a:t> </a:t>
            </a:r>
            <a:r>
              <a:rPr lang="cs-CZ" sz="2400" dirty="0" smtClean="0">
                <a:latin typeface="Times New Roman"/>
                <a:cs typeface="Times New Roman"/>
              </a:rPr>
              <a:t>→ aorta</a:t>
            </a:r>
            <a:endParaRPr lang="cs-CZ" sz="2400" dirty="0" smtClean="0"/>
          </a:p>
          <a:p>
            <a:r>
              <a:rPr lang="cs-CZ" sz="2400" u="sng" dirty="0" smtClean="0"/>
              <a:t>Konec</a:t>
            </a:r>
            <a:r>
              <a:rPr lang="cs-CZ" sz="2400" dirty="0" smtClean="0"/>
              <a:t>: </a:t>
            </a:r>
          </a:p>
          <a:p>
            <a:r>
              <a:rPr lang="cs-CZ" sz="2400" dirty="0" err="1" smtClean="0"/>
              <a:t>vena</a:t>
            </a:r>
            <a:r>
              <a:rPr lang="cs-CZ" sz="2400" dirty="0" smtClean="0"/>
              <a:t> </a:t>
            </a:r>
            <a:r>
              <a:rPr lang="cs-CZ" sz="2400" dirty="0" err="1" smtClean="0"/>
              <a:t>cava</a:t>
            </a:r>
            <a:r>
              <a:rPr lang="cs-CZ" sz="2400" dirty="0" smtClean="0"/>
              <a:t> superior et </a:t>
            </a:r>
            <a:r>
              <a:rPr lang="cs-CZ" sz="2400" dirty="0" err="1" smtClean="0"/>
              <a:t>inferior</a:t>
            </a:r>
            <a:r>
              <a:rPr lang="cs-CZ" sz="2400" dirty="0" smtClean="0"/>
              <a:t> </a:t>
            </a:r>
            <a:r>
              <a:rPr lang="cs-CZ" sz="2400" dirty="0" smtClean="0">
                <a:latin typeface="Times New Roman"/>
                <a:cs typeface="Times New Roman"/>
              </a:rPr>
              <a:t>→</a:t>
            </a:r>
            <a:r>
              <a:rPr lang="cs-CZ" sz="2400" dirty="0" smtClean="0"/>
              <a:t> atrium </a:t>
            </a:r>
            <a:r>
              <a:rPr lang="cs-CZ" sz="2400" dirty="0" err="1" smtClean="0"/>
              <a:t>dextrum</a:t>
            </a:r>
            <a:r>
              <a:rPr lang="cs-CZ" sz="2400" dirty="0" smtClean="0"/>
              <a:t> </a:t>
            </a:r>
            <a:r>
              <a:rPr lang="cs-CZ" sz="2400" dirty="0" err="1" smtClean="0"/>
              <a:t>cordis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0136" y="2843808"/>
            <a:ext cx="288739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Rozlišujeme 5.obvodů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Vrátnicový (portální)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Srdeční (koronární)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Horní systémový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Dolní systémový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Ledvinný  (renální)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0136" y="5172692"/>
            <a:ext cx="649985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/>
              <a:t>Vrátnicový obvod</a:t>
            </a:r>
          </a:p>
          <a:p>
            <a:r>
              <a:rPr lang="cs-CZ" sz="2400" dirty="0" smtClean="0"/>
              <a:t>Začíná a končí kapilární sítí, </a:t>
            </a:r>
          </a:p>
          <a:p>
            <a:r>
              <a:rPr lang="cs-CZ" sz="2400" dirty="0" smtClean="0"/>
              <a:t>sbírá na živiny bohatou krev ze zažívacího traktu, </a:t>
            </a:r>
          </a:p>
          <a:p>
            <a:r>
              <a:rPr lang="cs-CZ" sz="2400" dirty="0" smtClean="0"/>
              <a:t>kterou odvádí  jako </a:t>
            </a:r>
            <a:r>
              <a:rPr lang="cs-CZ" sz="2400" dirty="0" smtClean="0"/>
              <a:t>vrátnicová žíla </a:t>
            </a:r>
            <a:r>
              <a:rPr lang="cs-CZ" sz="2400" i="1" dirty="0" smtClean="0"/>
              <a:t>(</a:t>
            </a:r>
            <a:r>
              <a:rPr lang="cs-CZ" sz="2400" i="1" dirty="0" err="1" smtClean="0"/>
              <a:t>vena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portae</a:t>
            </a:r>
            <a:r>
              <a:rPr lang="cs-CZ" sz="2400" i="1" dirty="0" smtClean="0"/>
              <a:t>) </a:t>
            </a:r>
            <a:r>
              <a:rPr lang="cs-CZ" sz="2400" dirty="0" smtClean="0"/>
              <a:t>do jater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9598" y="6773184"/>
            <a:ext cx="655666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/>
              <a:t>Srdeční obvod</a:t>
            </a:r>
          </a:p>
          <a:p>
            <a:r>
              <a:rPr lang="cs-CZ" sz="2400" dirty="0" smtClean="0"/>
              <a:t>Začíná odstupem a. </a:t>
            </a:r>
            <a:r>
              <a:rPr lang="cs-CZ" sz="2400" dirty="0" err="1" smtClean="0"/>
              <a:t>coronaria</a:t>
            </a:r>
            <a:r>
              <a:rPr lang="cs-CZ" sz="2400" dirty="0" smtClean="0"/>
              <a:t> </a:t>
            </a:r>
            <a:r>
              <a:rPr lang="cs-CZ" sz="2400" dirty="0" smtClean="0"/>
              <a:t>dx.et </a:t>
            </a:r>
            <a:r>
              <a:rPr lang="cs-CZ" sz="2400" dirty="0" err="1" smtClean="0"/>
              <a:t>sinistra</a:t>
            </a:r>
            <a:r>
              <a:rPr lang="cs-CZ" sz="2400" dirty="0" smtClean="0"/>
              <a:t> z aorty těsně </a:t>
            </a:r>
          </a:p>
          <a:p>
            <a:r>
              <a:rPr lang="cs-CZ" sz="2400" dirty="0" smtClean="0"/>
              <a:t>za poloměsíčitými chlopněmi,</a:t>
            </a:r>
          </a:p>
          <a:p>
            <a:r>
              <a:rPr lang="cs-CZ" sz="2400" dirty="0" smtClean="0"/>
              <a:t>Rychle se větví ve vlásečnice a zásobují buňky myokardu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2070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9768" y="323206"/>
            <a:ext cx="646215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/>
              <a:t>Ledvinný obvod</a:t>
            </a:r>
          </a:p>
          <a:p>
            <a:r>
              <a:rPr lang="cs-CZ" sz="2400" dirty="0"/>
              <a:t>Začíná párovou a. </a:t>
            </a:r>
            <a:r>
              <a:rPr lang="cs-CZ" sz="2400" dirty="0" err="1"/>
              <a:t>renalis</a:t>
            </a:r>
            <a:r>
              <a:rPr lang="cs-CZ" sz="2400" dirty="0"/>
              <a:t>, která odstupuje přímo z aorty </a:t>
            </a:r>
            <a:endParaRPr lang="cs-CZ" sz="2400" dirty="0" smtClean="0"/>
          </a:p>
          <a:p>
            <a:r>
              <a:rPr lang="cs-CZ" sz="2400" dirty="0" smtClean="0"/>
              <a:t>a dále </a:t>
            </a:r>
            <a:r>
              <a:rPr lang="cs-CZ" sz="2400" dirty="0"/>
              <a:t>se větví, </a:t>
            </a:r>
            <a:r>
              <a:rPr lang="cs-CZ" sz="2400" dirty="0" smtClean="0"/>
              <a:t>přičemž </a:t>
            </a:r>
            <a:r>
              <a:rPr lang="cs-CZ" sz="2400" dirty="0"/>
              <a:t>zásobuje kyslíkem a živinami </a:t>
            </a:r>
            <a:endParaRPr lang="cs-CZ" sz="2400" dirty="0" smtClean="0"/>
          </a:p>
          <a:p>
            <a:r>
              <a:rPr lang="cs-CZ" sz="2400" dirty="0" smtClean="0"/>
              <a:t>ledvinné </a:t>
            </a:r>
            <a:r>
              <a:rPr lang="cs-CZ" sz="2400" dirty="0"/>
              <a:t>buňky </a:t>
            </a:r>
            <a:r>
              <a:rPr lang="cs-CZ" sz="2400" dirty="0" smtClean="0"/>
              <a:t>a </a:t>
            </a:r>
            <a:r>
              <a:rPr lang="cs-CZ" sz="2400" dirty="0"/>
              <a:t>rovněž větvením dává vznik </a:t>
            </a:r>
            <a:endParaRPr lang="cs-CZ" sz="2400" dirty="0" smtClean="0"/>
          </a:p>
          <a:p>
            <a:r>
              <a:rPr lang="cs-CZ" sz="2400" dirty="0" smtClean="0"/>
              <a:t>krevnímu </a:t>
            </a:r>
            <a:r>
              <a:rPr lang="cs-CZ" sz="2400" dirty="0"/>
              <a:t>glomerulu  </a:t>
            </a:r>
            <a:r>
              <a:rPr lang="cs-CZ" sz="2400" dirty="0" err="1"/>
              <a:t>Bowmanova</a:t>
            </a:r>
            <a:r>
              <a:rPr lang="cs-CZ" sz="2400" dirty="0"/>
              <a:t> váčku, </a:t>
            </a:r>
            <a:endParaRPr lang="cs-CZ" sz="2400" dirty="0" smtClean="0"/>
          </a:p>
          <a:p>
            <a:r>
              <a:rPr lang="cs-CZ" sz="2400" dirty="0" smtClean="0"/>
              <a:t>kde </a:t>
            </a:r>
            <a:r>
              <a:rPr lang="cs-CZ" sz="2400" dirty="0"/>
              <a:t>filtrací krve </a:t>
            </a:r>
            <a:r>
              <a:rPr lang="cs-CZ" sz="2400" dirty="0" smtClean="0"/>
              <a:t>vzniká </a:t>
            </a:r>
            <a:r>
              <a:rPr lang="cs-CZ" sz="2400" dirty="0"/>
              <a:t>primární moč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4040" y="2843808"/>
            <a:ext cx="691452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/>
              <a:t>Horní systémový obvod</a:t>
            </a:r>
          </a:p>
          <a:p>
            <a:r>
              <a:rPr lang="cs-CZ" sz="2400" dirty="0"/>
              <a:t>Začíná tepennými větvemi odstupujícími z aorty </a:t>
            </a:r>
          </a:p>
          <a:p>
            <a:r>
              <a:rPr lang="cs-CZ" sz="2400" dirty="0"/>
              <a:t>(oblouku, </a:t>
            </a:r>
            <a:r>
              <a:rPr lang="cs-CZ" sz="2400" dirty="0" smtClean="0"/>
              <a:t>hrudní),</a:t>
            </a:r>
          </a:p>
          <a:p>
            <a:r>
              <a:rPr lang="cs-CZ" sz="2400" dirty="0" smtClean="0"/>
              <a:t>končí </a:t>
            </a:r>
            <a:r>
              <a:rPr lang="cs-CZ" sz="2400" dirty="0"/>
              <a:t>soutokem žil do horní duté žíly </a:t>
            </a:r>
            <a:r>
              <a:rPr lang="cs-CZ" sz="2400" dirty="0" smtClean="0"/>
              <a:t>(</a:t>
            </a:r>
            <a:r>
              <a:rPr lang="cs-CZ" sz="2400" dirty="0" err="1" smtClean="0"/>
              <a:t>vv</a:t>
            </a:r>
            <a:r>
              <a:rPr lang="cs-CZ" sz="2400" dirty="0" smtClean="0"/>
              <a:t>. </a:t>
            </a:r>
            <a:r>
              <a:rPr lang="cs-CZ" sz="2400" dirty="0" err="1"/>
              <a:t>b</a:t>
            </a:r>
            <a:r>
              <a:rPr lang="cs-CZ" sz="2400" dirty="0" err="1" smtClean="0"/>
              <a:t>rachiocephalicae</a:t>
            </a:r>
            <a:r>
              <a:rPr lang="cs-CZ" sz="2400" dirty="0" smtClean="0"/>
              <a:t>,</a:t>
            </a:r>
          </a:p>
          <a:p>
            <a:r>
              <a:rPr lang="cs-CZ" sz="2400" dirty="0" err="1" smtClean="0"/>
              <a:t>vv</a:t>
            </a:r>
            <a:r>
              <a:rPr lang="cs-CZ" sz="2400" dirty="0" smtClean="0"/>
              <a:t>. </a:t>
            </a:r>
            <a:r>
              <a:rPr lang="cs-CZ" sz="2400" dirty="0" err="1"/>
              <a:t>j</a:t>
            </a:r>
            <a:r>
              <a:rPr lang="cs-CZ" sz="2400" dirty="0" err="1" smtClean="0"/>
              <a:t>ugulares</a:t>
            </a:r>
            <a:r>
              <a:rPr lang="cs-CZ" sz="2400" dirty="0" smtClean="0"/>
              <a:t>, </a:t>
            </a:r>
            <a:r>
              <a:rPr lang="cs-CZ" sz="2400" dirty="0" err="1" smtClean="0"/>
              <a:t>vv</a:t>
            </a:r>
            <a:r>
              <a:rPr lang="cs-CZ" sz="2400" dirty="0" smtClean="0"/>
              <a:t>. </a:t>
            </a:r>
            <a:r>
              <a:rPr lang="cs-CZ" sz="2400" dirty="0" err="1"/>
              <a:t>s</a:t>
            </a:r>
            <a:r>
              <a:rPr lang="cs-CZ" sz="2400" dirty="0" err="1" smtClean="0"/>
              <a:t>ubclaviae</a:t>
            </a:r>
            <a:r>
              <a:rPr lang="cs-CZ" sz="2400" dirty="0" smtClean="0"/>
              <a:t> a </a:t>
            </a:r>
            <a:r>
              <a:rPr lang="cs-CZ" sz="2400" dirty="0" err="1" smtClean="0"/>
              <a:t>v.azygos</a:t>
            </a:r>
            <a:r>
              <a:rPr lang="cs-CZ" sz="2400" dirty="0" smtClean="0"/>
              <a:t>)</a:t>
            </a:r>
            <a:endParaRPr lang="cs-CZ" sz="2400" dirty="0"/>
          </a:p>
          <a:p>
            <a:r>
              <a:rPr lang="cs-CZ" sz="2400" dirty="0" smtClean="0"/>
              <a:t>Zásobuje krví  a odvádí krev z oblasti hlavy, krku, </a:t>
            </a:r>
          </a:p>
          <a:p>
            <a:r>
              <a:rPr lang="cs-CZ" sz="2400" dirty="0" smtClean="0"/>
              <a:t>horních končetin a zadní části dutiny hrudní a břišní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9768" y="5724128"/>
            <a:ext cx="698441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 smtClean="0"/>
              <a:t>Dolní systémový obvod</a:t>
            </a:r>
          </a:p>
          <a:p>
            <a:r>
              <a:rPr lang="cs-CZ" sz="2400" dirty="0" smtClean="0"/>
              <a:t>začíná odstupem tepenných větví břišní aorty (pro párové </a:t>
            </a:r>
          </a:p>
          <a:p>
            <a:r>
              <a:rPr lang="cs-CZ" sz="2400" dirty="0" smtClean="0"/>
              <a:t>a nepárové břišní orgány) a bifurkací aorty v </a:t>
            </a:r>
          </a:p>
          <a:p>
            <a:r>
              <a:rPr lang="cs-CZ" sz="2400" dirty="0" smtClean="0"/>
              <a:t>a. </a:t>
            </a:r>
            <a:r>
              <a:rPr lang="cs-CZ" sz="2400" dirty="0" err="1" smtClean="0"/>
              <a:t>iliaca</a:t>
            </a:r>
            <a:r>
              <a:rPr lang="cs-CZ" sz="2400" dirty="0" smtClean="0"/>
              <a:t> </a:t>
            </a:r>
            <a:r>
              <a:rPr lang="cs-CZ" sz="2400" dirty="0" err="1" smtClean="0"/>
              <a:t>communis</a:t>
            </a:r>
            <a:r>
              <a:rPr lang="cs-CZ" sz="2400" dirty="0" smtClean="0"/>
              <a:t> </a:t>
            </a:r>
            <a:r>
              <a:rPr lang="cs-CZ" sz="2400" dirty="0" err="1" smtClean="0"/>
              <a:t>dextra</a:t>
            </a:r>
            <a:r>
              <a:rPr lang="cs-CZ" sz="2400" dirty="0" smtClean="0"/>
              <a:t> et </a:t>
            </a:r>
            <a:r>
              <a:rPr lang="cs-CZ" sz="2400" dirty="0" err="1" smtClean="0"/>
              <a:t>sinistra</a:t>
            </a:r>
            <a:endParaRPr lang="cs-CZ" sz="2400" dirty="0" smtClean="0"/>
          </a:p>
          <a:p>
            <a:r>
              <a:rPr lang="cs-CZ" sz="2400" dirty="0" smtClean="0"/>
              <a:t>končí soutokem stejnojmenných žil ve </a:t>
            </a:r>
            <a:r>
              <a:rPr lang="cs-CZ" sz="2400" dirty="0" err="1" smtClean="0"/>
              <a:t>vena</a:t>
            </a:r>
            <a:r>
              <a:rPr lang="cs-CZ" sz="2400" dirty="0" smtClean="0"/>
              <a:t> </a:t>
            </a:r>
            <a:r>
              <a:rPr lang="cs-CZ" sz="2400" dirty="0" err="1" smtClean="0"/>
              <a:t>cava</a:t>
            </a:r>
            <a:r>
              <a:rPr lang="cs-CZ" sz="2400" dirty="0" smtClean="0"/>
              <a:t> </a:t>
            </a:r>
            <a:r>
              <a:rPr lang="cs-CZ" sz="2400" dirty="0" err="1" smtClean="0"/>
              <a:t>inferior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Zásobuje krví a odvádí krev z oblasti pánve, dolních končetin </a:t>
            </a:r>
          </a:p>
          <a:p>
            <a:r>
              <a:rPr lang="cs-CZ" sz="2400" dirty="0" smtClean="0"/>
              <a:t>a orgánů </a:t>
            </a:r>
            <a:r>
              <a:rPr lang="cs-CZ" sz="2400" dirty="0" smtClean="0"/>
              <a:t>břicha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1233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2696" y="-468560"/>
            <a:ext cx="5829300" cy="1524000"/>
          </a:xfrm>
        </p:spPr>
        <p:txBody>
          <a:bodyPr/>
          <a:lstStyle/>
          <a:p>
            <a:pPr algn="ctr"/>
            <a:r>
              <a:rPr lang="cs-CZ" dirty="0" smtClean="0"/>
              <a:t>Malý (plicní) krevní oběh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20688" y="16916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0648" y="1187624"/>
            <a:ext cx="592623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u="sng" dirty="0"/>
              <a:t>Začátek</a:t>
            </a:r>
            <a:r>
              <a:rPr lang="cs-CZ" sz="2400" dirty="0"/>
              <a:t>:</a:t>
            </a:r>
          </a:p>
          <a:p>
            <a:r>
              <a:rPr lang="cs-CZ" sz="2400" dirty="0"/>
              <a:t> </a:t>
            </a:r>
            <a:r>
              <a:rPr lang="cs-CZ" sz="2400" dirty="0" err="1"/>
              <a:t>ventriculus</a:t>
            </a:r>
            <a:r>
              <a:rPr lang="cs-CZ" sz="2400" dirty="0"/>
              <a:t> </a:t>
            </a:r>
            <a:r>
              <a:rPr lang="cs-CZ" sz="2400" dirty="0" err="1" smtClean="0"/>
              <a:t>dexter</a:t>
            </a:r>
            <a:r>
              <a:rPr lang="cs-CZ" sz="2400" dirty="0" smtClean="0"/>
              <a:t> </a:t>
            </a:r>
            <a:r>
              <a:rPr lang="cs-CZ" sz="2400" dirty="0" err="1" smtClean="0"/>
              <a:t>cordis</a:t>
            </a:r>
            <a:r>
              <a:rPr lang="cs-CZ" sz="2400" dirty="0" smtClean="0"/>
              <a:t> </a:t>
            </a:r>
            <a:r>
              <a:rPr lang="cs-CZ" sz="2400" dirty="0">
                <a:latin typeface="Times New Roman"/>
                <a:cs typeface="Times New Roman"/>
              </a:rPr>
              <a:t>→ </a:t>
            </a:r>
            <a:r>
              <a:rPr lang="cs-CZ" sz="2400" dirty="0" err="1" smtClean="0">
                <a:latin typeface="Times New Roman"/>
                <a:cs typeface="Times New Roman"/>
              </a:rPr>
              <a:t>truncus</a:t>
            </a:r>
            <a:r>
              <a:rPr lang="cs-CZ" sz="2400" dirty="0" smtClean="0">
                <a:latin typeface="Times New Roman"/>
                <a:cs typeface="Times New Roman"/>
              </a:rPr>
              <a:t> </a:t>
            </a:r>
            <a:r>
              <a:rPr lang="cs-CZ" sz="2400" dirty="0" err="1" smtClean="0">
                <a:latin typeface="Times New Roman"/>
                <a:cs typeface="Times New Roman"/>
              </a:rPr>
              <a:t>pulmonalis</a:t>
            </a:r>
            <a:endParaRPr lang="cs-CZ" sz="2400" dirty="0"/>
          </a:p>
          <a:p>
            <a:r>
              <a:rPr lang="cs-CZ" sz="2400" u="sng" dirty="0"/>
              <a:t>Konec</a:t>
            </a:r>
            <a:r>
              <a:rPr lang="cs-CZ" sz="2400" dirty="0"/>
              <a:t>: </a:t>
            </a:r>
          </a:p>
          <a:p>
            <a:r>
              <a:rPr lang="cs-CZ" sz="2400" dirty="0" err="1" smtClean="0"/>
              <a:t>venae</a:t>
            </a:r>
            <a:r>
              <a:rPr lang="cs-CZ" sz="2400" dirty="0" smtClean="0"/>
              <a:t> </a:t>
            </a:r>
            <a:r>
              <a:rPr lang="cs-CZ" sz="2400" dirty="0" err="1" smtClean="0"/>
              <a:t>pulmonales</a:t>
            </a:r>
            <a:r>
              <a:rPr lang="cs-CZ" sz="2400" dirty="0" smtClean="0"/>
              <a:t> </a:t>
            </a:r>
            <a:r>
              <a:rPr lang="cs-CZ" sz="2400" dirty="0" err="1" smtClean="0"/>
              <a:t>dextrae</a:t>
            </a:r>
            <a:r>
              <a:rPr lang="cs-CZ" sz="2400" dirty="0" smtClean="0"/>
              <a:t> et </a:t>
            </a:r>
            <a:r>
              <a:rPr lang="cs-CZ" sz="2400" dirty="0" err="1" smtClean="0"/>
              <a:t>sinistrae</a:t>
            </a:r>
            <a:r>
              <a:rPr lang="cs-CZ" sz="2400" dirty="0" smtClean="0"/>
              <a:t> </a:t>
            </a:r>
          </a:p>
          <a:p>
            <a:r>
              <a:rPr lang="cs-CZ" sz="2400" dirty="0">
                <a:latin typeface="Times New Roman"/>
                <a:cs typeface="Times New Roman"/>
              </a:rPr>
              <a:t>	</a:t>
            </a:r>
            <a:r>
              <a:rPr lang="cs-CZ" sz="2400" dirty="0" smtClean="0">
                <a:latin typeface="Times New Roman"/>
                <a:cs typeface="Times New Roman"/>
              </a:rPr>
              <a:t>		→</a:t>
            </a:r>
            <a:r>
              <a:rPr lang="cs-CZ" sz="2400" dirty="0" smtClean="0"/>
              <a:t> </a:t>
            </a:r>
            <a:r>
              <a:rPr lang="cs-CZ" sz="2400" dirty="0"/>
              <a:t>atrium </a:t>
            </a:r>
            <a:r>
              <a:rPr lang="cs-CZ" sz="2400" dirty="0" err="1" smtClean="0"/>
              <a:t>sinistrum</a:t>
            </a:r>
            <a:r>
              <a:rPr lang="cs-CZ" sz="2400" dirty="0" smtClean="0"/>
              <a:t> </a:t>
            </a:r>
            <a:r>
              <a:rPr lang="cs-CZ" sz="2400" dirty="0" err="1" smtClean="0"/>
              <a:t>cordis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60648" y="3401647"/>
            <a:ext cx="646741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Truncus</a:t>
            </a:r>
            <a:r>
              <a:rPr lang="cs-CZ" sz="2400" dirty="0" smtClean="0"/>
              <a:t> </a:t>
            </a:r>
            <a:r>
              <a:rPr lang="cs-CZ" sz="2400" dirty="0" err="1" smtClean="0"/>
              <a:t>pulmonalis</a:t>
            </a:r>
            <a:r>
              <a:rPr lang="cs-CZ" sz="2400" dirty="0" smtClean="0"/>
              <a:t> se větví na a. </a:t>
            </a:r>
            <a:r>
              <a:rPr lang="cs-CZ" sz="2400" dirty="0" err="1" smtClean="0"/>
              <a:t>pulmonalis</a:t>
            </a:r>
            <a:r>
              <a:rPr lang="cs-CZ" sz="2400" dirty="0" smtClean="0"/>
              <a:t> </a:t>
            </a:r>
            <a:r>
              <a:rPr lang="cs-CZ" sz="2400" dirty="0" err="1" smtClean="0"/>
              <a:t>dx</a:t>
            </a:r>
            <a:r>
              <a:rPr lang="cs-CZ" sz="2400" dirty="0" smtClean="0"/>
              <a:t>. et sin. ,</a:t>
            </a:r>
          </a:p>
          <a:p>
            <a:r>
              <a:rPr lang="cs-CZ" sz="2400" dirty="0" smtClean="0"/>
              <a:t>které vstupují do plic a větví se na stále menší větve </a:t>
            </a:r>
          </a:p>
          <a:p>
            <a:r>
              <a:rPr lang="cs-CZ" sz="2400" dirty="0" smtClean="0"/>
              <a:t>až kapiláry, které opřádají alveoly (výměna </a:t>
            </a:r>
            <a:r>
              <a:rPr lang="cs-CZ" sz="2400" dirty="0" err="1" smtClean="0"/>
              <a:t>dých.plynů</a:t>
            </a:r>
            <a:r>
              <a:rPr lang="cs-CZ" sz="2400" dirty="0" smtClean="0"/>
              <a:t>),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kysličená krev se sbírá do žilního systému a končí </a:t>
            </a:r>
          </a:p>
          <a:p>
            <a:r>
              <a:rPr lang="cs-CZ" sz="2400" dirty="0" smtClean="0"/>
              <a:t>párovými plicními žilami v levé srdeční síni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22867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0688" y="0"/>
            <a:ext cx="5829300" cy="947936"/>
          </a:xfrm>
        </p:spPr>
        <p:txBody>
          <a:bodyPr/>
          <a:lstStyle/>
          <a:p>
            <a:pPr algn="ctr"/>
            <a:r>
              <a:rPr lang="cs-CZ" dirty="0" smtClean="0"/>
              <a:t>Tepenné řečiště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1600"/>
            <a:ext cx="6858000" cy="801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349856" y="1137212"/>
            <a:ext cx="32893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(2)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4017678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0688" y="179512"/>
            <a:ext cx="5829300" cy="821440"/>
          </a:xfrm>
        </p:spPr>
        <p:txBody>
          <a:bodyPr/>
          <a:lstStyle/>
          <a:p>
            <a:pPr algn="ctr"/>
            <a:r>
              <a:rPr lang="cs-CZ" dirty="0" smtClean="0"/>
              <a:t>Žilní řečiště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" y="1403648"/>
            <a:ext cx="6854650" cy="680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3789040" y="2843808"/>
            <a:ext cx="9361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4723505" y="2713003"/>
            <a:ext cx="171713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v. </a:t>
            </a:r>
            <a:r>
              <a:rPr lang="cs-CZ" sz="11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11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rachiocephalica</a:t>
            </a:r>
            <a:r>
              <a:rPr lang="cs-CZ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1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sinistra</a:t>
            </a:r>
            <a:endParaRPr lang="cs-CZ" sz="1100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276174" y="1657564"/>
            <a:ext cx="32893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(3)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64028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Ověření znalostí cévního systému na následujícím snímku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Nezapomeňte se před samotným pojmenováním cév zamyslet o orientaci figury (pohled zepředu nebo zezadu ?) a následně cévy správně pojmenovat s ohledem na pravou a levou stranu těla</a:t>
            </a:r>
            <a:endParaRPr lang="cs-CZ" sz="3600" dirty="0"/>
          </a:p>
        </p:txBody>
      </p:sp>
      <p:sp>
        <p:nvSpPr>
          <p:cNvPr id="4" name="Veselý obličej 3"/>
          <p:cNvSpPr/>
          <p:nvPr/>
        </p:nvSpPr>
        <p:spPr>
          <a:xfrm>
            <a:off x="2916912" y="6516216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190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752" y="305208"/>
            <a:ext cx="4320762" cy="8620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093296" y="305208"/>
            <a:ext cx="32893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(4)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220579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ICT_SS\AppData\Local\Microsoft\Windows\Temporary Internet Files\Content.Word\cévní systém tes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06" y="395536"/>
            <a:ext cx="6544193" cy="8280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6188004" y="420822"/>
            <a:ext cx="32893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(4)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131362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672" y="-468560"/>
            <a:ext cx="5829300" cy="1524000"/>
          </a:xfrm>
        </p:spPr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88640" y="1043608"/>
            <a:ext cx="6480720" cy="7704856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(1) </a:t>
            </a:r>
            <a:r>
              <a:rPr lang="cs-CZ" dirty="0"/>
              <a:t>Stavba tepny.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2013-07-31]. Dostupné z: </a:t>
            </a:r>
            <a:r>
              <a:rPr lang="cs-CZ" u="sng" dirty="0">
                <a:hlinkClick r:id="rId2"/>
              </a:rPr>
              <a:t>http://upload.wikimedia.org/wikipedia/commons/thumb/0/05/Anatomy_artery.png/220px-Anatomy_artery.png</a:t>
            </a:r>
            <a:endParaRPr lang="cs-CZ" dirty="0"/>
          </a:p>
          <a:p>
            <a:r>
              <a:rPr lang="cs-CZ" dirty="0" smtClean="0"/>
              <a:t>(2) </a:t>
            </a:r>
            <a:r>
              <a:rPr lang="cs-CZ" dirty="0"/>
              <a:t>Tepenný systém.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2013-07-24]. Dostupné z: </a:t>
            </a:r>
            <a:r>
              <a:rPr lang="cs-CZ" u="sng" dirty="0">
                <a:hlinkClick r:id="rId3"/>
              </a:rPr>
              <a:t>https://upload.wikimedia.org/wikipedia/commons/thumb/1/10/Arterial_System_en.svg/423px-Arterial_System_en.svg.png</a:t>
            </a:r>
            <a:endParaRPr lang="cs-CZ" dirty="0"/>
          </a:p>
          <a:p>
            <a:r>
              <a:rPr lang="cs-CZ" dirty="0" smtClean="0"/>
              <a:t>(3) </a:t>
            </a:r>
            <a:r>
              <a:rPr lang="cs-CZ" dirty="0"/>
              <a:t>Žilní systém.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2013-07-24]. Dostupné z: </a:t>
            </a:r>
            <a:r>
              <a:rPr lang="cs-CZ" u="sng" dirty="0">
                <a:hlinkClick r:id="rId4"/>
              </a:rPr>
              <a:t>https://upload.wikimedia.org/wikipedia/commons/thumb/c/c2/Venous_system_en.svg/423px-Venous_system_en.svg.png</a:t>
            </a:r>
            <a:endParaRPr lang="cs-CZ" dirty="0"/>
          </a:p>
          <a:p>
            <a:r>
              <a:rPr lang="cs-CZ" dirty="0" smtClean="0"/>
              <a:t>(4) </a:t>
            </a:r>
            <a:r>
              <a:rPr lang="cs-CZ" dirty="0"/>
              <a:t>Cévní systém.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2013-07-24]. Dostupné z: </a:t>
            </a:r>
            <a:r>
              <a:rPr lang="cs-CZ" u="sng" dirty="0">
                <a:hlinkClick r:id="rId5"/>
              </a:rPr>
              <a:t>https://upload.wikimedia.org/wikipedia/commons/thumb/1/19/Circulatory_System_no_tags.svg/259px-Circulatory_System_no_tags.svg.png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9603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813</TotalTime>
  <Words>689</Words>
  <Application>Microsoft Office PowerPoint</Application>
  <PresentationFormat>Předvádění na obrazovce (4:3)</PresentationFormat>
  <Paragraphs>101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Jmění</vt:lpstr>
      <vt:lpstr>Prezentace aplikace PowerPoint</vt:lpstr>
      <vt:lpstr>Cévní systém člověka</vt:lpstr>
      <vt:lpstr>Stavba tepny (artérie) zopakujme si …</vt:lpstr>
      <vt:lpstr>Velký (tělní) krevní oběh</vt:lpstr>
      <vt:lpstr>Prezentace aplikace PowerPoint</vt:lpstr>
      <vt:lpstr>Malý (plicní) krevní oběh</vt:lpstr>
      <vt:lpstr>Tepenné řečiště</vt:lpstr>
      <vt:lpstr>Žilní řečiště</vt:lpstr>
      <vt:lpstr>Ověření znalostí cévního systému na následujícím snímku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77</dc:creator>
  <cp:lastModifiedBy>77</cp:lastModifiedBy>
  <cp:revision>26</cp:revision>
  <dcterms:created xsi:type="dcterms:W3CDTF">2013-07-24T14:56:47Z</dcterms:created>
  <dcterms:modified xsi:type="dcterms:W3CDTF">2013-08-05T12:45:39Z</dcterms:modified>
</cp:coreProperties>
</file>