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</p:sldMasterIdLst>
  <p:notesMasterIdLst>
    <p:notesMasterId r:id="rId35"/>
  </p:notesMasterIdLst>
  <p:sldIdLst>
    <p:sldId id="257" r:id="rId7"/>
    <p:sldId id="258" r:id="rId8"/>
    <p:sldId id="260" r:id="rId9"/>
    <p:sldId id="261" r:id="rId10"/>
    <p:sldId id="268" r:id="rId11"/>
    <p:sldId id="264" r:id="rId12"/>
    <p:sldId id="267" r:id="rId13"/>
    <p:sldId id="266" r:id="rId14"/>
    <p:sldId id="269" r:id="rId15"/>
    <p:sldId id="271" r:id="rId16"/>
    <p:sldId id="270" r:id="rId17"/>
    <p:sldId id="291" r:id="rId18"/>
    <p:sldId id="292" r:id="rId19"/>
    <p:sldId id="274" r:id="rId20"/>
    <p:sldId id="279" r:id="rId21"/>
    <p:sldId id="273" r:id="rId22"/>
    <p:sldId id="272" r:id="rId23"/>
    <p:sldId id="280" r:id="rId24"/>
    <p:sldId id="293" r:id="rId25"/>
    <p:sldId id="278" r:id="rId26"/>
    <p:sldId id="283" r:id="rId27"/>
    <p:sldId id="285" r:id="rId28"/>
    <p:sldId id="286" r:id="rId29"/>
    <p:sldId id="287" r:id="rId30"/>
    <p:sldId id="288" r:id="rId31"/>
    <p:sldId id="294" r:id="rId32"/>
    <p:sldId id="289" r:id="rId33"/>
    <p:sldId id="290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4660"/>
  </p:normalViewPr>
  <p:slideViewPr>
    <p:cSldViewPr>
      <p:cViewPr>
        <p:scale>
          <a:sx n="90" d="100"/>
          <a:sy n="90" d="100"/>
        </p:scale>
        <p:origin x="-696" y="7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798BA7-8199-4F5F-B98A-2079705F0A5D}" type="datetimeFigureOut">
              <a:rPr lang="en-GB" smtClean="0"/>
              <a:t>01/02/2014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B85331-96D5-4EF4-98F6-34B8D4C4E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616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B85331-96D5-4EF4-98F6-34B8D4C4EE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339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B85331-96D5-4EF4-98F6-34B8D4C4EE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871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748DF-D60B-4A97-87F1-C494B2DED26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C661B-6C16-479C-B707-08879EED582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5385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B2CAB-4656-4643-B4FB-E2A3EE3C4A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8B4B8-88FB-4EE7-A994-8AFB586974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4735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71FC1-16D3-49B6-A73B-1EFF6D3CD02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2B066-EADA-4B2E-B328-33F5A99E63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93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B8843-DA83-4AEE-A364-4021E78987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94EDC-E975-4B49-946C-97F50385520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2857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2C8DA-2AE3-463A-A84C-14F887F9ABE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1568-7E75-4A0A-ADAA-A5D1D4EC6C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933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C16A4-730B-417B-A5D8-CD5A94C9A47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67DD5-D1B0-407A-8EAC-92093430151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541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CD590-4B6C-4CC8-A28B-82903406F4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DC96E-94E1-4FDE-AAC0-781DD96A188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770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7C34B-0EE9-412B-9C2B-37F5E6F1982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640E5-7032-4573-94FD-25FA00C0AD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806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44ED8-1D21-4DDC-865F-D61CA3763D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292EB-AF62-42DB-9F1D-766C1D00C2A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6492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8437C-F00C-4CEF-8E46-2841A9D7F7D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D00DA-8E63-4AE4-9551-7F376FE995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3756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4EC6F-BB03-404C-9F52-B1DA61ABD6E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2BCE-22B3-4358-87D8-CAD0485B2E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01524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337FE-4295-4F83-8820-EE0F8D26C4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6F955-743C-41D8-BB3F-5EBD24C0FB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8733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72FBF-A7A3-4912-A969-6CEF2BB8F4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A88F-89F2-4B2A-B6D6-0E1529C7A6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7753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EC4F2-F769-4946-B8B4-6E4B7D8DFD9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BFE6E-B440-48EE-87A7-F08E25EC076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06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4706B-2311-4E8E-8A4E-07D58E510F6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3E435-AEF2-4962-813D-267B846B9A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3297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BE8EF-D231-4096-A1E4-3920E3F17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50501-38FA-4F5D-8A8C-741E3C5651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2131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FFE96-4B8A-4D47-98AA-E9F8D71F44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680C6-300F-434C-A4CC-151FE197B87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6339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CD98D-653E-4F63-B95E-1825E936F7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17927-28B6-4B07-B6B1-DA5C04E2174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017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15599-0036-4174-A2B3-29B240C2C7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26FE-3729-4A34-877E-37924FAD13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347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F47D7-1159-453D-BA59-22F564902F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2A537-4389-44F5-93DB-BC64CAAE2D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3494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98718-2E8D-4A17-A52A-F3AE2BD7F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44BFC-D5B3-4738-B16C-3F041F326E5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0877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238C8-8A17-4FB5-A01C-E75C416D3A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711A8-0C4B-4829-B731-2EF752CF1AD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86374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337FE-4295-4F83-8820-EE0F8D26C4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6F955-743C-41D8-BB3F-5EBD24C0FB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8733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72FBF-A7A3-4912-A969-6CEF2BB8F4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A88F-89F2-4B2A-B6D6-0E1529C7A6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7753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EC4F2-F769-4946-B8B4-6E4B7D8DFD9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BFE6E-B440-48EE-87A7-F08E25EC076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06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4706B-2311-4E8E-8A4E-07D58E510F6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3E435-AEF2-4962-813D-267B846B9A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3297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BE8EF-D231-4096-A1E4-3920E3F17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50501-38FA-4F5D-8A8C-741E3C5651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21316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FFE96-4B8A-4D47-98AA-E9F8D71F44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680C6-300F-434C-A4CC-151FE197B87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6339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CD98D-653E-4F63-B95E-1825E936F7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17927-28B6-4B07-B6B1-DA5C04E2174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0171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15599-0036-4174-A2B3-29B240C2C7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26FE-3729-4A34-877E-37924FAD13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3473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F47D7-1159-453D-BA59-22F564902F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2A537-4389-44F5-93DB-BC64CAAE2D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34941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98718-2E8D-4A17-A52A-F3AE2BD7F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44BFC-D5B3-4738-B16C-3F041F326E5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08771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238C8-8A17-4FB5-A01C-E75C416D3A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711A8-0C4B-4829-B731-2EF752CF1AD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86374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337FE-4295-4F83-8820-EE0F8D26C4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6F955-743C-41D8-BB3F-5EBD24C0FB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87336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72FBF-A7A3-4912-A969-6CEF2BB8F4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A88F-89F2-4B2A-B6D6-0E1529C7A6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77536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EC4F2-F769-4946-B8B4-6E4B7D8DFD9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BFE6E-B440-48EE-87A7-F08E25EC076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06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4706B-2311-4E8E-8A4E-07D58E510F6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3E435-AEF2-4962-813D-267B846B9A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32974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BE8EF-D231-4096-A1E4-3920E3F17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50501-38FA-4F5D-8A8C-741E3C5651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21316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FFE96-4B8A-4D47-98AA-E9F8D71F44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680C6-300F-434C-A4CC-151FE197B87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63392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CD98D-653E-4F63-B95E-1825E936F7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17927-28B6-4B07-B6B1-DA5C04E2174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0171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15599-0036-4174-A2B3-29B240C2C7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26FE-3729-4A34-877E-37924FAD13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3473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F47D7-1159-453D-BA59-22F564902F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2A537-4389-44F5-93DB-BC64CAAE2D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34941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98718-2E8D-4A17-A52A-F3AE2BD7F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44BFC-D5B3-4738-B16C-3F041F326E5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08771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238C8-8A17-4FB5-A01C-E75C416D3A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711A8-0C4B-4829-B731-2EF752CF1AD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86374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337FE-4295-4F83-8820-EE0F8D26C4C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6F955-743C-41D8-BB3F-5EBD24C0FB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87336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72FBF-A7A3-4912-A969-6CEF2BB8F4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A88F-89F2-4B2A-B6D6-0E1529C7A6C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77536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6EC4F2-F769-4946-B8B4-6E4B7D8DFD9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BFE6E-B440-48EE-87A7-F08E25EC076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060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4706B-2311-4E8E-8A4E-07D58E510F6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3E435-AEF2-4962-813D-267B846B9A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32974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BE8EF-D231-4096-A1E4-3920E3F17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50501-38FA-4F5D-8A8C-741E3C5651D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21316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FFE96-4B8A-4D47-98AA-E9F8D71F44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680C6-300F-434C-A4CC-151FE197B87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63392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CD98D-653E-4F63-B95E-1825E936F7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D17927-28B6-4B07-B6B1-DA5C04E2174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0171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15599-0036-4174-A2B3-29B240C2C7B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26FE-3729-4A34-877E-37924FAD13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3473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F47D7-1159-453D-BA59-22F564902F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D2A537-4389-44F5-93DB-BC64CAAE2D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34941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98718-2E8D-4A17-A52A-F3AE2BD7F02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44BFC-D5B3-4738-B16C-3F041F326E5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08771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238C8-8A17-4FB5-A01C-E75C416D3A5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4711A8-0C4B-4829-B731-2EF752CF1AD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86374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3C12AA-92B9-4740-98FE-734756ABB77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86A24C-DB79-4AD9-B97F-E28E5EC058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39917"/>
      </p:ext>
    </p:extLst>
  </p:cSld>
  <p:clrMapOvr>
    <a:masterClrMapping/>
  </p:clrMapOvr>
  <p:transition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81592-892D-4BA4-B19A-CCD67CE1EF5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41D0B-2EC4-40F8-B5E3-05A7653E8CC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905097"/>
      </p:ext>
    </p:extLst>
  </p:cSld>
  <p:clrMapOvr>
    <a:masterClrMapping/>
  </p:clrMapOvr>
  <p:transition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3137F-AF5F-407E-A861-808EE1C7BF4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236E0-AD37-49F9-9B7B-84704240E0B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760696"/>
      </p:ext>
    </p:extLst>
  </p:cSld>
  <p:clrMapOvr>
    <a:masterClrMapping/>
  </p:clrMapOvr>
  <p:transition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CAF863-5C72-4254-8DB0-9CF19625F65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7ED0BB-F38E-4073-9DF1-7F19215D91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2488173"/>
      </p:ext>
    </p:extLst>
  </p:cSld>
  <p:clrMapOvr>
    <a:masterClrMapping/>
  </p:clrMapOvr>
  <p:transition/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5461C-386E-43A6-A807-C9F2C9A8815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2BB6B5-4784-408C-9ECA-4F57D8D5AFE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576685"/>
      </p:ext>
    </p:extLst>
  </p:cSld>
  <p:clrMapOvr>
    <a:masterClrMapping/>
  </p:clrMapOvr>
  <p:transition/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6AC1F-1827-4EBC-A2F9-39AFCDB17BF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0DA37-E665-493C-8B40-429A6D73681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281390"/>
      </p:ext>
    </p:extLst>
  </p:cSld>
  <p:clrMapOvr>
    <a:masterClrMapping/>
  </p:clrMapOvr>
  <p:transition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EF048-A014-456F-8D04-535B8EDC1C8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38990B-75D8-4655-B14D-6D6A1D88762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994297"/>
      </p:ext>
    </p:extLst>
  </p:cSld>
  <p:clrMapOvr>
    <a:masterClrMapping/>
  </p:clrMapOvr>
  <p:transition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E75009-8B27-4393-ACC6-0F0C7E46B5E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A3C3D-0C00-47E8-A26A-16F67531608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24637"/>
      </p:ext>
    </p:extLst>
  </p:cSld>
  <p:clrMapOvr>
    <a:masterClrMapping/>
  </p:clrMapOvr>
  <p:transition/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77FAF-0F50-4EA8-854E-780756C9EB8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CA478-1243-4B6B-BB53-22CECB72080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258863"/>
      </p:ext>
    </p:extLst>
  </p:cSld>
  <p:clrMapOvr>
    <a:masterClrMapping/>
  </p:clrMapOvr>
  <p:transition/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E19D60-E840-431B-80D5-33971A57A4A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FE6367-7F0F-4617-B798-670BCEFA25C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0527405"/>
      </p:ext>
    </p:extLst>
  </p:cSld>
  <p:clrMapOvr>
    <a:masterClrMapping/>
  </p:clrMapOvr>
  <p:transition/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F9AE56-3DDD-48B6-BF69-49CFFE56BD6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99EC6-5F5D-4A9C-B816-F41F4D903FA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832403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760A84-D03D-4335-B239-AB9C290F5C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782140-8C38-4045-9120-8305EFAE02A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90016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076214-A1F7-409B-A071-9291281855D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4E9031-0AD8-476E-B342-5BF58B666C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0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076214-A1F7-409B-A071-9291281855D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4E9031-0AD8-476E-B342-5BF58B666C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0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076214-A1F7-409B-A071-9291281855D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4E9031-0AD8-476E-B342-5BF58B666C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0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076214-A1F7-409B-A071-9291281855D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C4E9031-0AD8-476E-B342-5BF58B666C7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50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D415DFF-4339-4D0D-A5C9-6FD90120D50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0D1045E-8BDB-419B-A111-DEF3D23CF8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4917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United_States_on_the_globe_(North_America_centered).svg" TargetMode="External"/><Relationship Id="rId7" Type="http://schemas.openxmlformats.org/officeDocument/2006/relationships/hyperlink" Target="http://farm4.staticflickr.com/3165/3056953388_5e9b424deb_o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s.wikipedia.org/wiki/Soubor:US_map_-_geographic.png" TargetMode="External"/><Relationship Id="rId5" Type="http://schemas.openxmlformats.org/officeDocument/2006/relationships/hyperlink" Target="http://commons.wikimedia.org/wiki/File:IMG_2259_-_Washington_DC_-_US_Capitol.JPG" TargetMode="External"/><Relationship Id="rId4" Type="http://schemas.openxmlformats.org/officeDocument/2006/relationships/hyperlink" Target="http://commons.wikimedia.org/wiki/File:Barack_Obama,_official_photo_portrait,_111th_Congress.jpg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US_map_-_geographic.pn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4.xml"/><Relationship Id="rId6" Type="http://schemas.openxmlformats.org/officeDocument/2006/relationships/hyperlink" Target="http://commons.wikimedia.org/wiki/File:Las_Vegas_Boulevard_(302279753).jpg" TargetMode="External"/><Relationship Id="rId5" Type="http://schemas.openxmlformats.org/officeDocument/2006/relationships/hyperlink" Target="http://www.fotopedia.com/items/chmehl-DRYFAoyGolY" TargetMode="External"/><Relationship Id="rId4" Type="http://schemas.openxmlformats.org/officeDocument/2006/relationships/hyperlink" Target="http://commons.wikimedia.org/wiki/File:LA_Skyline_Mountains2.jpg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US_map_-_geographic.png" TargetMode="External"/><Relationship Id="rId7" Type="http://schemas.openxmlformats.org/officeDocument/2006/relationships/hyperlink" Target="http://commons.wikimedia.org/wiki/File:Bison_bison_Wichita_Mountain_Oklahoma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5.xml"/><Relationship Id="rId6" Type="http://schemas.openxmlformats.org/officeDocument/2006/relationships/hyperlink" Target="http://commons.wikimedia.org/wiki/File:American_Black_Bear.JPG" TargetMode="External"/><Relationship Id="rId5" Type="http://schemas.openxmlformats.org/officeDocument/2006/relationships/hyperlink" Target="http://commons.wikimedia.org/wiki/File:Grizzly_bear_on_a_rock_overlooking.jpg" TargetMode="External"/><Relationship Id="rId4" Type="http://schemas.openxmlformats.org/officeDocument/2006/relationships/hyperlink" Target="http://en.wikipedia.org/wiki/File:Sitting_Bull.jpg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_bull_moose_animal_mammal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6.xml"/><Relationship Id="rId6" Type="http://schemas.openxmlformats.org/officeDocument/2006/relationships/hyperlink" Target="http://en.wikipedia.org/wiki/File:Bald_Eagle_Portrait.jpg" TargetMode="External"/><Relationship Id="rId5" Type="http://schemas.openxmlformats.org/officeDocument/2006/relationships/hyperlink" Target="http://commons.wikimedia.org/wiki/File:Gray_Wolf_in_Minnesota.jpg" TargetMode="External"/><Relationship Id="rId4" Type="http://schemas.openxmlformats.org/officeDocument/2006/relationships/hyperlink" Target="https://commons.wikimedia.org/wiki/File:Cougar_1_(7974448176).jpg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ill_Gates_-_World_Economic_Forum_Annual_Meeting_Davos_2008_number2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lickr.com/photos/geoliv/3879419835/" TargetMode="External"/><Relationship Id="rId5" Type="http://schemas.openxmlformats.org/officeDocument/2006/relationships/hyperlink" Target="http://www.fotopedia.com/items/flickr-7903893278" TargetMode="External"/><Relationship Id="rId4" Type="http://schemas.openxmlformats.org/officeDocument/2006/relationships/hyperlink" Target="http://en.wikipedia.org/wiki/File:Steven_Spielberg_1999.JPG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world-us-canada-16759230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6.xml"/><Relationship Id="rId4" Type="http://schemas.openxmlformats.org/officeDocument/2006/relationships/hyperlink" Target="http://en.wikipedia.org/wiki/United_States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7433575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Vít Klimeš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VY_32_INOVACE_4_ANGLICKY_JAZYK_REALIE_07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USA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- prezentace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ANJ - Reálie 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Veřejnosprávní činnost/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istopad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USA,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základní  fakta, geografie,  fauna,  významná města,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 vláda a politický systém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5456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The USA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– Basic Facts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0117"/>
            <a:ext cx="8147248" cy="5481251"/>
          </a:xfrm>
        </p:spPr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 USA is located in the southern part of North America, except Alaska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which is in the north-east. 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borders Canada to the north and Mexico to the south.</a:t>
            </a: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The USA consists of 50 states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 population of the USA is 316 million.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English is the major language in the USA.</a:t>
            </a: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98113" y="4889390"/>
            <a:ext cx="24179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Obr. 1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the USA on a globe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[1]</a:t>
            </a:r>
            <a:endParaRPr lang="en-GB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704" y="2536870"/>
            <a:ext cx="2330921" cy="2327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Zaoblený obdélníkový popisek 10"/>
          <p:cNvSpPr/>
          <p:nvPr/>
        </p:nvSpPr>
        <p:spPr>
          <a:xfrm>
            <a:off x="421456" y="2725409"/>
            <a:ext cx="1008112" cy="524789"/>
          </a:xfrm>
          <a:prstGeom prst="wedgeRoundRectCallout">
            <a:avLst>
              <a:gd name="adj1" fmla="val 162503"/>
              <a:gd name="adj2" fmla="val 80737"/>
              <a:gd name="adj3" fmla="val 16667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rgbClr val="FF0000"/>
                </a:solidFill>
              </a:rPr>
              <a:t>Canada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4234003" y="4024042"/>
            <a:ext cx="986070" cy="617530"/>
          </a:xfrm>
          <a:prstGeom prst="wedgeRoundRectCallout">
            <a:avLst>
              <a:gd name="adj1" fmla="val -175907"/>
              <a:gd name="adj2" fmla="val -27974"/>
              <a:gd name="adj3" fmla="val 16667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rgbClr val="FF0000"/>
                </a:solidFill>
              </a:rPr>
              <a:t>Mexico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>
            <a:off x="2637838" y="2740619"/>
            <a:ext cx="4536504" cy="638554"/>
          </a:xfrm>
          <a:prstGeom prst="lef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chemeClr val="tx1"/>
                </a:solidFill>
              </a:rPr>
              <a:t>The USA - </a:t>
            </a:r>
            <a:r>
              <a:rPr lang="en-GB" b="1" i="1" dirty="0" smtClean="0">
                <a:solidFill>
                  <a:schemeClr val="tx1"/>
                </a:solidFill>
              </a:rPr>
              <a:t>Alaska</a:t>
            </a:r>
            <a:endParaRPr lang="en-GB" b="1" i="1" dirty="0">
              <a:solidFill>
                <a:schemeClr val="tx1"/>
              </a:solidFill>
            </a:endParaRPr>
          </a:p>
        </p:txBody>
      </p:sp>
      <p:sp>
        <p:nvSpPr>
          <p:cNvPr id="15" name="Šipka doleva 14"/>
          <p:cNvSpPr/>
          <p:nvPr/>
        </p:nvSpPr>
        <p:spPr>
          <a:xfrm>
            <a:off x="3347864" y="3376692"/>
            <a:ext cx="4536504" cy="638554"/>
          </a:xfrm>
          <a:prstGeom prst="lef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chemeClr val="tx1"/>
                </a:solidFill>
              </a:rPr>
              <a:t>The USA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450201" y="3250198"/>
            <a:ext cx="1457504" cy="1129947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chemeClr val="tx1"/>
                </a:solidFill>
              </a:rPr>
              <a:t>The USA - </a:t>
            </a:r>
            <a:r>
              <a:rPr lang="en-GB" b="1" i="1" dirty="0" smtClean="0">
                <a:solidFill>
                  <a:schemeClr val="tx1"/>
                </a:solidFill>
              </a:rPr>
              <a:t>Hawaii</a:t>
            </a:r>
            <a:endParaRPr lang="en-GB" b="1" i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907705" y="3665219"/>
            <a:ext cx="216023" cy="23266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990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xit" presetSubtype="0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" presetClass="exit" presetSubtype="4" fill="hold" grpId="1" nodeType="withEffect">
                                  <p:stCondLst>
                                    <p:cond delay="10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3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uiExpand="1"/>
      <p:bldP spid="11" grpId="0" uiExpand="1" animBg="1" autoUpdateAnimBg="0"/>
      <p:bldP spid="11" grpId="1" uiExpand="1" animBg="1"/>
      <p:bldP spid="12" grpId="0" animBg="1"/>
      <p:bldP spid="12" grpId="1" animBg="1"/>
      <p:bldP spid="14" grpId="0" uiExpand="1" animBg="1"/>
      <p:bldP spid="15" grpId="0" uiExpand="1" animBg="1"/>
      <p:bldP spid="4" grpId="0" uiExpand="1" animBg="1"/>
      <p:bldP spid="6" grpId="0" uiExpan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POLITICS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 USA is a federal republic.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 head of state is the president.</a:t>
            </a:r>
          </a:p>
          <a:p>
            <a:pPr lvl="0" algn="just">
              <a:buClr>
                <a:srgbClr val="CC0066"/>
              </a:buClr>
            </a:pPr>
            <a:endParaRPr lang="en-GB" sz="2400" dirty="0" smtClean="0"/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/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/>
          </a:p>
          <a:p>
            <a:pPr lvl="0" algn="just">
              <a:buClr>
                <a:srgbClr val="CC0066"/>
              </a:buClr>
            </a:pPr>
            <a:endParaRPr lang="en-GB" sz="2400" dirty="0" smtClean="0"/>
          </a:p>
          <a:p>
            <a:pPr lvl="0" algn="just">
              <a:buClr>
                <a:srgbClr val="CC0066"/>
              </a:buClr>
            </a:pPr>
            <a:endParaRPr lang="en-GB" sz="2000" dirty="0" smtClean="0"/>
          </a:p>
          <a:p>
            <a:pPr lvl="0" algn="just">
              <a:buClr>
                <a:srgbClr val="CC0066"/>
              </a:buClr>
            </a:pPr>
            <a:endParaRPr lang="en-GB" sz="2000" dirty="0" smtClean="0"/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Congress consists of the Senate and the House of Representatives. 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Senate has 100 members and the House of Representatives has 435 members.</a:t>
            </a:r>
          </a:p>
          <a:p>
            <a:endParaRPr lang="en-GB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30212" y="4708594"/>
            <a:ext cx="23016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Obr. 2 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Barack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Obama [2]</a:t>
            </a:r>
            <a:endParaRPr lang="en-GB" sz="1200" dirty="0"/>
          </a:p>
        </p:txBody>
      </p:sp>
      <p:sp>
        <p:nvSpPr>
          <p:cNvPr id="8" name="Šipka doprava 7"/>
          <p:cNvSpPr/>
          <p:nvPr/>
        </p:nvSpPr>
        <p:spPr>
          <a:xfrm rot="10800000">
            <a:off x="2692449" y="3140968"/>
            <a:ext cx="3903118" cy="1440160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19872" y="3630215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Barack </a:t>
            </a:r>
            <a:r>
              <a:rPr lang="en-GB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Obama</a:t>
            </a:r>
            <a:endParaRPr lang="en-GB" sz="2400" dirty="0">
              <a:solidFill>
                <a:srgbClr val="CC0066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376" y="2558401"/>
            <a:ext cx="1692408" cy="2073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1059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8" grpId="0" animBg="1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CITIES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capital city of the USA  is Washington D.C. . 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It is located in the District of Columbia.</a:t>
            </a:r>
          </a:p>
          <a:p>
            <a:pPr marL="0" lvl="0" indent="0" algn="just">
              <a:buClr>
                <a:srgbClr val="CC0066"/>
              </a:buClr>
              <a:buNone/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3658" y="6149407"/>
            <a:ext cx="40324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. 3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Washington D.C. - t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he 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US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Capitol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[3]</a:t>
            </a:r>
            <a:endParaRPr lang="en-GB" sz="1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122" y="2564904"/>
            <a:ext cx="6161836" cy="35584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1059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83663"/>
            <a:ext cx="8229600" cy="4709120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in the east of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the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USA.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endParaRPr lang="en-GB" dirty="0"/>
          </a:p>
        </p:txBody>
      </p:sp>
      <p:sp>
        <p:nvSpPr>
          <p:cNvPr id="5" name="Obdélník 4"/>
          <p:cNvSpPr/>
          <p:nvPr/>
        </p:nvSpPr>
        <p:spPr>
          <a:xfrm>
            <a:off x="749078" y="6015771"/>
            <a:ext cx="367890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Washington on a map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028" y="2013452"/>
            <a:ext cx="5189140" cy="4009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Šipka doprava 9"/>
          <p:cNvSpPr/>
          <p:nvPr/>
        </p:nvSpPr>
        <p:spPr>
          <a:xfrm rot="10800000">
            <a:off x="5180211" y="3673475"/>
            <a:ext cx="2910408" cy="144017"/>
          </a:xfrm>
          <a:prstGeom prst="rightArrow">
            <a:avLst/>
          </a:prstGeom>
          <a:solidFill>
            <a:srgbClr val="CC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CC0066"/>
              </a:solidFill>
            </a:endParaRP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76055" y="3706522"/>
            <a:ext cx="77925" cy="7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426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76243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New York is the largest city in the USA.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It is located in the state of New York.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5999444"/>
            <a:ext cx="237626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New York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]</a:t>
            </a:r>
            <a:endParaRPr lang="en-GB" sz="12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399044"/>
            <a:ext cx="5400600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7679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52627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in the north–east of the USA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endParaRPr lang="en-GB" dirty="0"/>
          </a:p>
        </p:txBody>
      </p:sp>
      <p:sp>
        <p:nvSpPr>
          <p:cNvPr id="5" name="Obdélník 4"/>
          <p:cNvSpPr/>
          <p:nvPr/>
        </p:nvSpPr>
        <p:spPr>
          <a:xfrm>
            <a:off x="755576" y="5975828"/>
            <a:ext cx="36004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New York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on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map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006" y="2060848"/>
            <a:ext cx="5066445" cy="39149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0958" y="3429000"/>
            <a:ext cx="2508044" cy="201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53032" y="3490843"/>
            <a:ext cx="77925" cy="7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426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0652"/>
          </a:xfrm>
        </p:spPr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Los Angeles is famous for its film industry and it is the second largest city in the USA.</a:t>
            </a:r>
          </a:p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located in the state of  California. 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811106" y="6173853"/>
            <a:ext cx="174028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Los Angeles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195" y="2861632"/>
            <a:ext cx="4962128" cy="3312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426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It is in the south–west of the USA.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711052" y="5856831"/>
            <a:ext cx="248568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Los Angeles on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map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2017494"/>
            <a:ext cx="4968553" cy="3839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4005064"/>
            <a:ext cx="897140" cy="255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08701" y="4094031"/>
            <a:ext cx="77925" cy="7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7306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0776" y="1509116"/>
            <a:ext cx="8293536" cy="4708829"/>
          </a:xfrm>
        </p:spPr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 Golden Gate Bridge, the prison of Alcatraz and the hippies made the city of San Francisco famous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to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the world. </a:t>
            </a:r>
          </a:p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located in the state of California.</a:t>
            </a: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endParaRPr lang="en-GB" dirty="0"/>
          </a:p>
        </p:txBody>
      </p:sp>
      <p:sp>
        <p:nvSpPr>
          <p:cNvPr id="5" name="Obdélník 4"/>
          <p:cNvSpPr/>
          <p:nvPr/>
        </p:nvSpPr>
        <p:spPr>
          <a:xfrm>
            <a:off x="618120" y="5589240"/>
            <a:ext cx="192187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San Francisco 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[9]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283" y="3325048"/>
            <a:ext cx="7838166" cy="22453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7108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It is on the west coast of </a:t>
            </a: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USA.</a:t>
            </a: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cs-CZ" sz="2000" dirty="0" smtClean="0"/>
          </a:p>
          <a:p>
            <a:pPr marL="0" indent="0" algn="just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755576" y="5815991"/>
            <a:ext cx="426363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Obr.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San Francisco on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map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10]</a:t>
            </a:r>
            <a:endParaRPr lang="en-GB" sz="12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448" y="1988839"/>
            <a:ext cx="4952784" cy="38271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Šipka doprava 7"/>
          <p:cNvSpPr/>
          <p:nvPr/>
        </p:nvSpPr>
        <p:spPr>
          <a:xfrm>
            <a:off x="539552" y="3516282"/>
            <a:ext cx="720080" cy="200749"/>
          </a:xfrm>
          <a:prstGeom prst="rightArrow">
            <a:avLst/>
          </a:prstGeom>
          <a:solidFill>
            <a:srgbClr val="CC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CC0066"/>
              </a:solidFill>
            </a:endParaRP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259632" y="3577693"/>
            <a:ext cx="77925" cy="7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7108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0776" y="1509116"/>
            <a:ext cx="8229600" cy="4794687"/>
          </a:xfrm>
        </p:spPr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Las Vegas is the city famous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for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lots of casinos. </a:t>
            </a:r>
          </a:p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located in the state of Nevada.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Obdélník 4"/>
          <p:cNvSpPr/>
          <p:nvPr/>
        </p:nvSpPr>
        <p:spPr>
          <a:xfrm>
            <a:off x="755576" y="6024283"/>
            <a:ext cx="176875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Las Vegas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331501"/>
            <a:ext cx="5536034" cy="36953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5186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uiExpan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CITIES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It is 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 the west of </a:t>
            </a: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USA.</a:t>
            </a: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cs-CZ" sz="2000" dirty="0" smtClean="0"/>
          </a:p>
          <a:p>
            <a:pPr marL="0" indent="0" algn="just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755576" y="5815991"/>
            <a:ext cx="426363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Las Vegas on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map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448" y="1988839"/>
            <a:ext cx="4952784" cy="38271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Šipka doprava 7"/>
          <p:cNvSpPr/>
          <p:nvPr/>
        </p:nvSpPr>
        <p:spPr>
          <a:xfrm>
            <a:off x="611560" y="3861049"/>
            <a:ext cx="1224136" cy="144016"/>
          </a:xfrm>
          <a:prstGeom prst="rightArrow">
            <a:avLst/>
          </a:prstGeom>
          <a:solidFill>
            <a:srgbClr val="CC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CC0066"/>
              </a:solidFill>
            </a:endParaRP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35696" y="3894094"/>
            <a:ext cx="77925" cy="7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4347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GEOGRAPHY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 is the fourth largest country in the world.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There are a lot of national parks, of which Yellowstone National Park is possibly the most well-known one.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 Rocky Mountains is the mountain range which spreads from the north to the south across the country.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Mount McKinley in Alaska, with its 6,168 m metres above sea level, is  the highest peak in the USA.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 Mississippi river is the longest river in North America.</a:t>
            </a:r>
          </a:p>
          <a:p>
            <a:pPr marL="0" indent="0" algn="just">
              <a:buClr>
                <a:srgbClr val="CC0066"/>
              </a:buClr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algn="just">
              <a:buClr>
                <a:srgbClr val="CC0066"/>
              </a:buClr>
            </a:pP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en-GB" sz="2000" dirty="0" smtClean="0"/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9453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Arial" pitchFamily="34" charset="0"/>
                <a:cs typeface="Arial" pitchFamily="34" charset="0"/>
              </a:rPr>
              <a:t>THE PEOPLE OF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THE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dirty="0">
                <a:latin typeface="Arial" pitchFamily="34" charset="0"/>
                <a:cs typeface="Arial" pitchFamily="34" charset="0"/>
              </a:rPr>
              <a:t>USA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3762" y="1628800"/>
            <a:ext cx="8229600" cy="4781128"/>
          </a:xfrm>
        </p:spPr>
        <p:txBody>
          <a:bodyPr/>
          <a:lstStyle/>
          <a:p>
            <a:pPr lvl="0" algn="just">
              <a:buClr>
                <a:srgbClr val="CC0066"/>
              </a:buClr>
              <a:buFont typeface="Arial" pitchFamily="34" charset="0"/>
              <a:buChar char="•"/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Native Americans (often called Indians) are the people who occupied the continent before the colonization of the continent by the Caucasians </a:t>
            </a: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white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European</a:t>
            </a: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started at the end of the 15th century.</a:t>
            </a:r>
          </a:p>
          <a:p>
            <a:pPr marL="0" lvl="0" indent="0" algn="just">
              <a:buClr>
                <a:srgbClr val="CC0066"/>
              </a:buClr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83568" y="6145963"/>
            <a:ext cx="238430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1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an American native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355" y="3212975"/>
            <a:ext cx="1632696" cy="2932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582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WILDLIFE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There are a few animals typical of 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USA.</a:t>
            </a: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Both grizzly and black bears are plentiful in </a:t>
            </a: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USA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395536" y="5463039"/>
            <a:ext cx="201484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a Grizzly bear [1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47" y="2932615"/>
            <a:ext cx="3809999" cy="2500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289" y="2933359"/>
            <a:ext cx="3336917" cy="2502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499992" y="5432927"/>
            <a:ext cx="192026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 a Black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bear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[1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453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WILDLIFE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Bison and moose are both even-to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 hoofed animals living in </a:t>
            </a: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 USA.</a:t>
            </a: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marL="0" indent="0" algn="just">
              <a:buNone/>
            </a:pPr>
            <a:endParaRPr lang="en-GB" sz="20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467544" y="5538415"/>
            <a:ext cx="158684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a Bison [1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836" y="2780928"/>
            <a:ext cx="3809999" cy="2757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780926"/>
            <a:ext cx="4138817" cy="2757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398835" y="5562674"/>
            <a:ext cx="166378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a Moose [1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453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WILDLIFE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7782" y="1562332"/>
            <a:ext cx="8229600" cy="4746988"/>
          </a:xfrm>
        </p:spPr>
        <p:txBody>
          <a:bodyPr/>
          <a:lstStyle/>
          <a:p>
            <a:pPr algn="just">
              <a:buClr>
                <a:srgbClr val="CC0066"/>
              </a:buCl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Cougars and wolves are well-known predators of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the USA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marL="0" indent="0" algn="just">
              <a:buNone/>
            </a:pPr>
            <a:endParaRPr lang="en-GB" sz="20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611560" y="5902929"/>
            <a:ext cx="18002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a Cougar [1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11" y="2428880"/>
            <a:ext cx="3671240" cy="34740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92"/>
          <a:stretch/>
        </p:blipFill>
        <p:spPr bwMode="auto">
          <a:xfrm>
            <a:off x="4721308" y="2421062"/>
            <a:ext cx="3983477" cy="3474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555054" y="5917630"/>
            <a:ext cx="158417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 a Wolf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582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WILDLIFE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7782" y="1562332"/>
            <a:ext cx="8229600" cy="4746988"/>
          </a:xfrm>
        </p:spPr>
        <p:txBody>
          <a:bodyPr/>
          <a:lstStyle/>
          <a:p>
            <a:pPr algn="just">
              <a:buClr>
                <a:srgbClr val="CC0066"/>
              </a:buCl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The Bald Eagle is the national bird of the USA.</a:t>
            </a:r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marL="0" indent="0" algn="just">
              <a:buNone/>
            </a:pPr>
            <a:endParaRPr lang="en-GB" sz="20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755576" y="5777197"/>
            <a:ext cx="197297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20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a Bald Eagle 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20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88840"/>
            <a:ext cx="3012624" cy="3767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849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FAMOUS PEOPLE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54039"/>
            <a:ext cx="8229600" cy="5056478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Bill Gates is 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current chairman and </a:t>
            </a: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co-founder </a:t>
            </a:r>
            <a:b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of Microsoft.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Steven Allan Spielberg is an American film director and screenwriter. </a:t>
            </a:r>
          </a:p>
          <a:p>
            <a:pPr marL="0" lvl="0" indent="0" algn="just">
              <a:buClr>
                <a:srgbClr val="CC0066"/>
              </a:buClr>
              <a:buNone/>
            </a:pPr>
            <a:r>
              <a:rPr lang="cs-CZ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					</a:t>
            </a:r>
            <a:endParaRPr lang="en-GB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endParaRPr lang="en-GB" sz="2000" dirty="0" smtClean="0"/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683568" y="6388826"/>
            <a:ext cx="172470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21 </a:t>
            </a:r>
            <a:r>
              <a:rPr lang="en-US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Bill Gates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21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35032" y="6432962"/>
            <a:ext cx="29497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22 </a:t>
            </a:r>
            <a:r>
              <a:rPr lang="en-GB" sz="12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Steven Allan Spielberg 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[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22</a:t>
            </a:r>
            <a:r>
              <a:rPr lang="en-US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284984"/>
            <a:ext cx="2804676" cy="3103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284984"/>
            <a:ext cx="4658674" cy="3103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582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0">
              <a:schemeClr val="bg1">
                <a:lumMod val="85000"/>
              </a:schemeClr>
            </a:gs>
            <a:gs pos="0">
              <a:srgbClr val="5F5F5F"/>
            </a:gs>
            <a:gs pos="100000">
              <a:srgbClr val="FFFFFF"/>
            </a:gs>
            <a:gs pos="0">
              <a:srgbClr val="B2B2B2"/>
            </a:gs>
            <a:gs pos="100000">
              <a:srgbClr val="292929"/>
            </a:gs>
            <a:gs pos="66000">
              <a:schemeClr val="bg1">
                <a:lumMod val="85000"/>
              </a:schemeClr>
            </a:gs>
            <a:gs pos="100000">
              <a:srgbClr val="EAEAE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POPULAR SPORTS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742651"/>
            <a:ext cx="8229600" cy="4525963"/>
          </a:xfrm>
        </p:spPr>
        <p:txBody>
          <a:bodyPr/>
          <a:lstStyle/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American football and baseball are the most popular sports in the USA.</a:t>
            </a:r>
          </a:p>
          <a:p>
            <a:pPr lvl="0" algn="just">
              <a:buClr>
                <a:srgbClr val="CC0066"/>
              </a:buClr>
            </a:pPr>
            <a:r>
              <a:rPr lang="en-GB" sz="2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Americans also enjoy basketball, ice-hockey, golf, tennis, etc.</a:t>
            </a:r>
          </a:p>
          <a:p>
            <a:pPr marL="0" indent="0" algn="just">
              <a:buNone/>
            </a:pPr>
            <a:endParaRPr lang="en-GB" sz="2000" dirty="0" smtClean="0"/>
          </a:p>
          <a:p>
            <a:pPr marL="457200" indent="-457200" algn="just">
              <a:buFont typeface="+mj-lt"/>
              <a:buAutoNum type="arabicParenR"/>
            </a:pPr>
            <a:endParaRPr lang="en-GB" sz="2000" dirty="0" smtClean="0"/>
          </a:p>
          <a:p>
            <a:pPr marL="0" indent="0" algn="just">
              <a:buNone/>
            </a:pPr>
            <a:r>
              <a:rPr lang="en-GB" sz="2000" dirty="0" smtClean="0"/>
              <a:t> </a:t>
            </a:r>
          </a:p>
          <a:p>
            <a:pPr algn="just"/>
            <a:endParaRPr lang="en-GB" sz="2000" dirty="0" smtClean="0"/>
          </a:p>
          <a:p>
            <a:pPr algn="just"/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467544" y="5991615"/>
            <a:ext cx="367240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2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the game of American football [2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/>
          </a:p>
        </p:txBody>
      </p:sp>
      <p:sp>
        <p:nvSpPr>
          <p:cNvPr id="8" name="Obdélník 7"/>
          <p:cNvSpPr/>
          <p:nvPr/>
        </p:nvSpPr>
        <p:spPr>
          <a:xfrm>
            <a:off x="4499992" y="5991615"/>
            <a:ext cx="367240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err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2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The game of baseball [2</a:t>
            </a:r>
            <a:r>
              <a:rPr lang="cs-CZ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en-GB" sz="1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]</a:t>
            </a:r>
            <a:endParaRPr lang="en-GB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564" y="3360114"/>
            <a:ext cx="3492388" cy="2601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5750" y="3360114"/>
            <a:ext cx="3963128" cy="26315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5275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PHOTOGRAPHS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OBRÁZKŮ)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92500" lnSpcReduction="10000"/>
          </a:bodyPr>
          <a:lstStyle/>
          <a:p>
            <a:pPr marL="457200" lvl="0" indent="-457200">
              <a:buFont typeface="+mj-lt"/>
              <a:buAutoNum type="arabicParenR"/>
            </a:pPr>
            <a:r>
              <a:rPr lang="cs-CZ" sz="2000" dirty="0"/>
              <a:t>TUBS. </a:t>
            </a:r>
            <a:r>
              <a:rPr lang="cs-CZ" sz="2000" i="1" dirty="0" err="1"/>
              <a:t>Wikimedia</a:t>
            </a:r>
            <a:r>
              <a:rPr lang="cs-CZ" sz="2000" dirty="0"/>
              <a:t> [online]. 2011 [cit. 2013-12-13]. Dostupné z: </a:t>
            </a:r>
            <a:r>
              <a:rPr lang="cs-CZ" sz="2000" dirty="0">
                <a:hlinkClick r:id="rId3"/>
              </a:rPr>
              <a:t>http://commons.wikimedia.org/wiki/File:United_States_on_the_globe_(North_America_centered).</a:t>
            </a:r>
            <a:r>
              <a:rPr lang="cs-CZ" sz="2000" dirty="0" smtClean="0">
                <a:hlinkClick r:id="rId3"/>
              </a:rPr>
              <a:t>svg</a:t>
            </a:r>
            <a:endParaRPr lang="cs-CZ" sz="2000" dirty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arenR"/>
            </a:pPr>
            <a:r>
              <a:rPr lang="cs-CZ" sz="2000" dirty="0" smtClean="0"/>
              <a:t>SOUZA</a:t>
            </a:r>
            <a:r>
              <a:rPr lang="cs-CZ" sz="2000" dirty="0"/>
              <a:t>, </a:t>
            </a:r>
            <a:r>
              <a:rPr lang="cs-CZ" sz="2000" dirty="0" err="1"/>
              <a:t>Pete</a:t>
            </a:r>
            <a:r>
              <a:rPr lang="cs-CZ" sz="2000" dirty="0"/>
              <a:t>. </a:t>
            </a:r>
            <a:r>
              <a:rPr lang="cs-CZ" sz="2000" i="1" dirty="0" err="1"/>
              <a:t>Wikimedia</a:t>
            </a:r>
            <a:r>
              <a:rPr lang="cs-CZ" sz="2000" dirty="0"/>
              <a:t> [online]. 2009 [cit. 2013-12-13]. Dostupné z: </a:t>
            </a:r>
            <a:r>
              <a:rPr lang="cs-CZ" sz="2000" dirty="0">
                <a:hlinkClick r:id="rId4"/>
              </a:rPr>
              <a:t>http://commons.wikimedia.org/wiki/File:Barack_Obama,_official_photo_portrait,_</a:t>
            </a:r>
            <a:r>
              <a:rPr lang="cs-CZ" sz="2000" dirty="0" smtClean="0">
                <a:hlinkClick r:id="rId4"/>
              </a:rPr>
              <a:t>111th_Congress.jpg</a:t>
            </a:r>
            <a:endParaRPr lang="en-US" sz="2000" dirty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arenR"/>
            </a:pPr>
            <a:r>
              <a:rPr lang="cs-CZ" sz="2000" dirty="0"/>
              <a:t>BOSSI, Andrew. </a:t>
            </a:r>
            <a:r>
              <a:rPr lang="cs-CZ" sz="2000" i="1" dirty="0" err="1"/>
              <a:t>Wikimedia</a:t>
            </a:r>
            <a:r>
              <a:rPr lang="cs-CZ" sz="2000" dirty="0"/>
              <a:t> [online]. 2006 [cit. 2013-12-13]. Dostupné z: </a:t>
            </a:r>
            <a:r>
              <a:rPr lang="cs-CZ" sz="2000" dirty="0">
                <a:hlinkClick r:id="rId5"/>
              </a:rPr>
              <a:t>http://commons.wikimedia.org/wiki/File:IMG_2259_-_Washington_DC_-_</a:t>
            </a:r>
            <a:r>
              <a:rPr lang="cs-CZ" sz="2000" dirty="0" smtClean="0">
                <a:hlinkClick r:id="rId5"/>
              </a:rPr>
              <a:t>US_Capitol.JPG</a:t>
            </a:r>
            <a:endParaRPr lang="pl-PL" sz="2000" dirty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arenR"/>
            </a:pPr>
            <a:r>
              <a:rPr lang="cs-CZ" sz="2000" i="1" dirty="0"/>
              <a:t>Wikipedia</a:t>
            </a:r>
            <a:r>
              <a:rPr lang="cs-CZ" sz="2000" dirty="0"/>
              <a:t> [online]. 2004 [cit. 2013-12-14]. Dostupné z: </a:t>
            </a:r>
            <a:r>
              <a:rPr lang="cs-CZ" sz="2000" dirty="0">
                <a:hlinkClick r:id="rId6"/>
              </a:rPr>
              <a:t>http://cs.wikipedia.org/wiki/Soubor:US_map_-_</a:t>
            </a:r>
            <a:r>
              <a:rPr lang="cs-CZ" sz="2000" dirty="0" smtClean="0">
                <a:hlinkClick r:id="rId6"/>
              </a:rPr>
              <a:t>geographic.png</a:t>
            </a:r>
            <a:endParaRPr lang="pl-PL" sz="2000" dirty="0" smtClean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arenR"/>
            </a:pPr>
            <a:r>
              <a:rPr lang="cs-CZ" sz="2000" dirty="0"/>
              <a:t>FERGUSON, Jerry. </a:t>
            </a:r>
            <a:r>
              <a:rPr lang="cs-CZ" sz="2000" i="1" dirty="0" err="1"/>
              <a:t>Flickr</a:t>
            </a:r>
            <a:r>
              <a:rPr lang="cs-CZ" sz="2000" dirty="0"/>
              <a:t> [online]. 2008 [cit. 2013-12-14]. Dostupné z: </a:t>
            </a:r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farm4.staticflickr.com/3165/3056953388_5e9b424deb_o.jpg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18256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PHOTOGRAPHS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OBRÁZKŮ)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92500" lnSpcReduction="10000"/>
          </a:bodyPr>
          <a:lstStyle/>
          <a:p>
            <a:pPr marL="457200" lvl="0" indent="-457200">
              <a:buFont typeface="+mj-lt"/>
              <a:buAutoNum type="arabicPeriod" startAt="6"/>
            </a:pPr>
            <a:r>
              <a:rPr lang="cs-CZ" sz="2000" i="1" dirty="0"/>
              <a:t>Wikipedia</a:t>
            </a:r>
            <a:r>
              <a:rPr lang="cs-CZ" sz="2000" dirty="0"/>
              <a:t> [online]. 2004 [cit. 2013-12-14]. Dostupné z: </a:t>
            </a:r>
            <a:r>
              <a:rPr lang="cs-CZ" sz="2000" dirty="0">
                <a:hlinkClick r:id="rId3"/>
              </a:rPr>
              <a:t>http://cs.wikipedia.org/wiki/Soubor:US_map_-_</a:t>
            </a:r>
            <a:r>
              <a:rPr lang="cs-CZ" sz="2000" dirty="0" smtClean="0">
                <a:hlinkClick r:id="rId3"/>
              </a:rPr>
              <a:t>geographic.png</a:t>
            </a:r>
            <a:endParaRPr lang="pl-PL" sz="2000" dirty="0" smtClean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eriod" startAt="6"/>
            </a:pPr>
            <a:r>
              <a:rPr lang="cs-CZ" sz="2000" dirty="0"/>
              <a:t>NSERRANO. </a:t>
            </a:r>
            <a:r>
              <a:rPr lang="cs-CZ" sz="2000" i="1" dirty="0" err="1"/>
              <a:t>Wikimedia</a:t>
            </a:r>
            <a:r>
              <a:rPr lang="cs-CZ" sz="2000" dirty="0"/>
              <a:t> [online]. 2008 [cit. 2013-12-14].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commons.wikimedia.org/wiki/File:LA_Skyline_Mountains2.jpg</a:t>
            </a:r>
            <a:endParaRPr lang="pl-PL" sz="2000" dirty="0" smtClean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eriod" startAt="6"/>
            </a:pPr>
            <a:r>
              <a:rPr lang="cs-CZ" sz="2000" i="1" dirty="0"/>
              <a:t>Wikipedia</a:t>
            </a:r>
            <a:r>
              <a:rPr lang="cs-CZ" sz="2000" dirty="0"/>
              <a:t> [online]. 2004 [cit. 2013-12-14]. Dostupné z: </a:t>
            </a:r>
            <a:r>
              <a:rPr lang="cs-CZ" sz="2000" dirty="0">
                <a:hlinkClick r:id="rId3"/>
              </a:rPr>
              <a:t>http://cs.wikipedia.org/wiki/Soubor:US_map_-_</a:t>
            </a:r>
            <a:r>
              <a:rPr lang="cs-CZ" sz="2000" dirty="0" smtClean="0">
                <a:hlinkClick r:id="rId3"/>
              </a:rPr>
              <a:t>geographic.png</a:t>
            </a:r>
            <a:endParaRPr lang="cs-CZ" sz="2000" dirty="0" smtClean="0"/>
          </a:p>
          <a:p>
            <a:pPr marL="457200" lvl="0" indent="-457200">
              <a:buFont typeface="+mj-lt"/>
              <a:buAutoNum type="arabicPeriod" startAt="6"/>
            </a:pPr>
            <a:r>
              <a:rPr lang="cs-CZ" sz="2000" dirty="0"/>
              <a:t>MEHLFÜHRER, Christian. </a:t>
            </a:r>
            <a:r>
              <a:rPr lang="cs-CZ" sz="2000" i="1" dirty="0" err="1"/>
              <a:t>Fotopedia</a:t>
            </a:r>
            <a:r>
              <a:rPr lang="cs-CZ" sz="2000" dirty="0"/>
              <a:t> [online]. 2009 [cit. 2014-01-13].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www.fotopedia.com/items/chmehl-DRYFAoyGolY</a:t>
            </a:r>
            <a:endParaRPr lang="en-US" sz="2000" dirty="0">
              <a:solidFill>
                <a:prstClr val="black"/>
              </a:solidFill>
            </a:endParaRPr>
          </a:p>
          <a:p>
            <a:pPr marL="457200" indent="-457200">
              <a:buFont typeface="+mj-lt"/>
              <a:buAutoNum type="arabicPeriod" startAt="6"/>
            </a:pPr>
            <a:r>
              <a:rPr lang="cs-CZ" sz="2000" i="1" dirty="0"/>
              <a:t>Wikipedia</a:t>
            </a:r>
            <a:r>
              <a:rPr lang="cs-CZ" sz="2000" dirty="0"/>
              <a:t> [online]. 2004 [cit. 2013-12-14]. Dostupné z: </a:t>
            </a:r>
            <a:r>
              <a:rPr lang="cs-CZ" sz="2000" dirty="0">
                <a:hlinkClick r:id="rId3"/>
              </a:rPr>
              <a:t>http://cs.wikipedia.org/wiki/Soubor:US_map_-_geographic.png</a:t>
            </a:r>
            <a:r>
              <a:rPr lang="pl-PL" sz="2000" dirty="0">
                <a:solidFill>
                  <a:prstClr val="black"/>
                </a:solidFill>
              </a:rPr>
              <a:t> </a:t>
            </a:r>
            <a:endParaRPr lang="en-US" sz="2000" dirty="0">
              <a:solidFill>
                <a:prstClr val="black"/>
              </a:solidFill>
            </a:endParaRPr>
          </a:p>
          <a:p>
            <a:pPr marL="457200" lvl="0" indent="-457200">
              <a:buFont typeface="+mj-lt"/>
              <a:buAutoNum type="arabicPeriod" startAt="6"/>
            </a:pPr>
            <a:r>
              <a:rPr lang="cs-CZ" sz="2000" dirty="0" smtClean="0"/>
              <a:t>PHELPS</a:t>
            </a:r>
            <a:r>
              <a:rPr lang="cs-CZ" sz="2000" dirty="0"/>
              <a:t>, James. </a:t>
            </a:r>
            <a:r>
              <a:rPr lang="cs-CZ" sz="2000" i="1" dirty="0" err="1"/>
              <a:t>Wikimedia</a:t>
            </a:r>
            <a:r>
              <a:rPr lang="cs-CZ" sz="2000" dirty="0"/>
              <a:t> [online]. 2008 [cit. 2013-12-14]. Dostupné z: </a:t>
            </a:r>
            <a:r>
              <a:rPr lang="cs-CZ" sz="2000" dirty="0">
                <a:hlinkClick r:id="rId6"/>
              </a:rPr>
              <a:t>http://commons.wikimedia.org/wiki/File:Las_Vegas_Boulevard_(302279753).</a:t>
            </a:r>
            <a:r>
              <a:rPr lang="cs-CZ" sz="2000" dirty="0" smtClean="0">
                <a:hlinkClick r:id="rId6"/>
              </a:rPr>
              <a:t>jpg</a:t>
            </a:r>
            <a:endParaRPr lang="en-GB" sz="2000" dirty="0">
              <a:solidFill>
                <a:prstClr val="black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256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PHOTOGRAPHS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OBRÁZKŮ)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363272" cy="3816350"/>
          </a:xfrm>
        </p:spPr>
        <p:txBody>
          <a:bodyPr rtlCol="0">
            <a:normAutofit lnSpcReduction="10000"/>
          </a:bodyPr>
          <a:lstStyle/>
          <a:p>
            <a:pPr marL="457200" indent="-457200" algn="just">
              <a:buFont typeface="+mj-lt"/>
              <a:buAutoNum type="arabicParenR" startAt="12"/>
            </a:pPr>
            <a:r>
              <a:rPr lang="cs-CZ" sz="2000" i="1" dirty="0"/>
              <a:t>Wikipedia</a:t>
            </a:r>
            <a:r>
              <a:rPr lang="cs-CZ" sz="2000" dirty="0"/>
              <a:t> [online]. 2004 [cit. 2013-12-14]. Dostupné z: </a:t>
            </a:r>
            <a:r>
              <a:rPr lang="cs-CZ" sz="2000" dirty="0">
                <a:hlinkClick r:id="rId3"/>
              </a:rPr>
              <a:t>http://cs.wikipedia.org/wiki/Soubor:US_map_-_geographic.png</a:t>
            </a:r>
            <a:endParaRPr lang="cs-CZ" sz="2000" dirty="0">
              <a:solidFill>
                <a:prstClr val="black"/>
              </a:solidFill>
            </a:endParaRPr>
          </a:p>
          <a:p>
            <a:pPr marL="457200" lvl="0" indent="-457200" algn="just">
              <a:buFont typeface="+mj-lt"/>
              <a:buAutoNum type="arabicParenR" startAt="12"/>
            </a:pPr>
            <a:r>
              <a:rPr lang="en-US" sz="2000" dirty="0" smtClean="0"/>
              <a:t>BARRY</a:t>
            </a:r>
            <a:r>
              <a:rPr lang="en-US" sz="2000" dirty="0"/>
              <a:t>, David F. </a:t>
            </a:r>
            <a:r>
              <a:rPr lang="en-US" sz="2000" i="1" dirty="0"/>
              <a:t>Wikipedia</a:t>
            </a:r>
            <a:r>
              <a:rPr lang="en-US" sz="2000" dirty="0"/>
              <a:t> [online]. 2006 [cit. 2013-12-14].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4"/>
              </a:rPr>
              <a:t>http://</a:t>
            </a:r>
            <a:r>
              <a:rPr lang="en-US" sz="2000" dirty="0" smtClean="0">
                <a:hlinkClick r:id="rId4"/>
              </a:rPr>
              <a:t>en.wikipedia.org/wiki/File:Sitting_Bull.jpg</a:t>
            </a:r>
            <a:endParaRPr lang="cs-CZ" sz="2000" dirty="0" smtClean="0"/>
          </a:p>
          <a:p>
            <a:pPr marL="457200" lvl="0" indent="-457200" algn="just">
              <a:buFont typeface="+mj-lt"/>
              <a:buAutoNum type="arabicParenR" startAt="12"/>
            </a:pPr>
            <a:r>
              <a:rPr lang="pl-PL" sz="2000" i="1" dirty="0" smtClean="0"/>
              <a:t>Wikimedia</a:t>
            </a:r>
            <a:r>
              <a:rPr lang="pl-PL" sz="2000" dirty="0"/>
              <a:t> [online]. 2013 [cit. 2013-10-17]. Dostupné z: </a:t>
            </a:r>
            <a:r>
              <a:rPr lang="pl-PL" sz="2000" dirty="0">
                <a:hlinkClick r:id="rId5"/>
              </a:rPr>
              <a:t>http://</a:t>
            </a:r>
            <a:r>
              <a:rPr lang="pl-PL" sz="2000" dirty="0" smtClean="0">
                <a:hlinkClick r:id="rId5"/>
              </a:rPr>
              <a:t>commons.wikimedia.org/wiki/File:Grizzly_bear_on_a_rock_overlooking.jpg</a:t>
            </a:r>
            <a:r>
              <a:rPr lang="en-GB" sz="2000" dirty="0" smtClean="0">
                <a:solidFill>
                  <a:prstClr val="black"/>
                </a:solidFill>
              </a:rPr>
              <a:t> </a:t>
            </a:r>
          </a:p>
          <a:p>
            <a:pPr marL="457200" lvl="0" indent="-457200" algn="just">
              <a:buFont typeface="+mj-lt"/>
              <a:buAutoNum type="arabicParenR" startAt="15"/>
            </a:pPr>
            <a:r>
              <a:rPr lang="it-IT" sz="2000" dirty="0"/>
              <a:t>BAŘINA, David. </a:t>
            </a:r>
            <a:r>
              <a:rPr lang="it-IT" sz="2000" i="1" dirty="0"/>
              <a:t>Wikimedia</a:t>
            </a:r>
            <a:r>
              <a:rPr lang="it-IT" sz="2000" dirty="0"/>
              <a:t> [online]. 2008 [cit. 2013-10-17]. Dostupné z: </a:t>
            </a:r>
            <a:r>
              <a:rPr lang="it-IT" sz="2000" dirty="0">
                <a:hlinkClick r:id="rId6"/>
              </a:rPr>
              <a:t>http://</a:t>
            </a:r>
            <a:r>
              <a:rPr lang="it-IT" sz="2000" dirty="0" smtClean="0">
                <a:hlinkClick r:id="rId6"/>
              </a:rPr>
              <a:t>commons.wikimedia.org/wiki/File:American_Black_Bear.JPG</a:t>
            </a:r>
            <a:endParaRPr lang="en-GB" sz="2000" dirty="0" smtClean="0">
              <a:solidFill>
                <a:prstClr val="black"/>
              </a:solidFill>
            </a:endParaRPr>
          </a:p>
          <a:p>
            <a:pPr marL="457200" lvl="0" indent="-457200" algn="just">
              <a:buFont typeface="+mj-lt"/>
              <a:buAutoNum type="arabicParenR" startAt="15"/>
            </a:pPr>
            <a:r>
              <a:rPr lang="cs-CZ" sz="2000" dirty="0"/>
              <a:t>KATSRCOOL. </a:t>
            </a:r>
            <a:r>
              <a:rPr lang="cs-CZ" sz="2000" i="1" dirty="0" err="1"/>
              <a:t>Wikimedia</a:t>
            </a:r>
            <a:r>
              <a:rPr lang="cs-CZ" sz="2000" dirty="0"/>
              <a:t> [online]. 2013 [cit. 2013-10-17]. Dostupné z: </a:t>
            </a:r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commons.wikimedia.org/wiki/File:Bison_bison_Wichita_Mountain_Oklahoma.jpg</a:t>
            </a:r>
            <a:endParaRPr lang="en-GB" sz="2000" dirty="0">
              <a:solidFill>
                <a:prstClr val="black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256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PHOTOGRAPHS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OBRÁZKŮ)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781300"/>
            <a:ext cx="8291264" cy="3744044"/>
          </a:xfrm>
        </p:spPr>
        <p:txBody>
          <a:bodyPr rtlCol="0">
            <a:noAutofit/>
          </a:bodyPr>
          <a:lstStyle/>
          <a:p>
            <a:pPr marL="514350" lvl="0" indent="-514350" algn="just">
              <a:buFont typeface="+mj-lt"/>
              <a:buAutoNum type="arabicParenR" startAt="17"/>
            </a:pPr>
            <a:r>
              <a:rPr lang="pl-PL" sz="2000" i="1" dirty="0"/>
              <a:t>Wikimedia</a:t>
            </a:r>
            <a:r>
              <a:rPr lang="pl-PL" sz="2000" dirty="0"/>
              <a:t> [online]. 2013 [cit. 2013-10-17]. Dostupné z: </a:t>
            </a:r>
            <a:r>
              <a:rPr lang="pl-PL" sz="2000" dirty="0">
                <a:hlinkClick r:id="rId3"/>
              </a:rPr>
              <a:t>http://</a:t>
            </a:r>
            <a:r>
              <a:rPr lang="pl-PL" sz="2000" dirty="0" smtClean="0">
                <a:hlinkClick r:id="rId3"/>
              </a:rPr>
              <a:t>commons.wikimedia.org/wiki/File:A_bull_moose_animal_mammal.jpg</a:t>
            </a:r>
            <a:endParaRPr lang="en-GB" sz="2000" dirty="0">
              <a:solidFill>
                <a:prstClr val="black"/>
              </a:solidFill>
            </a:endParaRPr>
          </a:p>
          <a:p>
            <a:pPr marL="514350" lvl="0" indent="-514350" algn="just">
              <a:buFont typeface="+mj-lt"/>
              <a:buAutoNum type="arabicParenR" startAt="17"/>
            </a:pPr>
            <a:r>
              <a:rPr lang="cs-CZ" sz="2000" dirty="0"/>
              <a:t>HISGETT, Tony. </a:t>
            </a:r>
            <a:r>
              <a:rPr lang="cs-CZ" sz="2000" i="1" dirty="0" err="1"/>
              <a:t>Wikimedia</a:t>
            </a:r>
            <a:r>
              <a:rPr lang="cs-CZ" sz="2000" dirty="0"/>
              <a:t> [online]. 2013 [cit. 2013-10-17]. Dostupné z: </a:t>
            </a:r>
            <a:r>
              <a:rPr lang="cs-CZ" sz="2000" dirty="0">
                <a:hlinkClick r:id="rId4"/>
              </a:rPr>
              <a:t>https://commons.wikimedia.org/wiki/File:Cougar_1_(7974448176).</a:t>
            </a:r>
            <a:r>
              <a:rPr lang="cs-CZ" sz="2000" dirty="0" smtClean="0">
                <a:hlinkClick r:id="rId4"/>
              </a:rPr>
              <a:t>jpg</a:t>
            </a:r>
            <a:endParaRPr lang="cs-CZ" sz="2000" dirty="0" smtClean="0"/>
          </a:p>
          <a:p>
            <a:pPr marL="514350" lvl="0" indent="-514350" algn="just">
              <a:buFont typeface="+mj-lt"/>
              <a:buAutoNum type="arabicParenR" startAt="17"/>
            </a:pPr>
            <a:r>
              <a:rPr lang="nl-NL" sz="2000" dirty="0"/>
              <a:t>BAKKEN, Derek. </a:t>
            </a:r>
            <a:r>
              <a:rPr lang="nl-NL" sz="2000" i="1" dirty="0"/>
              <a:t>Wikimedia</a:t>
            </a:r>
            <a:r>
              <a:rPr lang="nl-NL" sz="2000" dirty="0"/>
              <a:t> [online]. 2008 [cit. 2013-10-17]. Dostupné z: </a:t>
            </a:r>
            <a:r>
              <a:rPr lang="nl-NL" sz="2000" dirty="0">
                <a:hlinkClick r:id="rId5"/>
              </a:rPr>
              <a:t>http://</a:t>
            </a:r>
            <a:r>
              <a:rPr lang="nl-NL" sz="2000" dirty="0" smtClean="0">
                <a:hlinkClick r:id="rId5"/>
              </a:rPr>
              <a:t>commons.wikimedia.org/wiki/File:Gray_Wolf_in_Minnesota.jpg</a:t>
            </a:r>
            <a:endParaRPr lang="cs-CZ" sz="2000" dirty="0" smtClean="0"/>
          </a:p>
          <a:p>
            <a:pPr marL="514350" lvl="0" indent="-514350" algn="just">
              <a:buFont typeface="+mj-lt"/>
              <a:buAutoNum type="arabicParenR" startAt="17"/>
            </a:pPr>
            <a:r>
              <a:rPr lang="cs-CZ" sz="2000" dirty="0"/>
              <a:t>BLAZE, </a:t>
            </a:r>
            <a:r>
              <a:rPr lang="cs-CZ" sz="2000" dirty="0" err="1"/>
              <a:t>Saffron</a:t>
            </a:r>
            <a:r>
              <a:rPr lang="cs-CZ" sz="2000" dirty="0"/>
              <a:t>. &lt;i&gt;</a:t>
            </a:r>
            <a:r>
              <a:rPr lang="cs-CZ" sz="2000" i="1" dirty="0" err="1"/>
              <a:t>Wikipedia</a:t>
            </a:r>
            <a:r>
              <a:rPr lang="cs-CZ" sz="2000" dirty="0"/>
              <a:t>&lt;/i&gt; [online]. 2012 [cit. 2013-12-14]. Dostupné z: </a:t>
            </a: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en.wikipedia.org/wiki/File:Bald_Eagle_Portrait.jpg</a:t>
            </a:r>
            <a:endParaRPr lang="cs-CZ" sz="2000" dirty="0" smtClean="0"/>
          </a:p>
          <a:p>
            <a:pPr marL="0" lvl="0" indent="0" algn="just">
              <a:buNone/>
            </a:pPr>
            <a:endParaRPr lang="cs-CZ" sz="1400" dirty="0" smtClean="0"/>
          </a:p>
          <a:p>
            <a:pPr marL="0" lvl="0" indent="0" algn="just">
              <a:buNone/>
            </a:pPr>
            <a:endParaRPr lang="cs-CZ" sz="1400" dirty="0" smtClean="0"/>
          </a:p>
          <a:p>
            <a:pPr marL="457200" lvl="0" indent="-457200" algn="just">
              <a:buFont typeface="+mj-lt"/>
              <a:buAutoNum type="arabicParenR" startAt="17"/>
            </a:pPr>
            <a:endParaRPr lang="en-GB" sz="1400" i="1" dirty="0">
              <a:solidFill>
                <a:prstClr val="black"/>
              </a:solidFill>
            </a:endParaRPr>
          </a:p>
          <a:p>
            <a:pPr marL="457200" lvl="0" indent="-457200" algn="just">
              <a:buFont typeface="+mj-lt"/>
              <a:buAutoNum type="arabicParenR" startAt="14"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 algn="just">
              <a:buNone/>
            </a:pPr>
            <a:r>
              <a:rPr lang="cs-CZ" sz="1400" dirty="0">
                <a:solidFill>
                  <a:prstClr val="black"/>
                </a:solidFill>
              </a:rPr>
              <a:t>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256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l" eaLnBrk="1" hangingPunct="1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PHOTOGRAPHS</a:t>
            </a:r>
            <a:b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OBRÁZKŮ)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781300"/>
            <a:ext cx="8291264" cy="4076700"/>
          </a:xfrm>
        </p:spPr>
        <p:txBody>
          <a:bodyPr rtlCol="0">
            <a:noAutofit/>
          </a:bodyPr>
          <a:lstStyle/>
          <a:p>
            <a:pPr marL="514350" lvl="0" indent="-514350" algn="just">
              <a:buFont typeface="+mj-lt"/>
              <a:buAutoNum type="arabicParenR" startAt="21"/>
            </a:pPr>
            <a:r>
              <a:rPr lang="pl-PL" sz="2000" dirty="0">
                <a:solidFill>
                  <a:prstClr val="black"/>
                </a:solidFill>
              </a:rPr>
              <a:t>METTLER, Andy. &lt;i&gt;</a:t>
            </a:r>
            <a:r>
              <a:rPr lang="pl-PL" sz="2000" i="1" dirty="0">
                <a:solidFill>
                  <a:prstClr val="black"/>
                </a:solidFill>
              </a:rPr>
              <a:t>Wikimedia</a:t>
            </a:r>
            <a:r>
              <a:rPr lang="pl-PL" sz="2000" dirty="0">
                <a:solidFill>
                  <a:prstClr val="black"/>
                </a:solidFill>
              </a:rPr>
              <a:t>&lt;/i&gt; [online]. 2008 [cit. 2013-12-15]. Dostupné z: </a:t>
            </a:r>
            <a:r>
              <a:rPr lang="pl-PL" sz="2000" dirty="0">
                <a:solidFill>
                  <a:prstClr val="black"/>
                </a:solidFill>
                <a:hlinkClick r:id="rId3"/>
              </a:rPr>
              <a:t>http://commons.wikimedia.org/wiki/File:Bill_Gates_-_World_Economic_Forum_Annual_Meeting_Davos_2008_number2.jpg</a:t>
            </a:r>
            <a:endParaRPr lang="cs-CZ" sz="2000" dirty="0">
              <a:solidFill>
                <a:prstClr val="black"/>
              </a:solidFill>
            </a:endParaRPr>
          </a:p>
          <a:p>
            <a:pPr marL="514350" lvl="0" indent="-514350" algn="just">
              <a:buFont typeface="+mj-lt"/>
              <a:buAutoNum type="arabicParenR" startAt="21"/>
            </a:pPr>
            <a:r>
              <a:rPr lang="cs-CZ" sz="2000" dirty="0">
                <a:solidFill>
                  <a:prstClr val="black"/>
                </a:solidFill>
              </a:rPr>
              <a:t>STIKKEL, </a:t>
            </a:r>
            <a:r>
              <a:rPr lang="cs-CZ" sz="2000" dirty="0" err="1">
                <a:solidFill>
                  <a:prstClr val="black"/>
                </a:solidFill>
              </a:rPr>
              <a:t>Helene</a:t>
            </a:r>
            <a:r>
              <a:rPr lang="cs-CZ" sz="2000" dirty="0">
                <a:solidFill>
                  <a:prstClr val="black"/>
                </a:solidFill>
              </a:rPr>
              <a:t> C. &lt;i&gt;</a:t>
            </a:r>
            <a:r>
              <a:rPr lang="cs-CZ" sz="2000" i="1" dirty="0" err="1">
                <a:solidFill>
                  <a:prstClr val="black"/>
                </a:solidFill>
              </a:rPr>
              <a:t>Wikipedia</a:t>
            </a:r>
            <a:r>
              <a:rPr lang="cs-CZ" sz="2000" dirty="0">
                <a:solidFill>
                  <a:prstClr val="black"/>
                </a:solidFill>
              </a:rPr>
              <a:t>&lt;/i&gt; [online]. 2011 [cit. 2013-12-15]. Dostupné z: </a:t>
            </a:r>
            <a:r>
              <a:rPr lang="cs-CZ" sz="2000" dirty="0">
                <a:solidFill>
                  <a:prstClr val="black"/>
                </a:solidFill>
                <a:hlinkClick r:id="rId4"/>
              </a:rPr>
              <a:t>http://en.wikipedia.org/wiki/File:Steven_Spielberg_1999.JPG</a:t>
            </a:r>
            <a:endParaRPr lang="cs-CZ" sz="2000" dirty="0">
              <a:solidFill>
                <a:prstClr val="black"/>
              </a:solidFill>
            </a:endParaRPr>
          </a:p>
          <a:p>
            <a:pPr marL="514350" lvl="0" indent="-514350" algn="just">
              <a:buFont typeface="+mj-lt"/>
              <a:buAutoNum type="arabicParenR" startAt="21"/>
            </a:pPr>
            <a:r>
              <a:rPr lang="cs-CZ" sz="2000" dirty="0">
                <a:solidFill>
                  <a:prstClr val="black"/>
                </a:solidFill>
              </a:rPr>
              <a:t>OUTSIDER, </a:t>
            </a:r>
            <a:r>
              <a:rPr lang="cs-CZ" sz="2000" dirty="0" err="1">
                <a:solidFill>
                  <a:prstClr val="black"/>
                </a:solidFill>
              </a:rPr>
              <a:t>Huskie</a:t>
            </a:r>
            <a:r>
              <a:rPr lang="cs-CZ" sz="2000" dirty="0">
                <a:solidFill>
                  <a:prstClr val="black"/>
                </a:solidFill>
              </a:rPr>
              <a:t>. &lt;i&gt;</a:t>
            </a:r>
            <a:r>
              <a:rPr lang="cs-CZ" sz="2000" i="1" dirty="0" err="1">
                <a:solidFill>
                  <a:prstClr val="black"/>
                </a:solidFill>
              </a:rPr>
              <a:t>Fotopedia</a:t>
            </a:r>
            <a:r>
              <a:rPr lang="cs-CZ" sz="2000" dirty="0">
                <a:solidFill>
                  <a:prstClr val="black"/>
                </a:solidFill>
              </a:rPr>
              <a:t>&lt;/i&gt; [online]. 2012 [cit. 2013-12-15]. Dostupné z: </a:t>
            </a:r>
            <a:r>
              <a:rPr lang="cs-CZ" sz="20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hlinkClick r:id="rId5"/>
              </a:rPr>
              <a:t>www.fotopedia.com/items/flickr-7903893278</a:t>
            </a:r>
            <a:endParaRPr lang="cs-CZ" sz="2000" dirty="0" smtClean="0">
              <a:solidFill>
                <a:prstClr val="black"/>
              </a:solidFill>
            </a:endParaRPr>
          </a:p>
          <a:p>
            <a:pPr marL="514350" lvl="0" indent="-514350" algn="just">
              <a:buFont typeface="+mj-lt"/>
              <a:buAutoNum type="arabicParenR" startAt="21"/>
            </a:pPr>
            <a:r>
              <a:rPr lang="cs-CZ" sz="2000" dirty="0"/>
              <a:t>LIVINGSTON, </a:t>
            </a:r>
            <a:r>
              <a:rPr lang="cs-CZ" sz="2000" dirty="0" err="1"/>
              <a:t>Geoff</a:t>
            </a:r>
            <a:r>
              <a:rPr lang="cs-CZ" sz="2000" dirty="0"/>
              <a:t>. </a:t>
            </a:r>
            <a:r>
              <a:rPr lang="cs-CZ" sz="2000" i="1" dirty="0" err="1"/>
              <a:t>Flickr</a:t>
            </a:r>
            <a:r>
              <a:rPr lang="cs-CZ" sz="2000" dirty="0"/>
              <a:t> [online]. 2009 [cit. 2013-12-15]. Dostupné z: </a:t>
            </a:r>
            <a:r>
              <a:rPr lang="cs-CZ" sz="2000" dirty="0">
                <a:hlinkClick r:id="rId6"/>
              </a:rPr>
              <a:t>http://www.flickr.com/photos/geoliv/3879419835</a:t>
            </a:r>
            <a:r>
              <a:rPr lang="cs-CZ" sz="2000" dirty="0" smtClean="0">
                <a:hlinkClick r:id="rId6"/>
              </a:rPr>
              <a:t>/</a:t>
            </a:r>
            <a:endParaRPr lang="cs-CZ" sz="2000" dirty="0">
              <a:solidFill>
                <a:prstClr val="black"/>
              </a:solidFill>
            </a:endParaRPr>
          </a:p>
          <a:p>
            <a:pPr marL="0" lvl="0" indent="0" algn="just">
              <a:buNone/>
            </a:pPr>
            <a:endParaRPr lang="cs-CZ" sz="1400" dirty="0" smtClean="0"/>
          </a:p>
          <a:p>
            <a:pPr marL="514350" lvl="0" indent="-514350" algn="just">
              <a:buFont typeface="+mj-lt"/>
              <a:buAutoNum type="arabicParenR" startAt="15"/>
            </a:pPr>
            <a:endParaRPr lang="cs-CZ" sz="1400" dirty="0" smtClean="0"/>
          </a:p>
          <a:p>
            <a:pPr marL="457200" lvl="0" indent="-457200" algn="just">
              <a:buFont typeface="+mj-lt"/>
              <a:buAutoNum type="arabicParenR" startAt="15"/>
            </a:pPr>
            <a:endParaRPr lang="cs-CZ" sz="1400" dirty="0" smtClean="0"/>
          </a:p>
          <a:p>
            <a:pPr marL="0" lvl="0" indent="0" algn="just">
              <a:buNone/>
            </a:pPr>
            <a:endParaRPr lang="cs-CZ" sz="1400" dirty="0" smtClean="0"/>
          </a:p>
          <a:p>
            <a:pPr marL="457200" lvl="0" indent="-457200" algn="just">
              <a:buFont typeface="+mj-lt"/>
              <a:buAutoNum type="arabicParenR" startAt="17"/>
            </a:pPr>
            <a:endParaRPr lang="en-GB" sz="1400" i="1" dirty="0">
              <a:solidFill>
                <a:prstClr val="black"/>
              </a:solidFill>
            </a:endParaRPr>
          </a:p>
          <a:p>
            <a:pPr marL="457200" lvl="0" indent="-457200" algn="just">
              <a:buFont typeface="+mj-lt"/>
              <a:buAutoNum type="arabicParenR" startAt="14"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 algn="just">
              <a:buNone/>
            </a:pPr>
            <a:r>
              <a:rPr lang="cs-CZ" sz="1400" dirty="0">
                <a:solidFill>
                  <a:prstClr val="black"/>
                </a:solidFill>
              </a:rPr>
              <a:t>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6494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lvl="0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AND COPYRIGHT</a:t>
            </a:r>
            <a:b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A AUTORSKÁ PRÁVA)</a:t>
            </a:r>
            <a:endParaRPr lang="en-GB" sz="1800" dirty="0">
              <a:solidFill>
                <a:prstClr val="black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lvl="0"/>
            <a:r>
              <a:rPr lang="pl-PL" sz="2000" i="1" dirty="0"/>
              <a:t>BBC</a:t>
            </a:r>
            <a:r>
              <a:rPr lang="pl-PL" sz="2000" dirty="0"/>
              <a:t> [online]. 2013 [cit. 2013-12-14]. Dostupné z: </a:t>
            </a:r>
            <a:r>
              <a:rPr lang="pl-PL" sz="2000" dirty="0">
                <a:hlinkClick r:id="rId3"/>
              </a:rPr>
              <a:t>http://</a:t>
            </a:r>
            <a:r>
              <a:rPr lang="pl-PL" sz="2000" dirty="0" smtClean="0">
                <a:hlinkClick r:id="rId3"/>
              </a:rPr>
              <a:t>www.bbc.co.uk/news/world-us-canada-16759230</a:t>
            </a:r>
            <a:endParaRPr lang="en-GB" sz="1900" dirty="0">
              <a:solidFill>
                <a:prstClr val="black"/>
              </a:solidFill>
            </a:endParaRPr>
          </a:p>
          <a:p>
            <a:pPr lvl="0"/>
            <a:r>
              <a:rPr lang="cs-CZ" sz="2000" i="1" dirty="0"/>
              <a:t>Wikipedia</a:t>
            </a:r>
            <a:r>
              <a:rPr lang="cs-CZ" sz="2000" dirty="0"/>
              <a:t> [online]. 2013 [cit. 2013-12-14].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en.wikipedia.org/wiki/United_States</a:t>
            </a:r>
            <a:endParaRPr lang="cs-CZ" sz="2000" dirty="0" smtClean="0"/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0747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2571750" y="274638"/>
            <a:ext cx="6115050" cy="1939925"/>
          </a:xfrm>
        </p:spPr>
        <p:txBody>
          <a:bodyPr/>
          <a:lstStyle/>
          <a:p>
            <a:pPr algn="r"/>
            <a:r>
              <a:rPr lang="cs-CZ" sz="3200" dirty="0" smtClean="0">
                <a:latin typeface="Arial" charset="0"/>
                <a:cs typeface="Arial" charset="0"/>
              </a:rPr>
              <a:t/>
            </a:r>
            <a:br>
              <a:rPr lang="cs-CZ" sz="3200" dirty="0" smtClean="0">
                <a:latin typeface="Arial" charset="0"/>
                <a:cs typeface="Arial" charset="0"/>
              </a:rPr>
            </a:br>
            <a:r>
              <a:rPr lang="cs-CZ" sz="3200" dirty="0" smtClean="0">
                <a:latin typeface="Arial" charset="0"/>
                <a:cs typeface="Arial" charset="0"/>
              </a:rPr>
              <a:t/>
            </a:r>
            <a:br>
              <a:rPr lang="cs-CZ" sz="3200" dirty="0" smtClean="0">
                <a:latin typeface="Arial" charset="0"/>
                <a:cs typeface="Arial" charset="0"/>
              </a:rPr>
            </a:br>
            <a:r>
              <a:rPr lang="cs-CZ" sz="3200" dirty="0" smtClean="0">
                <a:latin typeface="Arial" charset="0"/>
                <a:cs typeface="Arial" charset="0"/>
              </a:rPr>
              <a:t/>
            </a:r>
            <a:br>
              <a:rPr lang="cs-CZ" sz="3200" dirty="0" smtClean="0">
                <a:latin typeface="Arial" charset="0"/>
                <a:cs typeface="Arial" charset="0"/>
              </a:rPr>
            </a:br>
            <a:endParaRPr lang="cs-CZ" sz="3200" b="1" dirty="0" smtClean="0">
              <a:solidFill>
                <a:srgbClr val="0070C0"/>
              </a:solidFill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8"/>
            <a:ext cx="8229600" cy="3482975"/>
          </a:xfrm>
        </p:spPr>
        <p:txBody>
          <a:bodyPr/>
          <a:lstStyle/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400" dirty="0" smtClean="0">
                <a:latin typeface="Arial" pitchFamily="34" charset="0"/>
                <a:cs typeface="Arial" pitchFamily="34" charset="0"/>
              </a:rPr>
            </a:br>
            <a:r>
              <a:rPr lang="ru-RU" sz="14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Všechny neocitované kliparty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a další grafické objekty </a:t>
            </a:r>
            <a:r>
              <a:rPr lang="ru-RU" sz="1400" dirty="0" smtClean="0">
                <a:latin typeface="Arial" pitchFamily="34" charset="0"/>
                <a:cs typeface="Arial" pitchFamily="34" charset="0"/>
              </a:rPr>
              <a:t>jsou součástí prostředků výukového sw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Smart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Notebook a MS Office.</a:t>
            </a:r>
          </a:p>
          <a:p>
            <a:pPr marL="0" indent="0">
              <a:buNone/>
              <a:defRPr/>
            </a:pP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475384" y="1412776"/>
            <a:ext cx="612068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REFERENCES AND COPYRIGHT</a:t>
            </a:r>
            <a:b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(ZDROJE A AUTORSKÁ PRÁVA)</a:t>
            </a:r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99536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3357</TotalTime>
  <Words>1309</Words>
  <Application>Microsoft Office PowerPoint</Application>
  <PresentationFormat>Předvádění na obrazovce (4:3)</PresentationFormat>
  <Paragraphs>217</Paragraphs>
  <Slides>28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6</vt:i4>
      </vt:variant>
      <vt:variant>
        <vt:lpstr>Nadpisy snímků</vt:lpstr>
      </vt:variant>
      <vt:variant>
        <vt:i4>28</vt:i4>
      </vt:variant>
    </vt:vector>
  </HeadingPairs>
  <TitlesOfParts>
    <vt:vector size="34" baseType="lpstr">
      <vt:lpstr>Motiv sady Office</vt:lpstr>
      <vt:lpstr>1_Motiv sady Office</vt:lpstr>
      <vt:lpstr>2_Motiv sady Office</vt:lpstr>
      <vt:lpstr>3_Motiv sady Office</vt:lpstr>
      <vt:lpstr>4_Motiv sady Office</vt:lpstr>
      <vt:lpstr>5_Motiv sady Office</vt:lpstr>
      <vt:lpstr>Obchodní akademie, Střední odborná škola  a Jazyková škola s právem státní jazykové zkoušky,  Hradec Králové</vt:lpstr>
      <vt:lpstr>The USA – Basic Facts</vt:lpstr>
      <vt:lpstr>POLITICS</vt:lpstr>
      <vt:lpstr>CITIES</vt:lpstr>
      <vt:lpstr>CITIES</vt:lpstr>
      <vt:lpstr>CITIES</vt:lpstr>
      <vt:lpstr>CITIES</vt:lpstr>
      <vt:lpstr>CITIES</vt:lpstr>
      <vt:lpstr>CITIES</vt:lpstr>
      <vt:lpstr>CITIES</vt:lpstr>
      <vt:lpstr>CITIES</vt:lpstr>
      <vt:lpstr>CITIES</vt:lpstr>
      <vt:lpstr>CITIES</vt:lpstr>
      <vt:lpstr>GEOGRAPHY</vt:lpstr>
      <vt:lpstr>THE PEOPLE OF THE USA</vt:lpstr>
      <vt:lpstr>WILDLIFE</vt:lpstr>
      <vt:lpstr>WILDLIFE</vt:lpstr>
      <vt:lpstr>WILDLIFE</vt:lpstr>
      <vt:lpstr>WILDLIFE</vt:lpstr>
      <vt:lpstr>FAMOUS PEOPLE</vt:lpstr>
      <vt:lpstr>POPULAR SPORTS</vt:lpstr>
      <vt:lpstr>REFERENCES – PHOTOGRAPHS (ZDROJE OBRÁZKŮ)</vt:lpstr>
      <vt:lpstr>REFERENCES – PHOTOGRAPHS (ZDROJE OBRÁZKŮ)</vt:lpstr>
      <vt:lpstr>REFERENCES – PHOTOGRAPHS (ZDROJE OBRÁZKŮ)</vt:lpstr>
      <vt:lpstr>REFERENCES – PHOTOGRAPHS (ZDROJE OBRÁZKŮ)</vt:lpstr>
      <vt:lpstr>REFERENCES – PHOTOGRAPHS (ZDROJE OBRÁZKŮ)</vt:lpstr>
      <vt:lpstr>REFERENCES AND COPYRIGHT (ZDROJE A AUTORSKÁ PRÁVA)</vt:lpstr>
      <vt:lpstr>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Klimeš Vít</dc:creator>
  <cp:lastModifiedBy>Uživatel</cp:lastModifiedBy>
  <cp:revision>569</cp:revision>
  <dcterms:created xsi:type="dcterms:W3CDTF">2013-03-05T07:35:14Z</dcterms:created>
  <dcterms:modified xsi:type="dcterms:W3CDTF">2014-02-01T22:14:24Z</dcterms:modified>
</cp:coreProperties>
</file>