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</p:sldMasterIdLst>
  <p:notesMasterIdLst>
    <p:notesMasterId r:id="rId25"/>
  </p:notesMasterIdLst>
  <p:sldIdLst>
    <p:sldId id="257" r:id="rId7"/>
    <p:sldId id="264" r:id="rId8"/>
    <p:sldId id="267" r:id="rId9"/>
    <p:sldId id="295" r:id="rId10"/>
    <p:sldId id="296" r:id="rId11"/>
    <p:sldId id="297" r:id="rId12"/>
    <p:sldId id="274" r:id="rId13"/>
    <p:sldId id="279" r:id="rId14"/>
    <p:sldId id="298" r:id="rId15"/>
    <p:sldId id="299" r:id="rId16"/>
    <p:sldId id="300" r:id="rId17"/>
    <p:sldId id="301" r:id="rId18"/>
    <p:sldId id="302" r:id="rId19"/>
    <p:sldId id="285" r:id="rId20"/>
    <p:sldId id="286" r:id="rId21"/>
    <p:sldId id="287" r:id="rId22"/>
    <p:sldId id="289" r:id="rId23"/>
    <p:sldId id="290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>
        <p:scale>
          <a:sx n="90" d="100"/>
          <a:sy n="90" d="100"/>
        </p:scale>
        <p:origin x="-822" y="7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798BA7-8199-4F5F-B98A-2079705F0A5D}" type="datetimeFigureOut">
              <a:rPr lang="en-GB" smtClean="0"/>
              <a:t>09/05/2014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B85331-96D5-4EF4-98F6-34B8D4C4E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6160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B85331-96D5-4EF4-98F6-34B8D4C4EE1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871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748DF-D60B-4A97-87F1-C494B2DED26B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C661B-6C16-479C-B707-08879EED582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385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B2CAB-4656-4643-B4FB-E2A3EE3C4AD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8B4B8-88FB-4EE7-A994-8AFB586974A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735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71FC1-16D3-49B6-A73B-1EFF6D3CD02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2B066-EADA-4B2E-B328-33F5A99E636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93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B8843-DA83-4AEE-A364-4021E78987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94EDC-E975-4B49-946C-97F50385520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857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2C8DA-2AE3-463A-A84C-14F887F9ABE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11568-7E75-4A0A-ADAA-A5D1D4EC6C8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933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C16A4-730B-417B-A5D8-CD5A94C9A47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67DD5-D1B0-407A-8EAC-92093430151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541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CD590-4B6C-4CC8-A28B-82903406F4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DC96E-94E1-4FDE-AAC0-781DD96A188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770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7C34B-0EE9-412B-9C2B-37F5E6F1982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640E5-7032-4573-94FD-25FA00C0AD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806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44ED8-1D21-4DDC-865F-D61CA3763D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292EB-AF62-42DB-9F1D-766C1D00C2A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492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8437C-F00C-4CEF-8E46-2841A9D7F7D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D00DA-8E63-4AE4-9551-7F376FE995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756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4EC6F-BB03-404C-9F52-B1DA61ABD6E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42BCE-22B3-4358-87D8-CAD0485B2E3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1524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337FE-4295-4F83-8820-EE0F8D26C4C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F955-743C-41D8-BB3F-5EBD24C0FB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733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72FBF-A7A3-4912-A969-6CEF2BB8F41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BA88F-89F2-4B2A-B6D6-0E1529C7A6C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7753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EC4F2-F769-4946-B8B4-6E4B7D8DFD9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BFE6E-B440-48EE-87A7-F08E25EC076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06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4706B-2311-4E8E-8A4E-07D58E510F6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3E435-AEF2-4962-813D-267B846B9A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3297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BE8EF-D231-4096-A1E4-3920E3F17A3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0501-38FA-4F5D-8A8C-741E3C5651D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2131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FFE96-4B8A-4D47-98AA-E9F8D71F44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680C6-300F-434C-A4CC-151FE197B87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339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CD98D-653E-4F63-B95E-1825E936F7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17927-28B6-4B07-B6B1-DA5C04E2174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017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15599-0036-4174-A2B3-29B240C2C7B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26FE-3729-4A34-877E-37924FAD13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347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F47D7-1159-453D-BA59-22F564902F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2A537-4389-44F5-93DB-BC64CAAE2D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3494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98718-2E8D-4A17-A52A-F3AE2BD7F02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44BFC-D5B3-4738-B16C-3F041F326E5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877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238C8-8A17-4FB5-A01C-E75C416D3A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711A8-0C4B-4829-B731-2EF752CF1AD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637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337FE-4295-4F83-8820-EE0F8D26C4C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F955-743C-41D8-BB3F-5EBD24C0FB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733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72FBF-A7A3-4912-A969-6CEF2BB8F41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BA88F-89F2-4B2A-B6D6-0E1529C7A6C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7753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EC4F2-F769-4946-B8B4-6E4B7D8DFD9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BFE6E-B440-48EE-87A7-F08E25EC076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06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4706B-2311-4E8E-8A4E-07D58E510F6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3E435-AEF2-4962-813D-267B846B9A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3297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BE8EF-D231-4096-A1E4-3920E3F17A3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0501-38FA-4F5D-8A8C-741E3C5651D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2131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FFE96-4B8A-4D47-98AA-E9F8D71F44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680C6-300F-434C-A4CC-151FE197B87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339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CD98D-653E-4F63-B95E-1825E936F7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17927-28B6-4B07-B6B1-DA5C04E2174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0171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15599-0036-4174-A2B3-29B240C2C7B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26FE-3729-4A34-877E-37924FAD13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3473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F47D7-1159-453D-BA59-22F564902F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2A537-4389-44F5-93DB-BC64CAAE2D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3494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98718-2E8D-4A17-A52A-F3AE2BD7F02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44BFC-D5B3-4738-B16C-3F041F326E5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877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238C8-8A17-4FB5-A01C-E75C416D3A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711A8-0C4B-4829-B731-2EF752CF1AD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6374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337FE-4295-4F83-8820-EE0F8D26C4C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F955-743C-41D8-BB3F-5EBD24C0FB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7336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72FBF-A7A3-4912-A969-6CEF2BB8F41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BA88F-89F2-4B2A-B6D6-0E1529C7A6C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77536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EC4F2-F769-4946-B8B4-6E4B7D8DFD9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BFE6E-B440-48EE-87A7-F08E25EC076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06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4706B-2311-4E8E-8A4E-07D58E510F6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3E435-AEF2-4962-813D-267B846B9A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32974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BE8EF-D231-4096-A1E4-3920E3F17A3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0501-38FA-4F5D-8A8C-741E3C5651D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21316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FFE96-4B8A-4D47-98AA-E9F8D71F44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680C6-300F-434C-A4CC-151FE197B87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3392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CD98D-653E-4F63-B95E-1825E936F7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17927-28B6-4B07-B6B1-DA5C04E2174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0171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15599-0036-4174-A2B3-29B240C2C7B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26FE-3729-4A34-877E-37924FAD13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3473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F47D7-1159-453D-BA59-22F564902F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2A537-4389-44F5-93DB-BC64CAAE2D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34941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98718-2E8D-4A17-A52A-F3AE2BD7F02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44BFC-D5B3-4738-B16C-3F041F326E5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8771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238C8-8A17-4FB5-A01C-E75C416D3A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711A8-0C4B-4829-B731-2EF752CF1AD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6374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337FE-4295-4F83-8820-EE0F8D26C4C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F955-743C-41D8-BB3F-5EBD24C0FB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7336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72FBF-A7A3-4912-A969-6CEF2BB8F41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BA88F-89F2-4B2A-B6D6-0E1529C7A6C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77536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EC4F2-F769-4946-B8B4-6E4B7D8DFD9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BFE6E-B440-48EE-87A7-F08E25EC076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060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4706B-2311-4E8E-8A4E-07D58E510F6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3E435-AEF2-4962-813D-267B846B9A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32974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BE8EF-D231-4096-A1E4-3920E3F17A3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0501-38FA-4F5D-8A8C-741E3C5651D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21316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FFE96-4B8A-4D47-98AA-E9F8D71F44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680C6-300F-434C-A4CC-151FE197B87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3392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CD98D-653E-4F63-B95E-1825E936F7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17927-28B6-4B07-B6B1-DA5C04E2174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0171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15599-0036-4174-A2B3-29B240C2C7B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26FE-3729-4A34-877E-37924FAD13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3473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F47D7-1159-453D-BA59-22F564902F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2A537-4389-44F5-93DB-BC64CAAE2D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34941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98718-2E8D-4A17-A52A-F3AE2BD7F02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44BFC-D5B3-4738-B16C-3F041F326E5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8771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238C8-8A17-4FB5-A01C-E75C416D3A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711A8-0C4B-4829-B731-2EF752CF1AD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6374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C12AA-92B9-4740-98FE-734756ABB77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6A24C-DB79-4AD9-B97F-E28E5EC058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439917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81592-892D-4BA4-B19A-CCD67CE1EF5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41D0B-2EC4-40F8-B5E3-05A7653E8CC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05097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3137F-AF5F-407E-A861-808EE1C7BF4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236E0-AD37-49F9-9B7B-84704240E0BB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760696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AF863-5C72-4254-8DB0-9CF19625F65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ED0BB-F38E-4073-9DF1-7F19215D918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488173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5461C-386E-43A6-A807-C9F2C9A8815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BB6B5-4784-408C-9ECA-4F57D8D5AFE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576685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6AC1F-1827-4EBC-A2F9-39AFCDB17BF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0DA37-E665-493C-8B40-429A6D73681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281390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EF048-A014-456F-8D04-535B8EDC1C8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8990B-75D8-4655-B14D-6D6A1D88762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994297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75009-8B27-4393-ACC6-0F0C7E46B5E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A3C3D-0C00-47E8-A26A-16F67531608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24637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77FAF-0F50-4EA8-854E-780756C9EB8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CA478-1243-4B6B-BB53-22CECB72080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8863"/>
      </p:ext>
    </p:extLst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19D60-E840-431B-80D5-33971A57A4AB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E6367-7F0F-4617-B798-670BCEFA25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527405"/>
      </p:ext>
    </p:extLst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9AE56-3DDD-48B6-BF69-49CFFE56BD6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A99EC6-5F5D-4A9C-B816-F41F4D903FA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83240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760A84-D03D-4335-B239-AB9C290F5CF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782140-8C38-4045-9120-8305EFAE02A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001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076214-A1F7-409B-A071-9291281855D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4E9031-0AD8-476E-B342-5BF58B666C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504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076214-A1F7-409B-A071-9291281855D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4E9031-0AD8-476E-B342-5BF58B666C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504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076214-A1F7-409B-A071-9291281855D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4E9031-0AD8-476E-B342-5BF58B666C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504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076214-A1F7-409B-A071-9291281855D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4E9031-0AD8-476E-B342-5BF58B666C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504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D415DFF-4339-4D0D-A5C9-6FD90120D50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9.5.2014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D1045E-8BDB-419B-A111-DEF3D23CF89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917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farm4.staticflickr.com/3165/3056953388_5e9b424deb_o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cs.wikipedia.org/wiki/Soubor:40_Wall_Street.jpg" TargetMode="External"/><Relationship Id="rId5" Type="http://schemas.openxmlformats.org/officeDocument/2006/relationships/hyperlink" Target="http://commons.wikimedia.org/wiki/File:Map_of_the_Boroughs_of_New_York_City_and_the_counties_of_Long_Island.png" TargetMode="External"/><Relationship Id="rId4" Type="http://schemas.openxmlformats.org/officeDocument/2006/relationships/hyperlink" Target="http://cs.wikipedia.org/wiki/Soubor:US_map_-_geographic.pn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JFK_Terminal_1.jpg" TargetMode="External"/><Relationship Id="rId7" Type="http://schemas.openxmlformats.org/officeDocument/2006/relationships/hyperlink" Target="http://commons.wikimedia.org/wiki/File:Empire_state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4.xml"/><Relationship Id="rId6" Type="http://schemas.openxmlformats.org/officeDocument/2006/relationships/hyperlink" Target="http://commons.wikimedia.org/wiki/File:Statue_of_Liberty,_NY.jpg" TargetMode="External"/><Relationship Id="rId5" Type="http://schemas.openxmlformats.org/officeDocument/2006/relationships/hyperlink" Target="http://commons.wikimedia.org/wiki/File:Apple_Store_Fifth_Avenue.jpg" TargetMode="External"/><Relationship Id="rId4" Type="http://schemas.openxmlformats.org/officeDocument/2006/relationships/hyperlink" Target="http://en.wikipedia.org/wiki/File:62_Montague_Street_Brooklyn_heights_july2006a.jp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Central_Park_001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ewyork.com/resources/history-new-york-city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6.xml"/><Relationship Id="rId5" Type="http://schemas.openxmlformats.org/officeDocument/2006/relationships/hyperlink" Target="http://www.statueoflibertytickets.com/Statue-Of-Liberty/?show=history" TargetMode="External"/><Relationship Id="rId4" Type="http://schemas.openxmlformats.org/officeDocument/2006/relationships/hyperlink" Target="http://en.wikipedia.org/wiki/New_York_City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6333402"/>
              </p:ext>
            </p:extLst>
          </p:nvPr>
        </p:nvGraphicFramePr>
        <p:xfrm>
          <a:off x="250825" y="2781300"/>
          <a:ext cx="8569325" cy="3972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Vít Klimeš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VY_32_INOVACE_4_ANGLICKY_JAZYK_REALIE_09</a:t>
                      </a:r>
                    </a:p>
                    <a:p>
                      <a:r>
                        <a:rPr lang="cs-CZ" sz="1800" b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New </a:t>
                      </a: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York - prezentace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ANJ - Reálie 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Veřejnosprávní činnost/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Sociální činnost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4.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leden 2014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New York ,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základní  fakta, historie,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důležitá místa, zajímavosti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545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EW</a:t>
            </a:r>
            <a:r>
              <a:rPr lang="en-US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Y</a:t>
            </a: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ORK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76243"/>
          </a:xfrm>
        </p:spPr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New York is the largest city in the USA.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It is located in the state of New York.</a:t>
            </a:r>
          </a:p>
          <a:p>
            <a:pPr marL="0" indent="0" algn="just">
              <a:buNone/>
            </a:pPr>
            <a:endParaRPr lang="en-GB" sz="2000" dirty="0" smtClean="0"/>
          </a:p>
          <a:p>
            <a:pPr marL="457200" indent="-457200" algn="just">
              <a:buFont typeface="+mj-lt"/>
              <a:buAutoNum type="arabicParenR"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algn="just"/>
            <a:endParaRPr lang="en-GB" sz="2000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5999444"/>
            <a:ext cx="2376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GB" sz="1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New York 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]</a:t>
            </a:r>
            <a:endParaRPr lang="en-GB" sz="12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99044"/>
            <a:ext cx="5400600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7679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NEW YORK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52627"/>
          </a:xfrm>
        </p:spPr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is in the north–east of the USA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buNone/>
            </a:pPr>
            <a:endParaRPr lang="en-GB" sz="2000" dirty="0" smtClean="0"/>
          </a:p>
          <a:p>
            <a:pPr marL="0" indent="0" algn="just">
              <a:buNone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algn="just"/>
            <a:endParaRPr lang="en-GB" sz="2000" dirty="0" smtClean="0"/>
          </a:p>
          <a:p>
            <a:endParaRPr lang="en-GB" dirty="0"/>
          </a:p>
        </p:txBody>
      </p:sp>
      <p:sp>
        <p:nvSpPr>
          <p:cNvPr id="5" name="Obdélník 4"/>
          <p:cNvSpPr/>
          <p:nvPr/>
        </p:nvSpPr>
        <p:spPr>
          <a:xfrm>
            <a:off x="755576" y="5975828"/>
            <a:ext cx="36004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New York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on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map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006" y="2060848"/>
            <a:ext cx="5066445" cy="3914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958" y="3429000"/>
            <a:ext cx="2508044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53032" y="3490843"/>
            <a:ext cx="77925" cy="7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426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NEW 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YORK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 BASIC FACTS - HISTORY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was founded by Dutch settlers in 1626 when they bought the island of Manhattan from the Native Americans for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$24.</a:t>
            </a: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was first called New Amsterdam.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English gained New Amsterdam in the second half of the 17</a:t>
            </a:r>
            <a:r>
              <a:rPr lang="en-GB" sz="2400" baseline="30000" dirty="0" smtClean="0">
                <a:latin typeface="Arial" pitchFamily="34" charset="0"/>
                <a:cs typeface="Arial" pitchFamily="34" charset="0"/>
              </a:rPr>
              <a:t>th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 century and renamed it New York.</a:t>
            </a:r>
          </a:p>
          <a:p>
            <a:pPr marL="0" indent="0" algn="just">
              <a:buClr>
                <a:srgbClr val="CC0066"/>
              </a:buCl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buClr>
                <a:srgbClr val="CC0066"/>
              </a:buClr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GB" sz="2000" dirty="0" smtClean="0"/>
          </a:p>
          <a:p>
            <a:pPr marL="457200" indent="-457200" algn="just">
              <a:buFont typeface="+mj-lt"/>
              <a:buAutoNum type="arabicParenR"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algn="just"/>
            <a:endParaRPr lang="en-GB" sz="20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4772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NEW 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YORK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 BASIC FACTS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New York is divide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d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 into five boroughs: Manhattan, the Bronx, Queens, Brooklyn and Staten Island.</a:t>
            </a:r>
          </a:p>
          <a:p>
            <a:pPr marL="0" indent="0" algn="just">
              <a:buClr>
                <a:srgbClr val="CC0066"/>
              </a:buCl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buClr>
                <a:srgbClr val="CC0066"/>
              </a:buClr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GB" sz="2000" dirty="0" smtClean="0"/>
          </a:p>
          <a:p>
            <a:pPr marL="457200" indent="-457200" algn="just">
              <a:buFont typeface="+mj-lt"/>
              <a:buAutoNum type="arabicParenR"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algn="just"/>
            <a:endParaRPr lang="en-GB" sz="2000" dirty="0" smtClean="0"/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36912"/>
            <a:ext cx="8106290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23528" y="6042882"/>
            <a:ext cx="39604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five boroughs of New York on a map 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045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NEW 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YORK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 BASIC FACTS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The population of New York is over 8 million.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New York lies on the Hudson River.</a:t>
            </a:r>
          </a:p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Its nickname is the Big Apple.</a:t>
            </a:r>
          </a:p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is a multicultural city.</a:t>
            </a:r>
          </a:p>
          <a:p>
            <a:pPr marL="0" indent="0" algn="just">
              <a:buClr>
                <a:srgbClr val="CC0066"/>
              </a:buCl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buClr>
                <a:srgbClr val="CC0066"/>
              </a:buClr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GB" sz="2000" dirty="0" smtClean="0"/>
          </a:p>
          <a:p>
            <a:pPr marL="457200" indent="-457200" algn="just">
              <a:buFont typeface="+mj-lt"/>
              <a:buAutoNum type="arabicParenR"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algn="just"/>
            <a:endParaRPr lang="en-GB" sz="20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9821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NEW YORK –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FAMOUS PLACES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/>
          <a:lstStyle/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Wall Street in Manhattan is a famous financial centre.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Clr>
                <a:srgbClr val="CC0066"/>
              </a:buCl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Clr>
                <a:srgbClr val="CC0066"/>
              </a:buCl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buClr>
                <a:srgbClr val="CC0066"/>
              </a:buClr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GB" sz="2000" dirty="0" smtClean="0"/>
          </a:p>
          <a:p>
            <a:pPr marL="457200" indent="-457200" algn="just">
              <a:buFont typeface="+mj-lt"/>
              <a:buAutoNum type="arabicParenR"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algn="just"/>
            <a:endParaRPr lang="en-GB" sz="2000" dirty="0" smtClean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72321"/>
            <a:ext cx="2719715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683568" y="6108358"/>
            <a:ext cx="39604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Wall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Street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Trump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Building 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453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NEW YORK –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FAMOUS </a:t>
            </a:r>
            <a:r>
              <a:rPr lang="en-US" dirty="0">
                <a:latin typeface="Arial" pitchFamily="34" charset="0"/>
                <a:cs typeface="Arial" pitchFamily="34" charset="0"/>
              </a:rPr>
              <a:t>PLACES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3762" y="1628800"/>
            <a:ext cx="8229600" cy="4781128"/>
          </a:xfrm>
        </p:spPr>
        <p:txBody>
          <a:bodyPr/>
          <a:lstStyle/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J.F.K. International Airport is located in the borough of Queens.</a:t>
            </a: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83568" y="6145963"/>
            <a:ext cx="41764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The J.F.K. International Airport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Terminal 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73555"/>
            <a:ext cx="4896544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582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NEW YORK –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FAMOUS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PLACES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3762" y="1628800"/>
            <a:ext cx="8229600" cy="4781128"/>
          </a:xfrm>
        </p:spPr>
        <p:txBody>
          <a:bodyPr/>
          <a:lstStyle/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Brooklyn Heights is a prominent residential area located in Brooklyn.</a:t>
            </a: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83568" y="6145963"/>
            <a:ext cx="41764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Brooklyn Heights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20888"/>
            <a:ext cx="2773595" cy="372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790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NEW YORK –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FAMOUS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PLACES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3762" y="1628800"/>
            <a:ext cx="8229600" cy="4781128"/>
          </a:xfrm>
        </p:spPr>
        <p:txBody>
          <a:bodyPr/>
          <a:lstStyle/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Fifth Avenue</a:t>
            </a:r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especially the part between 49</a:t>
            </a:r>
            <a:r>
              <a:rPr lang="en-GB" sz="2400" baseline="30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Street and 60</a:t>
            </a:r>
            <a:r>
              <a:rPr lang="en-GB" sz="2400" baseline="30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Street</a:t>
            </a:r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is one of the most expensive shopping streets in the world.</a:t>
            </a:r>
          </a:p>
          <a:p>
            <a:pPr marL="0" lvl="0" indent="0" algn="just">
              <a:buClr>
                <a:srgbClr val="CC0066"/>
              </a:buClr>
              <a:buNone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</a:t>
            </a: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83568" y="6145963"/>
            <a:ext cx="41764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7 Fifth Avenue - Apple Store [7]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2797161"/>
            <a:ext cx="5073943" cy="3348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3125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NEW YORK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–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OTHER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PLACES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TO VISIT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3762" y="1628800"/>
            <a:ext cx="8229600" cy="4781128"/>
          </a:xfrm>
        </p:spPr>
        <p:txBody>
          <a:bodyPr/>
          <a:lstStyle/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Statue of Liberty was a gift to the United States from France in 1886. </a:t>
            </a:r>
          </a:p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It is located on Liberty Island.</a:t>
            </a:r>
          </a:p>
          <a:p>
            <a:pPr marL="0" lvl="0" indent="0" algn="just">
              <a:buClr>
                <a:srgbClr val="CC0066"/>
              </a:buClr>
              <a:buNone/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    </a:t>
            </a:r>
          </a:p>
          <a:p>
            <a:pPr marL="0" indent="0" algn="just"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83568" y="6162790"/>
            <a:ext cx="41764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Statue of Liberty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520" y="2852936"/>
            <a:ext cx="4413139" cy="3309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2745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NEW YORK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–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OTHER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PLACES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TO VISIT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3762" y="1628800"/>
            <a:ext cx="8229600" cy="4949488"/>
          </a:xfrm>
        </p:spPr>
        <p:txBody>
          <a:bodyPr/>
          <a:lstStyle/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Empire State Building is located in Manhattan. </a:t>
            </a:r>
          </a:p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With its 381 metres and 103 storeys, it was the tallest building in the world when it was finished in 1931. </a:t>
            </a:r>
          </a:p>
          <a:p>
            <a:pPr marL="0" lvl="0" indent="0" algn="just">
              <a:buClr>
                <a:srgbClr val="CC0066"/>
              </a:buClr>
              <a:buNone/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    </a:t>
            </a:r>
          </a:p>
          <a:p>
            <a:pPr marL="0" indent="0" algn="just"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83568" y="6301289"/>
            <a:ext cx="41764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Empire State Building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88" y="2907963"/>
            <a:ext cx="4526953" cy="3393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0125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NEW YORK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–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OTHER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PLACES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TO VISIT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3762" y="1628800"/>
            <a:ext cx="8229600" cy="4949488"/>
          </a:xfrm>
        </p:spPr>
        <p:txBody>
          <a:bodyPr/>
          <a:lstStyle/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Central Park is a large public urban park. </a:t>
            </a:r>
          </a:p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It is located in the borough of Manhattan. </a:t>
            </a:r>
          </a:p>
          <a:p>
            <a:pPr marL="0" lvl="0" indent="0" algn="just">
              <a:buClr>
                <a:srgbClr val="CC0066"/>
              </a:buClr>
              <a:buNone/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    </a:t>
            </a:r>
          </a:p>
          <a:p>
            <a:pPr marL="0" indent="0" algn="just"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83568" y="6301289"/>
            <a:ext cx="41764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10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Central Park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10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557347"/>
            <a:ext cx="4968552" cy="3726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0580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0" grpId="0" uiExpan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l" eaLnBrk="1" hangingPunct="1"/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PHOTOGRAPHS</a:t>
            </a:r>
            <a:b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(ZDROJE OBRÁZKŮ)</a:t>
            </a:r>
            <a:endParaRPr lang="cs-CZ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cs-CZ" sz="2000" dirty="0" smtClean="0"/>
              <a:t>FERGUSON, Jerry. </a:t>
            </a:r>
            <a:r>
              <a:rPr lang="cs-CZ" sz="2000" i="1" dirty="0" err="1" smtClean="0"/>
              <a:t>Flickr</a:t>
            </a:r>
            <a:r>
              <a:rPr lang="cs-CZ" sz="2000" dirty="0" smtClean="0"/>
              <a:t> [online]. 2008 [cit. 2013-12-14]. Dostupné z: </a:t>
            </a:r>
            <a:r>
              <a:rPr lang="cs-CZ" sz="2000" dirty="0" smtClean="0">
                <a:hlinkClick r:id="rId3"/>
              </a:rPr>
              <a:t>http://farm4.staticflickr.com/3165/3056953388_5e9b424deb_o.jpg</a:t>
            </a:r>
            <a:endParaRPr lang="cs-CZ" sz="2000" dirty="0" smtClean="0"/>
          </a:p>
          <a:p>
            <a:pPr marL="457200" indent="-457200">
              <a:buFont typeface="+mj-lt"/>
              <a:buAutoNum type="arabicParenR"/>
            </a:pPr>
            <a:r>
              <a:rPr lang="cs-CZ" sz="2000" i="1" dirty="0" err="1" smtClean="0"/>
              <a:t>Wikipedia</a:t>
            </a:r>
            <a:r>
              <a:rPr lang="cs-CZ" sz="2000" dirty="0" smtClean="0"/>
              <a:t> </a:t>
            </a:r>
            <a:r>
              <a:rPr lang="cs-CZ" sz="2000" dirty="0"/>
              <a:t>[online]. 2004 [cit. 2013-12-14]. Dostupné z: </a:t>
            </a:r>
            <a:r>
              <a:rPr lang="cs-CZ" sz="2000" dirty="0">
                <a:hlinkClick r:id="rId4"/>
              </a:rPr>
              <a:t>http://cs.wikipedia.org/wiki/Soubor:US_map_-_geographic.png</a:t>
            </a:r>
            <a:endParaRPr lang="pl-PL" sz="2000" dirty="0">
              <a:solidFill>
                <a:prstClr val="black"/>
              </a:solidFill>
            </a:endParaRPr>
          </a:p>
          <a:p>
            <a:pPr marL="457200" lvl="0" indent="-457200">
              <a:buFont typeface="+mj-lt"/>
              <a:buAutoNum type="arabicParenR"/>
            </a:pPr>
            <a:r>
              <a:rPr lang="cs-CZ" sz="2000" dirty="0"/>
              <a:t>DÖRRBECKER, Maximilian. &lt;i&gt;</a:t>
            </a:r>
            <a:r>
              <a:rPr lang="cs-CZ" sz="2000" i="1" dirty="0" err="1"/>
              <a:t>Wikimedia</a:t>
            </a:r>
            <a:r>
              <a:rPr lang="cs-CZ" sz="2000" dirty="0"/>
              <a:t>&lt;/i&gt; [online]. 2013 [cit. 2014-01-01]. Dostupné z: </a:t>
            </a:r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commons.wikimedia.org/wiki/File:Map_of_the_Boroughs_of_New_York_City_and_the_counties_of_Long_Island.png</a:t>
            </a:r>
            <a:endParaRPr lang="cs-CZ" sz="2000" dirty="0" smtClean="0"/>
          </a:p>
          <a:p>
            <a:pPr marL="457200" lvl="0" indent="-457200">
              <a:buFont typeface="+mj-lt"/>
              <a:buAutoNum type="arabicParenR"/>
            </a:pPr>
            <a:r>
              <a:rPr lang="cs-CZ" sz="2000" i="1" dirty="0" err="1"/>
              <a:t>Wikipedia</a:t>
            </a:r>
            <a:r>
              <a:rPr lang="cs-CZ" sz="2000" dirty="0"/>
              <a:t> [online]. 2011 [cit. 2014-01-01]. Dostupné z: </a:t>
            </a:r>
            <a:r>
              <a:rPr lang="cs-CZ" sz="2000" dirty="0">
                <a:hlinkClick r:id="rId6"/>
              </a:rPr>
              <a:t>http://</a:t>
            </a:r>
            <a:r>
              <a:rPr lang="cs-CZ" sz="2000" dirty="0" smtClean="0">
                <a:hlinkClick r:id="rId6"/>
              </a:rPr>
              <a:t>cs.wikipedia.org/wiki/Soubor:40_Wall_Street.jpg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118256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l" eaLnBrk="1" hangingPunct="1"/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PHOTOGRAPHS</a:t>
            </a:r>
            <a:b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(ZDROJE OBRÁZKŮ)</a:t>
            </a:r>
            <a:endParaRPr lang="cs-CZ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/>
          </a:bodyPr>
          <a:lstStyle/>
          <a:p>
            <a:pPr marL="457200" lvl="0" indent="-457200">
              <a:buFont typeface="+mj-lt"/>
              <a:buAutoNum type="arabicPeriod" startAt="5"/>
            </a:pPr>
            <a:r>
              <a:rPr lang="cs-CZ" sz="2000" dirty="0"/>
              <a:t>LETTERMAN, </a:t>
            </a:r>
            <a:r>
              <a:rPr lang="cs-CZ" sz="2000" dirty="0" err="1"/>
              <a:t>Doug</a:t>
            </a:r>
            <a:r>
              <a:rPr lang="cs-CZ" sz="2000" dirty="0"/>
              <a:t>. </a:t>
            </a:r>
            <a:r>
              <a:rPr lang="cs-CZ" sz="2000" i="1" dirty="0" err="1"/>
              <a:t>Wikipedia</a:t>
            </a:r>
            <a:r>
              <a:rPr lang="cs-CZ" sz="2000" dirty="0"/>
              <a:t> [online]. 2008 [cit. 2014-01-01]. Dostupné z: </a:t>
            </a:r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en.wikipedia.org/wiki/File:JFK_Terminal_1.jpg</a:t>
            </a:r>
            <a:endParaRPr lang="pl-PL" sz="2000" dirty="0" smtClean="0">
              <a:solidFill>
                <a:prstClr val="black"/>
              </a:solidFill>
            </a:endParaRPr>
          </a:p>
          <a:p>
            <a:pPr marL="457200" lvl="0" indent="-457200">
              <a:buFont typeface="+mj-lt"/>
              <a:buAutoNum type="arabicPeriod" startAt="5"/>
            </a:pPr>
            <a:r>
              <a:rPr lang="it-IT" sz="2000" dirty="0"/>
              <a:t>VIVERE, Aude. </a:t>
            </a:r>
            <a:r>
              <a:rPr lang="it-IT" sz="2000" i="1" dirty="0"/>
              <a:t>Wikipedia</a:t>
            </a:r>
            <a:r>
              <a:rPr lang="it-IT" sz="2000" dirty="0"/>
              <a:t> [online]. 2011 [cit. 2014-01-01]. Dostupné z: </a:t>
            </a:r>
            <a:r>
              <a:rPr lang="it-IT" sz="2000" dirty="0">
                <a:hlinkClick r:id="rId4"/>
              </a:rPr>
              <a:t>http://</a:t>
            </a:r>
            <a:r>
              <a:rPr lang="it-IT" sz="2000" dirty="0" smtClean="0">
                <a:hlinkClick r:id="rId4"/>
              </a:rPr>
              <a:t>en.wikipedia.org/wiki/File:62_Montague_Street_Brooklyn_heights_july2006a.jpg</a:t>
            </a:r>
            <a:endParaRPr lang="pl-PL" sz="2000" dirty="0" smtClean="0">
              <a:solidFill>
                <a:prstClr val="black"/>
              </a:solidFill>
            </a:endParaRPr>
          </a:p>
          <a:p>
            <a:pPr marL="457200" lvl="0" indent="-457200">
              <a:buFont typeface="+mj-lt"/>
              <a:buAutoNum type="arabicPeriod" startAt="5"/>
            </a:pPr>
            <a:r>
              <a:rPr lang="en-US" sz="2000" dirty="0"/>
              <a:t>FLETCHER6. </a:t>
            </a:r>
            <a:r>
              <a:rPr lang="en-US" sz="2000" i="1" dirty="0"/>
              <a:t>Wikimedia</a:t>
            </a:r>
            <a:r>
              <a:rPr lang="en-US" sz="2000" dirty="0"/>
              <a:t> [online]. 2010 [cit. 2014-01-01]. </a:t>
            </a:r>
            <a:r>
              <a:rPr lang="en-US" sz="2000" dirty="0" err="1"/>
              <a:t>Dostupné</a:t>
            </a:r>
            <a:r>
              <a:rPr lang="en-US" sz="2000" dirty="0"/>
              <a:t> z: </a:t>
            </a:r>
            <a:r>
              <a:rPr lang="en-US" sz="2000" dirty="0">
                <a:hlinkClick r:id="rId5"/>
              </a:rPr>
              <a:t>http://</a:t>
            </a:r>
            <a:r>
              <a:rPr lang="en-US" sz="2000" dirty="0" smtClean="0">
                <a:hlinkClick r:id="rId5"/>
              </a:rPr>
              <a:t>commons.wikimedia.org/wiki/File:Apple_Store_Fifth_Avenue.jpg</a:t>
            </a:r>
            <a:endParaRPr lang="en-US" sz="2000" dirty="0">
              <a:solidFill>
                <a:prstClr val="black"/>
              </a:solidFill>
            </a:endParaRPr>
          </a:p>
          <a:p>
            <a:pPr marL="457200" lvl="0" indent="-457200">
              <a:buFont typeface="+mj-lt"/>
              <a:buAutoNum type="arabicPeriod" startAt="5"/>
            </a:pPr>
            <a:r>
              <a:rPr lang="cs-CZ" sz="2000" dirty="0"/>
              <a:t>WARBY, William. </a:t>
            </a:r>
            <a:r>
              <a:rPr lang="cs-CZ" sz="2000" i="1" dirty="0" err="1"/>
              <a:t>Wikimedia</a:t>
            </a:r>
            <a:r>
              <a:rPr lang="cs-CZ" sz="2000" dirty="0"/>
              <a:t> [online]. 2009 [cit. 2014-01-01]. Dostupné z: </a:t>
            </a:r>
            <a:r>
              <a:rPr lang="cs-CZ" sz="2000" dirty="0">
                <a:hlinkClick r:id="rId6"/>
              </a:rPr>
              <a:t>http://commons.wikimedia.org/wiki/File:Statue_of_Liberty,_</a:t>
            </a:r>
            <a:r>
              <a:rPr lang="cs-CZ" sz="2000" dirty="0" smtClean="0">
                <a:hlinkClick r:id="rId6"/>
              </a:rPr>
              <a:t>NY.jpg</a:t>
            </a:r>
            <a:endParaRPr lang="en-GB" sz="2000" dirty="0">
              <a:solidFill>
                <a:prstClr val="black"/>
              </a:solidFill>
            </a:endParaRPr>
          </a:p>
          <a:p>
            <a:pPr marL="457200" indent="-457200">
              <a:buFont typeface="+mj-lt"/>
              <a:buAutoNum type="arabicPeriod" startAt="5"/>
            </a:pPr>
            <a:r>
              <a:rPr lang="it-IT" sz="2000" dirty="0"/>
              <a:t>SARARUIZCHIFONI209. </a:t>
            </a:r>
            <a:r>
              <a:rPr lang="it-IT" sz="2000" i="1" dirty="0"/>
              <a:t>Wikimedia</a:t>
            </a:r>
            <a:r>
              <a:rPr lang="it-IT" sz="2000" dirty="0"/>
              <a:t> [online]. 2013 [cit. 2014-01-01]. Dostupné z: </a:t>
            </a:r>
            <a:r>
              <a:rPr lang="it-IT" sz="2000" dirty="0">
                <a:hlinkClick r:id="rId7"/>
              </a:rPr>
              <a:t>http://</a:t>
            </a:r>
            <a:r>
              <a:rPr lang="it-IT" sz="2000" dirty="0" smtClean="0">
                <a:hlinkClick r:id="rId7"/>
              </a:rPr>
              <a:t>commons.wikimedia.org/wiki/File:Empire_state.jpg</a:t>
            </a:r>
            <a:r>
              <a:rPr lang="pl-PL" sz="2000" dirty="0" smtClean="0">
                <a:solidFill>
                  <a:prstClr val="black"/>
                </a:solidFill>
              </a:rPr>
              <a:t> </a:t>
            </a:r>
            <a:endParaRPr lang="en-US" sz="2000" dirty="0">
              <a:solidFill>
                <a:prstClr val="black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56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l" eaLnBrk="1" hangingPunct="1"/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PHOTOGRAPHS</a:t>
            </a:r>
            <a:b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(ZDROJE OBRÁZKŮ)</a:t>
            </a:r>
            <a:endParaRPr lang="cs-CZ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363272" cy="3816350"/>
          </a:xfrm>
        </p:spPr>
        <p:txBody>
          <a:bodyPr rtlCol="0">
            <a:normAutofit/>
          </a:bodyPr>
          <a:lstStyle/>
          <a:p>
            <a:pPr marL="457200" lvl="0" indent="-457200" algn="just">
              <a:buFont typeface="+mj-lt"/>
              <a:buAutoNum type="arabicParenR" startAt="10"/>
            </a:pPr>
            <a:r>
              <a:rPr lang="pl-PL" sz="2000" dirty="0"/>
              <a:t>GRYFFINDOR. &lt;i&gt;Wikimedia&lt;/i&gt; [online]. 2010 [cit. 2014-01-01]. Dostupné z: </a:t>
            </a:r>
            <a:r>
              <a:rPr lang="pl-PL" sz="2000" dirty="0">
                <a:hlinkClick r:id="rId3"/>
              </a:rPr>
              <a:t>http://</a:t>
            </a:r>
            <a:r>
              <a:rPr lang="pl-PL" sz="2000" dirty="0" smtClean="0">
                <a:hlinkClick r:id="rId3"/>
              </a:rPr>
              <a:t>commons.wikimedia.org/wiki/File:Central_Park_001.JPG</a:t>
            </a:r>
            <a:endParaRPr lang="en-GB" sz="2000" dirty="0">
              <a:solidFill>
                <a:prstClr val="black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56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AND COPYRIGHT</a:t>
            </a:r>
            <a:b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(ZDROJE A AUTORSKÁ PRÁVA)</a:t>
            </a:r>
            <a:endParaRPr lang="en-GB" sz="1800" dirty="0">
              <a:solidFill>
                <a:prstClr val="black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/>
          </a:bodyPr>
          <a:lstStyle/>
          <a:p>
            <a:pPr lvl="0"/>
            <a:r>
              <a:rPr lang="en-US" sz="2000" i="1" dirty="0" err="1"/>
              <a:t>Newyork</a:t>
            </a:r>
            <a:r>
              <a:rPr lang="en-US" sz="2000" dirty="0"/>
              <a:t> [online]. 2014 [cit. 2014-01-01]. </a:t>
            </a:r>
            <a:r>
              <a:rPr lang="en-US" sz="2000" dirty="0" err="1"/>
              <a:t>Dostupné</a:t>
            </a:r>
            <a:r>
              <a:rPr lang="en-US" sz="2000" dirty="0"/>
              <a:t> z: </a:t>
            </a:r>
            <a:r>
              <a:rPr lang="en-US" sz="2000" dirty="0">
                <a:hlinkClick r:id="rId3"/>
              </a:rPr>
              <a:t>http://</a:t>
            </a:r>
            <a:r>
              <a:rPr lang="en-US" sz="2000" dirty="0" smtClean="0">
                <a:hlinkClick r:id="rId3"/>
              </a:rPr>
              <a:t>www.newyork.com/resources/history-new-york-city/</a:t>
            </a:r>
            <a:endParaRPr lang="en-GB" sz="1900" dirty="0">
              <a:solidFill>
                <a:prstClr val="black"/>
              </a:solidFill>
            </a:endParaRPr>
          </a:p>
          <a:p>
            <a:pPr lvl="0"/>
            <a:r>
              <a:rPr lang="cs-CZ" sz="2000" i="1" dirty="0" err="1"/>
              <a:t>Wikipedia</a:t>
            </a:r>
            <a:r>
              <a:rPr lang="cs-CZ" sz="2000" dirty="0"/>
              <a:t> [online]. </a:t>
            </a:r>
            <a:r>
              <a:rPr lang="cs-CZ" sz="2000" dirty="0" smtClean="0"/>
              <a:t>2014 </a:t>
            </a:r>
            <a:r>
              <a:rPr lang="cs-CZ" sz="2000" dirty="0"/>
              <a:t>[cit. 2014-01-01]. Dostupné z: </a:t>
            </a:r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en.wikipedia.org/wiki/New_York_City</a:t>
            </a:r>
            <a:endParaRPr lang="cs-CZ" sz="2000" dirty="0" smtClean="0"/>
          </a:p>
          <a:p>
            <a:pPr lvl="0"/>
            <a:r>
              <a:rPr lang="cs-CZ" sz="2000" dirty="0"/>
              <a:t>&lt;i&gt;</a:t>
            </a:r>
            <a:r>
              <a:rPr lang="cs-CZ" sz="2000" i="1" dirty="0" err="1"/>
              <a:t>Statueofliberty</a:t>
            </a:r>
            <a:r>
              <a:rPr lang="cs-CZ" sz="2000" dirty="0"/>
              <a:t>&lt;/i&gt; [online]. 2012 [cit. 2014-01-01]. Dostupné z: </a:t>
            </a:r>
            <a:r>
              <a:rPr lang="cs-CZ" sz="2000" dirty="0">
                <a:hlinkClick r:id="rId5"/>
              </a:rPr>
              <a:t>http://www.statueoflibertytickets.com/Statue-Of-Liberty/?</a:t>
            </a:r>
            <a:r>
              <a:rPr lang="cs-CZ" sz="2000" dirty="0" smtClean="0">
                <a:hlinkClick r:id="rId5"/>
              </a:rPr>
              <a:t>show=history</a:t>
            </a:r>
            <a:endParaRPr lang="cs-CZ" sz="2000" dirty="0"/>
          </a:p>
          <a:p>
            <a:pPr lvl="0"/>
            <a:r>
              <a:rPr lang="cs-CZ" sz="2000" dirty="0"/>
              <a:t>EL-HMOUDOVÁ, Dagmar. &lt;i&gt;Angličtina maturitní témata&lt;/i&gt;. Třebíč: Petra </a:t>
            </a:r>
            <a:r>
              <a:rPr lang="cs-CZ" sz="2000" dirty="0" err="1"/>
              <a:t>Velanová</a:t>
            </a:r>
            <a:r>
              <a:rPr lang="cs-CZ" sz="2000" dirty="0"/>
              <a:t>, 2006. ISBN 978-80-86873-04-6</a:t>
            </a:r>
            <a:r>
              <a:rPr lang="cs-CZ" sz="2000" dirty="0" smtClean="0"/>
              <a:t>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74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2571750" y="274638"/>
            <a:ext cx="6115050" cy="1939925"/>
          </a:xfrm>
        </p:spPr>
        <p:txBody>
          <a:bodyPr/>
          <a:lstStyle/>
          <a:p>
            <a:pPr algn="r"/>
            <a:r>
              <a:rPr lang="cs-CZ" sz="3200" dirty="0" smtClean="0">
                <a:latin typeface="Arial" charset="0"/>
                <a:cs typeface="Arial" charset="0"/>
              </a:rPr>
              <a:t/>
            </a:r>
            <a:br>
              <a:rPr lang="cs-CZ" sz="3200" dirty="0" smtClean="0">
                <a:latin typeface="Arial" charset="0"/>
                <a:cs typeface="Arial" charset="0"/>
              </a:rPr>
            </a:br>
            <a:r>
              <a:rPr lang="cs-CZ" sz="3200" dirty="0" smtClean="0">
                <a:latin typeface="Arial" charset="0"/>
                <a:cs typeface="Arial" charset="0"/>
              </a:rPr>
              <a:t/>
            </a:r>
            <a:br>
              <a:rPr lang="cs-CZ" sz="3200" dirty="0" smtClean="0">
                <a:latin typeface="Arial" charset="0"/>
                <a:cs typeface="Arial" charset="0"/>
              </a:rPr>
            </a:br>
            <a:r>
              <a:rPr lang="cs-CZ" sz="3200" dirty="0" smtClean="0">
                <a:latin typeface="Arial" charset="0"/>
                <a:cs typeface="Arial" charset="0"/>
              </a:rPr>
              <a:t/>
            </a:r>
            <a:br>
              <a:rPr lang="cs-CZ" sz="3200" dirty="0" smtClean="0">
                <a:latin typeface="Arial" charset="0"/>
                <a:cs typeface="Arial" charset="0"/>
              </a:rPr>
            </a:br>
            <a:endParaRPr lang="cs-CZ" sz="3200" b="1" dirty="0" smtClean="0">
              <a:solidFill>
                <a:srgbClr val="0070C0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43188"/>
            <a:ext cx="8229600" cy="3482975"/>
          </a:xfrm>
        </p:spPr>
        <p:txBody>
          <a:bodyPr/>
          <a:lstStyle/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Dílo smí být dále šířeno pod licencí CC BY-SA.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Materiály jsou určeny pro bezplatné používání pro potřeby výuky a vzdělávání na všech typech škol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1400" dirty="0" smtClean="0"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latin typeface="Arial" pitchFamily="34" charset="0"/>
                <a:cs typeface="Arial" pitchFamily="34" charset="0"/>
              </a:rPr>
              <a:t>a školských zařízení. Jakékoliv další využití podléhá autorskému zákonu.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Všechna neocitovaná autorská díla jsou dílem autora.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Všechny neocitované kliparty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a další grafické objekty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jsou součástí prostředků výukového sw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Smart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Notebook a MS Office.</a:t>
            </a:r>
          </a:p>
          <a:p>
            <a:pPr marL="0" indent="0">
              <a:buNone/>
              <a:defRPr/>
            </a:pP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475384" y="1412776"/>
            <a:ext cx="61206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AND COPYRIGHT</a:t>
            </a:r>
            <a:b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(ZDROJE A AUTORSKÁ PRÁVA)</a:t>
            </a:r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9536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3699</TotalTime>
  <Words>828</Words>
  <Application>Microsoft Office PowerPoint</Application>
  <PresentationFormat>Předvádění na obrazovce (4:3)</PresentationFormat>
  <Paragraphs>115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6</vt:i4>
      </vt:variant>
      <vt:variant>
        <vt:lpstr>Nadpisy snímků</vt:lpstr>
      </vt:variant>
      <vt:variant>
        <vt:i4>18</vt:i4>
      </vt:variant>
    </vt:vector>
  </HeadingPairs>
  <TitlesOfParts>
    <vt:vector size="24" baseType="lpstr">
      <vt:lpstr>Motiv sady Office</vt:lpstr>
      <vt:lpstr>1_Motiv sady Office</vt:lpstr>
      <vt:lpstr>2_Motiv sady Office</vt:lpstr>
      <vt:lpstr>3_Motiv sady Office</vt:lpstr>
      <vt:lpstr>4_Motiv sady Office</vt:lpstr>
      <vt:lpstr>5_Motiv sady Office</vt:lpstr>
      <vt:lpstr>Obchodní akademie, Střední odborná škola  a Jazyková škola s právem státní jazykové zkoušky,  Hradec Králové</vt:lpstr>
      <vt:lpstr>NEW YORK</vt:lpstr>
      <vt:lpstr>NEW YORK</vt:lpstr>
      <vt:lpstr>NEW YORK – BASIC FACTS - HISTORY</vt:lpstr>
      <vt:lpstr>NEW YORK – BASIC FACTS</vt:lpstr>
      <vt:lpstr>NEW YORK – BASIC FACTS</vt:lpstr>
      <vt:lpstr>NEW YORK – FAMOUS PLACES</vt:lpstr>
      <vt:lpstr>NEW YORK – FAMOUS PLACES</vt:lpstr>
      <vt:lpstr>NEW YORK – FAMOUS PLACES</vt:lpstr>
      <vt:lpstr>NEW YORK – FAMOUS PLACES</vt:lpstr>
      <vt:lpstr>NEW YORK – OTHER PLACES TO VISIT</vt:lpstr>
      <vt:lpstr>NEW YORK – OTHER PLACES TO VISIT</vt:lpstr>
      <vt:lpstr>NEW YORK – OTHER PLACES TO VISIT</vt:lpstr>
      <vt:lpstr>REFERENCES – PHOTOGRAPHS (ZDROJE OBRÁZKŮ)</vt:lpstr>
      <vt:lpstr>REFERENCES – PHOTOGRAPHS (ZDROJE OBRÁZKŮ)</vt:lpstr>
      <vt:lpstr>REFERENCES – PHOTOGRAPHS (ZDROJE OBRÁZKŮ)</vt:lpstr>
      <vt:lpstr>REFERENCES AND COPYRIGHT (ZDROJE A AUTORSKÁ PRÁVA)</vt:lpstr>
      <vt:lpstr>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Klimeš Vít</dc:creator>
  <cp:lastModifiedBy>skola</cp:lastModifiedBy>
  <cp:revision>639</cp:revision>
  <dcterms:created xsi:type="dcterms:W3CDTF">2013-03-05T07:35:14Z</dcterms:created>
  <dcterms:modified xsi:type="dcterms:W3CDTF">2014-05-09T19:35:34Z</dcterms:modified>
</cp:coreProperties>
</file>