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notesMasterIdLst>
    <p:notesMasterId r:id="rId31"/>
  </p:notesMasterIdLst>
  <p:sldIdLst>
    <p:sldId id="257" r:id="rId7"/>
    <p:sldId id="258" r:id="rId8"/>
    <p:sldId id="260" r:id="rId9"/>
    <p:sldId id="261" r:id="rId10"/>
    <p:sldId id="268" r:id="rId11"/>
    <p:sldId id="264" r:id="rId12"/>
    <p:sldId id="267" r:id="rId13"/>
    <p:sldId id="266" r:id="rId14"/>
    <p:sldId id="269" r:id="rId15"/>
    <p:sldId id="271" r:id="rId16"/>
    <p:sldId id="270" r:id="rId17"/>
    <p:sldId id="274" r:id="rId18"/>
    <p:sldId id="279" r:id="rId19"/>
    <p:sldId id="273" r:id="rId20"/>
    <p:sldId id="272" r:id="rId21"/>
    <p:sldId id="280" r:id="rId22"/>
    <p:sldId id="278" r:id="rId23"/>
    <p:sldId id="283" r:id="rId24"/>
    <p:sldId id="285" r:id="rId25"/>
    <p:sldId id="286" r:id="rId26"/>
    <p:sldId id="287" r:id="rId27"/>
    <p:sldId id="288" r:id="rId28"/>
    <p:sldId id="289" r:id="rId29"/>
    <p:sldId id="29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99" d="100"/>
          <a:sy n="99" d="100"/>
        </p:scale>
        <p:origin x="-2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t>30/01/2014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3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871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1524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C12AA-92B9-4740-98FE-734756ABB77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6A24C-DB79-4AD9-B97F-E28E5EC058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9917"/>
      </p:ext>
    </p:extLst>
  </p:cSld>
  <p:clrMapOvr>
    <a:masterClrMapping/>
  </p:clrMapOvr>
  <p:transition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81592-892D-4BA4-B19A-CCD67CE1EF5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41D0B-2EC4-40F8-B5E3-05A7653E8CC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05097"/>
      </p:ext>
    </p:extLst>
  </p:cSld>
  <p:clrMapOvr>
    <a:masterClrMapping/>
  </p:clrMapOvr>
  <p:transition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3137F-AF5F-407E-A861-808EE1C7BF4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236E0-AD37-49F9-9B7B-84704240E0B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760696"/>
      </p:ext>
    </p:extLst>
  </p:cSld>
  <p:clrMapOvr>
    <a:masterClrMapping/>
  </p:clrMapOvr>
  <p:transition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AF863-5C72-4254-8DB0-9CF19625F6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ED0BB-F38E-4073-9DF1-7F19215D91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488173"/>
      </p:ext>
    </p:extLst>
  </p:cSld>
  <p:clrMapOvr>
    <a:masterClrMapping/>
  </p:clrMapOvr>
  <p:transition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5461C-386E-43A6-A807-C9F2C9A8815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BB6B5-4784-408C-9ECA-4F57D8D5AF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576685"/>
      </p:ext>
    </p:extLst>
  </p:cSld>
  <p:clrMapOvr>
    <a:masterClrMapping/>
  </p:clrMapOvr>
  <p:transition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6AC1F-1827-4EBC-A2F9-39AFCDB17BF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0DA37-E665-493C-8B40-429A6D7368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281390"/>
      </p:ext>
    </p:extLst>
  </p:cSld>
  <p:clrMapOvr>
    <a:masterClrMapping/>
  </p:clrMapOvr>
  <p:transition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EF048-A014-456F-8D04-535B8EDC1C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8990B-75D8-4655-B14D-6D6A1D88762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994297"/>
      </p:ext>
    </p:extLst>
  </p:cSld>
  <p:clrMapOvr>
    <a:masterClrMapping/>
  </p:clrMapOvr>
  <p:transition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75009-8B27-4393-ACC6-0F0C7E46B5E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A3C3D-0C00-47E8-A26A-16F6753160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24637"/>
      </p:ext>
    </p:extLst>
  </p:cSld>
  <p:clrMapOvr>
    <a:masterClrMapping/>
  </p:clrMapOvr>
  <p:transition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77FAF-0F50-4EA8-854E-780756C9EB8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CA478-1243-4B6B-BB53-22CECB72080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58863"/>
      </p:ext>
    </p:extLst>
  </p:cSld>
  <p:clrMapOvr>
    <a:masterClrMapping/>
  </p:clrMapOvr>
  <p:transition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19D60-E840-431B-80D5-33971A57A4A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E6367-7F0F-4617-B798-670BCEFA25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527405"/>
      </p:ext>
    </p:extLst>
  </p:cSld>
  <p:clrMapOvr>
    <a:masterClrMapping/>
  </p:clrMapOvr>
  <p:transition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9AE56-3DDD-48B6-BF69-49CFFE56BD6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99EC6-5F5D-4A9C-B816-F41F4D903FA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83240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415DFF-4339-4D0D-A5C9-6FD90120D5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D1045E-8BDB-419B-A111-DEF3D23CF8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917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Canada_(orthographic_projection).svg?uselang=cs" TargetMode="External"/><Relationship Id="rId7" Type="http://schemas.openxmlformats.org/officeDocument/2006/relationships/hyperlink" Target="http://cs.wikipedia.org/wiki/Soubor:Skyline_of_Toronto_viewed_from_Harbour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en.wikipedia.org/wiki/File:ViaRailNetworkMap.png" TargetMode="External"/><Relationship Id="rId5" Type="http://schemas.openxmlformats.org/officeDocument/2006/relationships/hyperlink" Target="http://sk.wikipedia.org/wiki/S%C3%BAbor:Parliament-Ottawa.jpg" TargetMode="External"/><Relationship Id="rId4" Type="http://schemas.openxmlformats.org/officeDocument/2006/relationships/hyperlink" Target="http://en.wikipedia.org/wiki/File:Elizabeth_II_greets_NASA_GSFC_employees,_May_8,_2007_edit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ViaRailNetworkMap.pn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pt.wikipedia.org/wiki/Ficheiro:Vancouver_ib.jpg" TargetMode="External"/><Relationship Id="rId5" Type="http://schemas.openxmlformats.org/officeDocument/2006/relationships/hyperlink" Target="http://commons.wikimedia.org/wiki/File:Christchurch,_New_Zealand_map.svg" TargetMode="External"/><Relationship Id="rId4" Type="http://schemas.openxmlformats.org/officeDocument/2006/relationships/hyperlink" Target="http://commons.wikimedia.org/wiki/File:Montreal_skyline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ison_bison_Wichita_Mountain_Oklahoma.jpg" TargetMode="External"/><Relationship Id="rId3" Type="http://schemas.openxmlformats.org/officeDocument/2006/relationships/hyperlink" Target="http://en.wikipedia.org/wiki/File:Inuit-Kleidung_1.jpg" TargetMode="External"/><Relationship Id="rId7" Type="http://schemas.openxmlformats.org/officeDocument/2006/relationships/hyperlink" Target="http://commons.wikimedia.org/wiki/File:American_Black_Bear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ommons.wikimedia.org/wiki/File:Grizzly_bear_on_a_rock_overlooking.jpg" TargetMode="External"/><Relationship Id="rId5" Type="http://schemas.openxmlformats.org/officeDocument/2006/relationships/hyperlink" Target="http://www.fotopedia.com/items/flickr-3703560152/slideshow" TargetMode="External"/><Relationship Id="rId4" Type="http://schemas.openxmlformats.org/officeDocument/2006/relationships/hyperlink" Target="http://en.wikipedia.org/wiki/File:First_Nations_CEF_soldiers_A041366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hotos/syume/4400103451/sizes/z/in/photostream/" TargetMode="External"/><Relationship Id="rId3" Type="http://schemas.openxmlformats.org/officeDocument/2006/relationships/hyperlink" Target="http://commons.wikimedia.org/wiki/File:A_bull_moose_animal_mammal.jpg" TargetMode="External"/><Relationship Id="rId7" Type="http://schemas.openxmlformats.org/officeDocument/2006/relationships/hyperlink" Target="http://en.wikipedia.org/wiki/File:Avril_Lavigne,_Today_Show,_2013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www.flickr.com/photos/makarellos/2717251578/sizes/z/in/photostream/" TargetMode="External"/><Relationship Id="rId5" Type="http://schemas.openxmlformats.org/officeDocument/2006/relationships/hyperlink" Target="http://commons.wikimedia.org/wiki/File:Gray_Wolf_in_Minnesota.jpg" TargetMode="External"/><Relationship Id="rId4" Type="http://schemas.openxmlformats.org/officeDocument/2006/relationships/hyperlink" Target="https://commons.wikimedia.org/wiki/File:Cougar_1_(7974448176).jpg" TargetMode="External"/><Relationship Id="rId9" Type="http://schemas.openxmlformats.org/officeDocument/2006/relationships/hyperlink" Target="http://en.wikipedia.org/wiki/File:CalgaryRoughnecks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world-us-canada-16841114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Relationship Id="rId5" Type="http://schemas.openxmlformats.org/officeDocument/2006/relationships/hyperlink" Target="http://en.wikipedia.org/wiki/Leonard_Cohen" TargetMode="External"/><Relationship Id="rId4" Type="http://schemas.openxmlformats.org/officeDocument/2006/relationships/hyperlink" Target="http://en.wikipedia.org/wiki/Canada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8741722"/>
              </p:ext>
            </p:extLst>
          </p:nvPr>
        </p:nvGraphicFramePr>
        <p:xfrm>
          <a:off x="250825" y="2781300"/>
          <a:ext cx="8569325" cy="40571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Vít Klimeš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VY_32_INOVACE_4_ANGLICKY_JAZYK_REALIE_13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Kanada - prezentace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ANJ - Reálie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akademie, Veřejnosprávní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říjen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Kanada,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základní  fakta, geografie,  fauna,  významná města,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vláda a politický systém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Canada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– Basic Facts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Canada is located in the northern part of North America. 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borders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he USA to the south as well as in the </a:t>
            </a:r>
            <a:br>
              <a:rPr lang="en-GB" sz="2400" dirty="0" smtClean="0">
                <a:latin typeface="Arial" pitchFamily="34" charset="0"/>
                <a:cs typeface="Arial" pitchFamily="34" charset="0"/>
              </a:rPr>
            </a:br>
            <a:r>
              <a:rPr lang="en-GB" sz="2400" dirty="0" smtClean="0">
                <a:latin typeface="Arial" pitchFamily="34" charset="0"/>
                <a:cs typeface="Arial" pitchFamily="34" charset="0"/>
              </a:rPr>
              <a:t>north - west (Alaska).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population of Canada is 34.7 million.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Both English and French are official languages in Canada.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5157192"/>
            <a:ext cx="24179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Obr. 1 Canada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on a globe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[1]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55486"/>
            <a:ext cx="2144465" cy="2144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Šipka doleva 8"/>
          <p:cNvSpPr/>
          <p:nvPr/>
        </p:nvSpPr>
        <p:spPr>
          <a:xfrm>
            <a:off x="3347864" y="3777713"/>
            <a:ext cx="3528392" cy="166670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Zaoblený obdélníkový popisek 9"/>
          <p:cNvSpPr/>
          <p:nvPr/>
        </p:nvSpPr>
        <p:spPr>
          <a:xfrm>
            <a:off x="4234002" y="4024042"/>
            <a:ext cx="1208961" cy="617530"/>
          </a:xfrm>
          <a:prstGeom prst="wedgeRoundRectCallout">
            <a:avLst>
              <a:gd name="adj1" fmla="val -135208"/>
              <a:gd name="adj2" fmla="val -24177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FF0000"/>
                </a:solidFill>
              </a:rPr>
              <a:t>The USA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899592" y="3645023"/>
            <a:ext cx="892667" cy="524789"/>
          </a:xfrm>
          <a:prstGeom prst="wedgeRoundRectCallout">
            <a:avLst>
              <a:gd name="adj1" fmla="val 127125"/>
              <a:gd name="adj2" fmla="val -51062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FF0000"/>
                </a:solidFill>
              </a:rPr>
              <a:t>The USA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99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2" presetClass="exit" presetSubtype="0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2" presetClass="exit" presetSubtype="0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9" grpId="0" animBg="1"/>
      <p:bldP spid="10" grpId="0" animBg="1"/>
      <p:bldP spid="10" grpId="1" animBg="1"/>
      <p:bldP spid="13" grpId="0" animBg="1"/>
      <p:bldP spid="13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POLITICS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Canada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is a part of the British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Commonwealth.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It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is a constitutional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monarchy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0" algn="just">
              <a:buClr>
                <a:srgbClr val="CC0066"/>
              </a:buClr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head of state is the monarch of the United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Kingdom.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cs-CZ" sz="2400" dirty="0"/>
          </a:p>
          <a:p>
            <a:pPr lvl="0" algn="just">
              <a:buClr>
                <a:srgbClr val="CC0066"/>
              </a:buClr>
            </a:pPr>
            <a:endParaRPr lang="cs-CZ" sz="2400" dirty="0" smtClean="0"/>
          </a:p>
          <a:p>
            <a:pPr lvl="0" algn="just">
              <a:buClr>
                <a:srgbClr val="CC0066"/>
              </a:buClr>
            </a:pPr>
            <a:endParaRPr lang="cs-CZ" sz="2400" dirty="0" smtClean="0"/>
          </a:p>
          <a:p>
            <a:pPr lvl="0" algn="just">
              <a:buClr>
                <a:srgbClr val="CC0066"/>
              </a:buClr>
            </a:pPr>
            <a:endParaRPr lang="cs-CZ" sz="2000" dirty="0"/>
          </a:p>
          <a:p>
            <a:pPr lvl="0" algn="just">
              <a:buClr>
                <a:srgbClr val="CC0066"/>
              </a:buClr>
            </a:pPr>
            <a:endParaRPr lang="cs-CZ" sz="2000" dirty="0" smtClean="0"/>
          </a:p>
          <a:p>
            <a:pPr lvl="0" algn="just">
              <a:buClr>
                <a:srgbClr val="CC0066"/>
              </a:buClr>
            </a:pPr>
            <a:endParaRPr lang="cs-CZ" sz="2000" dirty="0"/>
          </a:p>
          <a:p>
            <a:pPr lvl="0" algn="just">
              <a:buClr>
                <a:srgbClr val="CC0066"/>
              </a:buClr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Her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representative is the Governor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General.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U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head of the government is the Prime Minister. </a:t>
            </a:r>
          </a:p>
          <a:p>
            <a:endParaRPr lang="en-GB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888" y="2924944"/>
            <a:ext cx="1489584" cy="2060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0212" y="4985593"/>
            <a:ext cx="23016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Obr. 2 Queen Elizabeth II [2]</a:t>
            </a:r>
            <a:endParaRPr lang="en-GB" sz="1200" dirty="0"/>
          </a:p>
        </p:txBody>
      </p:sp>
      <p:sp>
        <p:nvSpPr>
          <p:cNvPr id="8" name="Šipka doprava 7"/>
          <p:cNvSpPr/>
          <p:nvPr/>
        </p:nvSpPr>
        <p:spPr>
          <a:xfrm rot="10800000">
            <a:off x="2469082" y="3235187"/>
            <a:ext cx="3903118" cy="1440160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3724435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Queen Elizabeth II</a:t>
            </a:r>
            <a:endParaRPr lang="en-GB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8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CITIES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capital city of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Canada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is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Ottawa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lvl="0" algn="just">
              <a:buClr>
                <a:srgbClr val="CC0066"/>
              </a:buClr>
            </a:pPr>
            <a:endParaRPr lang="en-US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US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US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US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US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US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US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US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US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5734336"/>
            <a:ext cx="40324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3 Ottawa –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Canadian parliament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ary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building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[3]</a:t>
            </a:r>
            <a:endParaRPr lang="en-GB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39026"/>
            <a:ext cx="4896544" cy="366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3663"/>
            <a:ext cx="8229600" cy="4709120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south – east of Canada.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5337201"/>
            <a:ext cx="30812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Ottawa 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4"/>
            <a:ext cx="6232550" cy="3059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Šipka doprava 7"/>
          <p:cNvSpPr/>
          <p:nvPr/>
        </p:nvSpPr>
        <p:spPr>
          <a:xfrm rot="10800000">
            <a:off x="5796136" y="4441610"/>
            <a:ext cx="2448272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Toronto is Canada’s largest city.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the capital of the province of Ontario.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5015" y="5999444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Toronto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01312"/>
            <a:ext cx="5250160" cy="3497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767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south – east of Canada to the south of Ottawa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5975828"/>
            <a:ext cx="22891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Toronto 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666" y="2583751"/>
            <a:ext cx="6907519" cy="339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 rot="10800000">
            <a:off x="6018940" y="5337281"/>
            <a:ext cx="2448272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Montreal  is the second largest city in Canada.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province of  Quebec. 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55576" y="5486056"/>
            <a:ext cx="150188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Obr.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Montreal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80928"/>
            <a:ext cx="7620000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in the south – east of Canada to the east of Ottawa.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683568" y="5547404"/>
            <a:ext cx="22120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Montreal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1" y="2132856"/>
            <a:ext cx="6907213" cy="338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/>
          <p:cNvSpPr/>
          <p:nvPr/>
        </p:nvSpPr>
        <p:spPr>
          <a:xfrm rot="10800000">
            <a:off x="6452296" y="4536932"/>
            <a:ext cx="2165795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30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776" y="1509116"/>
            <a:ext cx="8229600" cy="4525963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Vancouver is the third most populous city in Canada. 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province of  British Columbia.</a:t>
            </a:r>
          </a:p>
          <a:p>
            <a:pPr lvl="0" algn="just">
              <a:buClr>
                <a:srgbClr val="CC0066"/>
              </a:buClr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618121" y="5940946"/>
            <a:ext cx="161871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Vancouver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[9]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96"/>
            <a:ext cx="7620000" cy="344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71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on the south west coast of Canada.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r>
              <a:rPr lang="cs-CZ" sz="2000" dirty="0" smtClean="0"/>
              <a:t> </a:t>
            </a:r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55576" y="5645465"/>
            <a:ext cx="42636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Vancouver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10]</a:t>
            </a:r>
            <a:endParaRPr lang="en-GB" sz="12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352"/>
            <a:ext cx="6907213" cy="338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>
            <a:off x="179512" y="4392916"/>
            <a:ext cx="1445715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1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GEOGRAPHY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Canada consists of 10 provinces and 3 territories.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the second largest country in the world.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Canada's coastline is the longest in the world.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There are a lot of national parks, forests and large lakes.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Canadian Rockies are one of the most popular sights with tourists in Canada.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Mount Logan, with its 5,959 metres above sea level, is 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Canadaʼs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highest peak.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Saint Elias Mountains.</a:t>
            </a:r>
          </a:p>
          <a:p>
            <a:pPr mar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algn="just">
              <a:buClr>
                <a:srgbClr val="CC0066"/>
              </a:buClr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4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THE PEOPLE </a:t>
            </a:r>
            <a:r>
              <a:rPr lang="en-US" smtClean="0">
                <a:latin typeface="Arial" pitchFamily="34" charset="0"/>
                <a:cs typeface="Arial" pitchFamily="34" charset="0"/>
              </a:rPr>
              <a:t>OF </a:t>
            </a:r>
            <a:r>
              <a:rPr lang="cs-CZ" smtClean="0">
                <a:latin typeface="Arial" pitchFamily="34" charset="0"/>
                <a:cs typeface="Arial" pitchFamily="34" charset="0"/>
              </a:rPr>
              <a:t>CANADA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3762" y="1628800"/>
            <a:ext cx="8229600" cy="4781128"/>
          </a:xfrm>
        </p:spPr>
        <p:txBody>
          <a:bodyPr/>
          <a:lstStyle/>
          <a:p>
            <a:pPr lvl="0" algn="just">
              <a:buClr>
                <a:srgbClr val="CC0066"/>
              </a:buClr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Inuit, The Métis and The First Nations people are considered to be the native people of Canada.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4378" y="5854452"/>
            <a:ext cx="227658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The Métis people 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11" r="12647"/>
          <a:stretch/>
        </p:blipFill>
        <p:spPr bwMode="auto">
          <a:xfrm>
            <a:off x="612807" y="3466937"/>
            <a:ext cx="2341418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330"/>
          <a:stretch/>
        </p:blipFill>
        <p:spPr bwMode="auto">
          <a:xfrm flipH="1">
            <a:off x="6295336" y="3423917"/>
            <a:ext cx="1937179" cy="2430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80" r="1066"/>
          <a:stretch/>
        </p:blipFill>
        <p:spPr bwMode="auto">
          <a:xfrm>
            <a:off x="3127389" y="3449425"/>
            <a:ext cx="3081081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24888" y="5868964"/>
            <a:ext cx="214154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11 The Inuit people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sp>
        <p:nvSpPr>
          <p:cNvPr id="11" name="Obdélník 10"/>
          <p:cNvSpPr/>
          <p:nvPr/>
        </p:nvSpPr>
        <p:spPr>
          <a:xfrm>
            <a:off x="6084168" y="5854451"/>
            <a:ext cx="271382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First Nations people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4295" y="2826126"/>
            <a:ext cx="2341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       The Inuit</a:t>
            </a:r>
            <a:endParaRPr lang="en-GB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27389" y="2826125"/>
            <a:ext cx="3081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       </a:t>
            </a:r>
            <a:r>
              <a:rPr lang="cs-CZ" sz="2400" dirty="0" smtClean="0"/>
              <a:t>    </a:t>
            </a:r>
            <a:r>
              <a:rPr lang="en-GB" sz="2400" dirty="0" smtClean="0"/>
              <a:t>The Métis</a:t>
            </a:r>
            <a:endParaRPr lang="en-GB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2802910"/>
            <a:ext cx="25922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First Nations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158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10" grpId="0"/>
      <p:bldP spid="11" grpId="0"/>
      <p:bldP spid="6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WILDLIFE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There are a few animals typical of Canada.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Both grizzly and black bears are plentiful in Canada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395536" y="5463039"/>
            <a:ext cx="201484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a Grizzly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bear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47" y="2932615"/>
            <a:ext cx="3809999" cy="2500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289" y="2933359"/>
            <a:ext cx="3336917" cy="250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499992" y="5432927"/>
            <a:ext cx="192026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 a Black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bear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4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WILDLIFE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Bison and moose are both even-to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 hoofed animals living in Canada.</a:t>
            </a:r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67544" y="5538415"/>
            <a:ext cx="15868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 a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Bison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[1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36" y="2780928"/>
            <a:ext cx="3809999" cy="275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780926"/>
            <a:ext cx="4138817" cy="275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398835" y="5562674"/>
            <a:ext cx="166378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 a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Moose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4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WILDLIFE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782" y="1562332"/>
            <a:ext cx="8229600" cy="4746988"/>
          </a:xfrm>
        </p:spPr>
        <p:txBody>
          <a:bodyPr/>
          <a:lstStyle/>
          <a:p>
            <a:pPr algn="just">
              <a:buClr>
                <a:srgbClr val="CC0066"/>
              </a:buCl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Cougars and wolves are well-known predators of Canada.</a:t>
            </a:r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611560" y="5902929"/>
            <a:ext cx="18002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 a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Cougar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11" y="2428880"/>
            <a:ext cx="3671240" cy="3474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92"/>
          <a:stretch/>
        </p:blipFill>
        <p:spPr bwMode="auto">
          <a:xfrm>
            <a:off x="4721308" y="2421062"/>
            <a:ext cx="3983477" cy="3474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555054" y="5917630"/>
            <a:ext cx="15841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 a Wolf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8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FAMOUS PEOPLE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54039"/>
            <a:ext cx="8229600" cy="5056478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Leonard Cohen is a famous Canadian singer, songwriter, poet and novelist who has been included in the American Rock and Roll Hall of Fame.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Avril Lavigne is a Canadian singer and songwriter.</a:t>
            </a:r>
            <a:endParaRPr lang="cs-CZ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1279607" y="6410129"/>
            <a:ext cx="212224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Leonard Cohen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58968" y="6432830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Avril Lavigne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84984"/>
            <a:ext cx="2340497" cy="3147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93797"/>
            <a:ext cx="2045604" cy="3139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8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POPULAR SPORTS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Ice hockey is the most popular sport in Canada.</a:t>
            </a:r>
          </a:p>
          <a:p>
            <a:pPr lvl="0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Lacrosse is another Canadian national sport.</a:t>
            </a:r>
          </a:p>
          <a:p>
            <a:pPr lvl="0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Canadians also enjoy curling, golf, tennis, baseball etc.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467544" y="5580684"/>
            <a:ext cx="36724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Canad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ian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national team celebrating their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victory in 2010 Olympic Games 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8" y="3140968"/>
            <a:ext cx="3656717" cy="2439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155232"/>
            <a:ext cx="3233936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497435" y="5684127"/>
            <a:ext cx="36724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23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game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lacrosse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23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75275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10000"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it-IT" sz="2000" dirty="0"/>
              <a:t>SSOLBERGJ. </a:t>
            </a:r>
            <a:r>
              <a:rPr lang="it-IT" sz="2000" i="1" dirty="0"/>
              <a:t>Wikimedia</a:t>
            </a:r>
            <a:r>
              <a:rPr lang="it-IT" sz="2000" dirty="0"/>
              <a:t> [online]. 2008 [cit. 2013-10-01]. Dostupné z: </a:t>
            </a:r>
            <a:r>
              <a:rPr lang="it-IT" sz="2000" dirty="0">
                <a:hlinkClick r:id="rId3"/>
              </a:rPr>
              <a:t>https://commons.wikimedia.org/wiki/File:Canada_%</a:t>
            </a:r>
            <a:r>
              <a:rPr lang="it-IT" sz="2000" dirty="0" smtClean="0">
                <a:hlinkClick r:id="rId3"/>
              </a:rPr>
              <a:t>28orthographic_projection%29.svg?uselang=cs</a:t>
            </a:r>
            <a:endParaRPr lang="cs-CZ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i="1" dirty="0" err="1">
                <a:solidFill>
                  <a:prstClr val="black"/>
                </a:solidFill>
              </a:rPr>
              <a:t>Wikipedia</a:t>
            </a:r>
            <a:r>
              <a:rPr lang="cs-CZ" sz="2000" dirty="0">
                <a:solidFill>
                  <a:prstClr val="black"/>
                </a:solidFill>
              </a:rPr>
              <a:t> [online]. 2012 [cit. 2013-03-07]. Dostupné z: </a:t>
            </a:r>
            <a:r>
              <a:rPr lang="cs-CZ" sz="2000" dirty="0">
                <a:solidFill>
                  <a:prstClr val="black"/>
                </a:solidFill>
                <a:hlinkClick r:id="rId4"/>
              </a:rPr>
              <a:t>http://en.wikipedia.org/wiki/File:Elizabeth_II_greets_NASA_GSFC_employees,_May_8,_2007_edit.jpg</a:t>
            </a:r>
            <a:endParaRPr lang="en-US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en-GB" sz="2000" i="1" dirty="0"/>
              <a:t>Wikipedia</a:t>
            </a:r>
            <a:r>
              <a:rPr lang="en-GB" sz="2000" dirty="0"/>
              <a:t> [online]. 2005 [cit. 2013-10-01]. </a:t>
            </a:r>
            <a:r>
              <a:rPr lang="en-GB" sz="2000" dirty="0" err="1"/>
              <a:t>Dostupné</a:t>
            </a:r>
            <a:r>
              <a:rPr lang="en-GB" sz="2000" dirty="0"/>
              <a:t> z: </a:t>
            </a:r>
            <a:r>
              <a:rPr lang="en-GB" sz="2000" dirty="0">
                <a:hlinkClick r:id="rId5"/>
              </a:rPr>
              <a:t>http://</a:t>
            </a:r>
            <a:r>
              <a:rPr lang="en-GB" sz="2000" dirty="0" smtClean="0">
                <a:hlinkClick r:id="rId5"/>
              </a:rPr>
              <a:t>sk.wikipedia.org/wiki/S%C3%BAbor:Parliament-Ottawa.jpg</a:t>
            </a:r>
            <a:endParaRPr lang="pl-PL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en-GB" sz="2000" i="1" dirty="0"/>
              <a:t>Wikipedia</a:t>
            </a:r>
            <a:r>
              <a:rPr lang="en-GB" sz="2000" dirty="0"/>
              <a:t> [online]. 2008 [cit. 2013-10-01]. </a:t>
            </a:r>
            <a:r>
              <a:rPr lang="en-GB" sz="2000" dirty="0" err="1"/>
              <a:t>Dostupné</a:t>
            </a:r>
            <a:r>
              <a:rPr lang="en-GB" sz="2000" dirty="0"/>
              <a:t> z: </a:t>
            </a:r>
            <a:r>
              <a:rPr lang="en-GB" sz="2000" dirty="0">
                <a:hlinkClick r:id="rId6"/>
              </a:rPr>
              <a:t>http://</a:t>
            </a:r>
            <a:r>
              <a:rPr lang="en-GB" sz="2000" dirty="0" smtClean="0">
                <a:hlinkClick r:id="rId6"/>
              </a:rPr>
              <a:t>en.wikipedia.org/wiki/File:ViaRailNetworkMap.png</a:t>
            </a:r>
            <a:endParaRPr lang="pl-PL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dirty="0"/>
              <a:t>VETTERLI, John. </a:t>
            </a:r>
            <a:r>
              <a:rPr lang="cs-CZ" sz="2000" i="1" dirty="0" err="1"/>
              <a:t>Wikipedia</a:t>
            </a:r>
            <a:r>
              <a:rPr lang="cs-CZ" sz="2000" dirty="0"/>
              <a:t> [online]. 2008 [cit. 2013-10-10].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cs.wikipedia.org/wiki/Soubor:Skyline_of_Toronto_viewed_from_Harbour.jpg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457200" lvl="0" indent="-457200">
              <a:buFont typeface="+mj-lt"/>
              <a:buAutoNum type="arabicPeriod" startAt="6"/>
            </a:pPr>
            <a:r>
              <a:rPr lang="en-GB" sz="2000" i="1" dirty="0" smtClean="0"/>
              <a:t>Wikipedia</a:t>
            </a:r>
            <a:r>
              <a:rPr lang="en-GB" sz="2000" dirty="0" smtClean="0"/>
              <a:t> [online]. 2008 [cit. 2013-10-01]. </a:t>
            </a:r>
            <a:r>
              <a:rPr lang="en-GB" sz="2000" dirty="0" err="1" smtClean="0"/>
              <a:t>Dostupné</a:t>
            </a:r>
            <a:r>
              <a:rPr lang="en-GB" sz="2000" dirty="0" smtClean="0"/>
              <a:t> z: </a:t>
            </a:r>
            <a:r>
              <a:rPr lang="en-GB" sz="2000" dirty="0" smtClean="0">
                <a:hlinkClick r:id="rId3"/>
              </a:rPr>
              <a:t>http://en.wikipedia.org/wiki/File:ViaRailNetworkMap.png</a:t>
            </a:r>
            <a:endParaRPr lang="pl-PL" sz="20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eriod" startAt="6"/>
            </a:pPr>
            <a:r>
              <a:rPr lang="pl-PL" sz="2000" i="1" dirty="0"/>
              <a:t>Wikimedia</a:t>
            </a:r>
            <a:r>
              <a:rPr lang="pl-PL" sz="2000" dirty="0"/>
              <a:t> [online]. 2010 [cit. 2013-10-10]. Dostupné z: </a:t>
            </a:r>
            <a:r>
              <a:rPr lang="pl-PL" sz="2000" dirty="0">
                <a:hlinkClick r:id="rId4"/>
              </a:rPr>
              <a:t>http://</a:t>
            </a:r>
            <a:r>
              <a:rPr lang="pl-PL" sz="2000" dirty="0" smtClean="0">
                <a:hlinkClick r:id="rId4"/>
              </a:rPr>
              <a:t>commons.wikimedia.org/wiki/File:Montreal_skyline.jpg</a:t>
            </a:r>
            <a:endParaRPr lang="pl-PL" sz="20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eriod" startAt="6"/>
            </a:pPr>
            <a:r>
              <a:rPr lang="en-GB" sz="2000" i="1" dirty="0"/>
              <a:t>Wikipedia</a:t>
            </a:r>
            <a:r>
              <a:rPr lang="en-GB" sz="2000" dirty="0"/>
              <a:t> [online]. 2008 [cit. 2013-10-01]. </a:t>
            </a:r>
            <a:r>
              <a:rPr lang="en-GB" sz="2000" dirty="0" err="1"/>
              <a:t>Dostupné</a:t>
            </a:r>
            <a:r>
              <a:rPr lang="en-GB" sz="2000" dirty="0"/>
              <a:t> z: </a:t>
            </a:r>
            <a:r>
              <a:rPr lang="en-GB" sz="2000" dirty="0">
                <a:hlinkClick r:id="rId3"/>
              </a:rPr>
              <a:t>http://en.wikipedia.org/wiki/File:ViaRailNetworkMap.pn</a:t>
            </a:r>
            <a:r>
              <a:rPr lang="pl-PL" sz="2000" dirty="0" smtClean="0">
                <a:solidFill>
                  <a:prstClr val="black"/>
                </a:solidFill>
                <a:hlinkClick r:id="rId5"/>
              </a:rPr>
              <a:t>g</a:t>
            </a:r>
            <a:endParaRPr lang="en-US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eriod" startAt="6"/>
            </a:pPr>
            <a:r>
              <a:rPr lang="it-IT" sz="2000" dirty="0"/>
              <a:t>QUINE, Thom. </a:t>
            </a:r>
            <a:r>
              <a:rPr lang="it-IT" sz="2000" i="1" dirty="0"/>
              <a:t>Wikipedia</a:t>
            </a:r>
            <a:r>
              <a:rPr lang="it-IT" sz="2000" dirty="0"/>
              <a:t> [online]. 2006 [cit. 2013-10-10]. Dostupné z: </a:t>
            </a:r>
            <a:r>
              <a:rPr lang="it-IT" sz="2000" dirty="0">
                <a:hlinkClick r:id="rId6"/>
              </a:rPr>
              <a:t>http://</a:t>
            </a:r>
            <a:r>
              <a:rPr lang="it-IT" sz="2000" dirty="0" smtClean="0">
                <a:hlinkClick r:id="rId6"/>
              </a:rPr>
              <a:t>pt.wikipedia.org/wiki/Ficheiro:Vancouver_ib.jpg</a:t>
            </a:r>
            <a:endParaRPr lang="en-GB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eriod" startAt="6"/>
            </a:pPr>
            <a:r>
              <a:rPr lang="en-GB" sz="2000" i="1" dirty="0"/>
              <a:t>Wikipedia</a:t>
            </a:r>
            <a:r>
              <a:rPr lang="en-GB" sz="2000" dirty="0"/>
              <a:t> [online]. 2008 [cit. 2013-10-01]. </a:t>
            </a:r>
            <a:r>
              <a:rPr lang="en-GB" sz="2000" dirty="0" err="1"/>
              <a:t>Dostupné</a:t>
            </a:r>
            <a:r>
              <a:rPr lang="en-GB" sz="2000" dirty="0"/>
              <a:t> z: </a:t>
            </a:r>
            <a:r>
              <a:rPr lang="en-GB" sz="2000" dirty="0">
                <a:hlinkClick r:id="rId3"/>
              </a:rPr>
              <a:t>http://</a:t>
            </a:r>
            <a:r>
              <a:rPr lang="en-GB" sz="2000" dirty="0" smtClean="0">
                <a:hlinkClick r:id="rId3"/>
              </a:rPr>
              <a:t>en.wikipedia.org/wiki/File:ViaRailNetworkMap.pn</a:t>
            </a:r>
            <a:r>
              <a:rPr lang="cs-CZ" sz="2000" dirty="0" smtClean="0">
                <a:hlinkClick r:id="rId3"/>
              </a:rPr>
              <a:t>g</a:t>
            </a:r>
            <a:r>
              <a:rPr lang="pl-PL" sz="2000" dirty="0" smtClean="0">
                <a:solidFill>
                  <a:prstClr val="black"/>
                </a:solidFill>
              </a:rPr>
              <a:t> </a:t>
            </a:r>
            <a:endParaRPr lang="en-US" sz="2000" dirty="0">
              <a:solidFill>
                <a:prstClr val="blac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363272" cy="3816350"/>
          </a:xfrm>
        </p:spPr>
        <p:txBody>
          <a:bodyPr rtlCol="0">
            <a:normAutofit fontScale="92500" lnSpcReduction="20000"/>
          </a:bodyPr>
          <a:lstStyle/>
          <a:p>
            <a:pPr marL="457200" lvl="0" indent="-457200" algn="just">
              <a:buFont typeface="+mj-lt"/>
              <a:buAutoNum type="arabicParenR" startAt="11"/>
            </a:pPr>
            <a:r>
              <a:rPr lang="cs-CZ" sz="2000" dirty="0"/>
              <a:t>WALK, </a:t>
            </a:r>
            <a:r>
              <a:rPr lang="cs-CZ" sz="2000" dirty="0" err="1"/>
              <a:t>Ansgar</a:t>
            </a:r>
            <a:r>
              <a:rPr lang="cs-CZ" sz="2000" dirty="0"/>
              <a:t>. </a:t>
            </a:r>
            <a:r>
              <a:rPr lang="cs-CZ" sz="2000" i="1" dirty="0" err="1"/>
              <a:t>Wikipedia</a:t>
            </a:r>
            <a:r>
              <a:rPr lang="cs-CZ" sz="2000" dirty="0"/>
              <a:t> [online]. 2006 [cit. 2013-10-11].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en.wikipedia.org/wiki/File:Inuit-Kleidung_1.jpg</a:t>
            </a:r>
            <a:endParaRPr lang="en-US" sz="20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1"/>
            </a:pPr>
            <a:r>
              <a:rPr lang="cs-CZ" sz="2000" i="1" dirty="0" err="1"/>
              <a:t>Wikipedia</a:t>
            </a:r>
            <a:r>
              <a:rPr lang="cs-CZ" sz="2000" dirty="0"/>
              <a:t> [online]. 2009 [cit. 2013-10-11].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en.wikipedia.org/wiki/File:First_Nations_CEF_soldiers_A041366.jpg</a:t>
            </a:r>
            <a:endParaRPr lang="cs-CZ" sz="2000" dirty="0" smtClean="0"/>
          </a:p>
          <a:p>
            <a:pPr marL="457200" lvl="0" indent="-457200" algn="just">
              <a:buFont typeface="+mj-lt"/>
              <a:buAutoNum type="arabicParenR" startAt="11"/>
            </a:pPr>
            <a:r>
              <a:rPr lang="cs-CZ" sz="2000" dirty="0" smtClean="0"/>
              <a:t>BAXTER</a:t>
            </a:r>
            <a:r>
              <a:rPr lang="cs-CZ" sz="2000" dirty="0"/>
              <a:t>, Allan. </a:t>
            </a:r>
            <a:r>
              <a:rPr lang="cs-CZ" sz="2000" i="1" dirty="0" err="1"/>
              <a:t>Fotopedia</a:t>
            </a:r>
            <a:r>
              <a:rPr lang="cs-CZ" sz="2000" dirty="0"/>
              <a:t> [online]. 2009 [cit. 2013-10-17].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www.fotopedia.com/items/flickr-3703560152/slideshow</a:t>
            </a:r>
            <a:endParaRPr lang="en-GB" sz="20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1"/>
            </a:pPr>
            <a:r>
              <a:rPr lang="pl-PL" sz="2000" i="1" dirty="0"/>
              <a:t>Wikimedia</a:t>
            </a:r>
            <a:r>
              <a:rPr lang="pl-PL" sz="2000" dirty="0"/>
              <a:t> [online]. 2013 [cit. 2013-10-17]. Dostupné z: </a:t>
            </a:r>
            <a:r>
              <a:rPr lang="pl-PL" sz="2000" dirty="0">
                <a:hlinkClick r:id="rId6"/>
              </a:rPr>
              <a:t>http://</a:t>
            </a:r>
            <a:r>
              <a:rPr lang="pl-PL" sz="2000" dirty="0" smtClean="0">
                <a:hlinkClick r:id="rId6"/>
              </a:rPr>
              <a:t>commons.wikimedia.org/wiki/File:Grizzly_bear_on_a_rock_overlooking.jpg</a:t>
            </a:r>
            <a:r>
              <a:rPr lang="en-GB" sz="2000" dirty="0" smtClean="0">
                <a:solidFill>
                  <a:prstClr val="black"/>
                </a:solidFill>
              </a:rPr>
              <a:t> </a:t>
            </a:r>
          </a:p>
          <a:p>
            <a:pPr marL="457200" lvl="0" indent="-457200" algn="just">
              <a:buFont typeface="+mj-lt"/>
              <a:buAutoNum type="arabicParenR" startAt="15"/>
            </a:pPr>
            <a:r>
              <a:rPr lang="it-IT" sz="2000" dirty="0"/>
              <a:t>BAŘINA, David. </a:t>
            </a:r>
            <a:r>
              <a:rPr lang="it-IT" sz="2000" i="1" dirty="0"/>
              <a:t>Wikimedia</a:t>
            </a:r>
            <a:r>
              <a:rPr lang="it-IT" sz="2000" dirty="0"/>
              <a:t> [online]. 2008 [cit. 2013-10-17]. Dostupné z: </a:t>
            </a:r>
            <a:r>
              <a:rPr lang="it-IT" sz="2000" dirty="0">
                <a:hlinkClick r:id="rId7"/>
              </a:rPr>
              <a:t>http://</a:t>
            </a:r>
            <a:r>
              <a:rPr lang="it-IT" sz="2000" dirty="0" smtClean="0">
                <a:hlinkClick r:id="rId7"/>
              </a:rPr>
              <a:t>commons.wikimedia.org/wiki/File:American_Black_Bear.JPG</a:t>
            </a:r>
            <a:endParaRPr lang="en-GB" sz="2000" dirty="0" smtClean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5"/>
            </a:pPr>
            <a:r>
              <a:rPr lang="cs-CZ" sz="2000" dirty="0"/>
              <a:t>KATSRCOOL. </a:t>
            </a:r>
            <a:r>
              <a:rPr lang="cs-CZ" sz="2000" i="1" dirty="0" err="1"/>
              <a:t>Wikimedia</a:t>
            </a:r>
            <a:r>
              <a:rPr lang="cs-CZ" sz="2000" dirty="0"/>
              <a:t> [online]. 2013 [cit. 2013-10-17]. Dostupné z: </a:t>
            </a:r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commons.wikimedia.org/wiki/File:Bison_bison_Wichita_Mountain_Oklahoma.jpg</a:t>
            </a:r>
            <a:endParaRPr lang="en-GB" sz="2000" dirty="0">
              <a:solidFill>
                <a:prstClr val="blac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81300"/>
            <a:ext cx="8291264" cy="4076700"/>
          </a:xfrm>
        </p:spPr>
        <p:txBody>
          <a:bodyPr rtlCol="0">
            <a:normAutofit fontScale="47500" lnSpcReduction="20000"/>
          </a:bodyPr>
          <a:lstStyle/>
          <a:p>
            <a:pPr marL="457200" lvl="0" indent="-457200" algn="just">
              <a:buFont typeface="+mj-lt"/>
              <a:buAutoNum type="arabicParenR" startAt="17"/>
            </a:pPr>
            <a:r>
              <a:rPr lang="pl-PL" sz="2900" i="1" dirty="0"/>
              <a:t>Wikimedia</a:t>
            </a:r>
            <a:r>
              <a:rPr lang="pl-PL" sz="2900" dirty="0"/>
              <a:t> [online]. 2013 [cit. 2013-10-17]. Dostupné z: </a:t>
            </a:r>
            <a:r>
              <a:rPr lang="pl-PL" sz="2900" dirty="0">
                <a:hlinkClick r:id="rId3"/>
              </a:rPr>
              <a:t>http://</a:t>
            </a:r>
            <a:r>
              <a:rPr lang="pl-PL" sz="2900" dirty="0" smtClean="0">
                <a:hlinkClick r:id="rId3"/>
              </a:rPr>
              <a:t>commons.wikimedia.org/wiki/File:A_bull_moose_animal_mammal.jpg</a:t>
            </a:r>
            <a:endParaRPr lang="en-GB" sz="29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7"/>
            </a:pPr>
            <a:r>
              <a:rPr lang="cs-CZ" sz="2900" dirty="0"/>
              <a:t>HISGETT, Tony. </a:t>
            </a:r>
            <a:r>
              <a:rPr lang="cs-CZ" sz="2900" i="1" dirty="0" err="1"/>
              <a:t>Wikimedia</a:t>
            </a:r>
            <a:r>
              <a:rPr lang="cs-CZ" sz="2900" dirty="0"/>
              <a:t> [online]. 2013 [cit. 2013-10-17]. Dostupné z: </a:t>
            </a:r>
            <a:r>
              <a:rPr lang="cs-CZ" sz="2900" dirty="0">
                <a:hlinkClick r:id="rId4"/>
              </a:rPr>
              <a:t>https://commons.wikimedia.org/wiki/File:Cougar_1_(7974448176).</a:t>
            </a:r>
            <a:r>
              <a:rPr lang="cs-CZ" sz="2900" dirty="0" smtClean="0">
                <a:hlinkClick r:id="rId4"/>
              </a:rPr>
              <a:t>jpg</a:t>
            </a:r>
            <a:endParaRPr lang="cs-CZ" sz="2900" dirty="0" smtClean="0"/>
          </a:p>
          <a:p>
            <a:pPr marL="457200" lvl="0" indent="-457200" algn="just">
              <a:buFont typeface="+mj-lt"/>
              <a:buAutoNum type="arabicParenR" startAt="17"/>
            </a:pPr>
            <a:r>
              <a:rPr lang="nl-NL" sz="2900" dirty="0"/>
              <a:t>BAKKEN, Derek. </a:t>
            </a:r>
            <a:r>
              <a:rPr lang="nl-NL" sz="2900" i="1" dirty="0"/>
              <a:t>Wikimedia</a:t>
            </a:r>
            <a:r>
              <a:rPr lang="nl-NL" sz="2900" dirty="0"/>
              <a:t> [online]. 2008 [cit. 2013-10-17]. Dostupné z: </a:t>
            </a:r>
            <a:r>
              <a:rPr lang="nl-NL" sz="2900" dirty="0">
                <a:hlinkClick r:id="rId5"/>
              </a:rPr>
              <a:t>http://</a:t>
            </a:r>
            <a:r>
              <a:rPr lang="nl-NL" sz="2900" dirty="0" smtClean="0">
                <a:hlinkClick r:id="rId5"/>
              </a:rPr>
              <a:t>commons.wikimedia.org/wiki/File:Gray_Wolf_in_Minnesota.jpg</a:t>
            </a:r>
            <a:endParaRPr lang="cs-CZ" sz="2900" dirty="0" smtClean="0"/>
          </a:p>
          <a:p>
            <a:pPr marL="457200" lvl="0" indent="-457200" algn="just">
              <a:buFont typeface="+mj-lt"/>
              <a:buAutoNum type="arabicParenR" startAt="17"/>
            </a:pPr>
            <a:r>
              <a:rPr lang="cs-CZ" sz="2900" dirty="0" err="1"/>
              <a:t>Flickr</a:t>
            </a:r>
            <a:r>
              <a:rPr lang="cs-CZ" sz="2900" dirty="0"/>
              <a:t> [online]. 2008 [cit. 2013-10-18]. Dostupné z: </a:t>
            </a:r>
            <a:r>
              <a:rPr lang="cs-CZ" sz="2900" dirty="0">
                <a:hlinkClick r:id="rId6"/>
              </a:rPr>
              <a:t>http://www.flickr.com/photos/makarellos/2717251578/sizes/z/in/photostream</a:t>
            </a:r>
            <a:r>
              <a:rPr lang="cs-CZ" sz="2900" dirty="0" smtClean="0">
                <a:hlinkClick r:id="rId6"/>
              </a:rPr>
              <a:t>/</a:t>
            </a:r>
            <a:endParaRPr lang="cs-CZ" sz="2900" dirty="0" smtClean="0"/>
          </a:p>
          <a:p>
            <a:pPr marL="457200" lvl="0" indent="-457200" algn="just">
              <a:buFont typeface="+mj-lt"/>
              <a:buAutoNum type="arabicParenR" startAt="17"/>
            </a:pPr>
            <a:r>
              <a:rPr lang="cs-CZ" sz="2900" dirty="0"/>
              <a:t>FREAKTHECLOWN. </a:t>
            </a:r>
            <a:r>
              <a:rPr lang="cs-CZ" sz="2900" dirty="0" err="1"/>
              <a:t>Wikipedia</a:t>
            </a:r>
            <a:r>
              <a:rPr lang="cs-CZ" sz="2900" dirty="0"/>
              <a:t> [online]. 2013 [cit. 2013-10-18]. Dostupné z: </a:t>
            </a:r>
            <a:r>
              <a:rPr lang="cs-CZ" sz="2900" dirty="0">
                <a:hlinkClick r:id="rId7"/>
              </a:rPr>
              <a:t>http://en.wikipedia.org/wiki/File:Avril_Lavigne,_Today_Show,_</a:t>
            </a:r>
            <a:r>
              <a:rPr lang="cs-CZ" sz="2900" dirty="0" smtClean="0">
                <a:hlinkClick r:id="rId7"/>
              </a:rPr>
              <a:t>2013.jpg</a:t>
            </a:r>
            <a:endParaRPr lang="cs-CZ" sz="2900" dirty="0" smtClean="0"/>
          </a:p>
          <a:p>
            <a:pPr marL="457200" lvl="0" indent="-457200" algn="just">
              <a:buFont typeface="+mj-lt"/>
              <a:buAutoNum type="arabicParenR" startAt="17"/>
            </a:pPr>
            <a:r>
              <a:rPr lang="cs-CZ" sz="2900" dirty="0"/>
              <a:t>YUME, S. </a:t>
            </a:r>
            <a:r>
              <a:rPr lang="cs-CZ" sz="2900" dirty="0" err="1"/>
              <a:t>Flickr</a:t>
            </a:r>
            <a:r>
              <a:rPr lang="cs-CZ" sz="2900" dirty="0"/>
              <a:t> [online]. 2010 [cit. 2013-10-18]. Dostupné z: </a:t>
            </a:r>
            <a:r>
              <a:rPr lang="cs-CZ" sz="2900" dirty="0">
                <a:hlinkClick r:id="rId8"/>
              </a:rPr>
              <a:t>http://www.flickr.com/photos/syume/4400103451/sizes/z/in/photostream</a:t>
            </a:r>
            <a:r>
              <a:rPr lang="cs-CZ" sz="2900" dirty="0" smtClean="0">
                <a:hlinkClick r:id="rId8"/>
              </a:rPr>
              <a:t>/</a:t>
            </a:r>
            <a:endParaRPr lang="cs-CZ" sz="2900" dirty="0" smtClean="0"/>
          </a:p>
          <a:p>
            <a:pPr marL="457200" lvl="0" indent="-457200" algn="just">
              <a:buFont typeface="+mj-lt"/>
              <a:buAutoNum type="arabicParenR" startAt="17"/>
            </a:pPr>
            <a:r>
              <a:rPr lang="cs-CZ" sz="2900" dirty="0" err="1"/>
              <a:t>Wikipedia</a:t>
            </a:r>
            <a:r>
              <a:rPr lang="cs-CZ" sz="2900" dirty="0"/>
              <a:t> [online]. 2010 [cit. 2013-10-18]. Dostupné z: </a:t>
            </a:r>
            <a:r>
              <a:rPr lang="cs-CZ" sz="2900" dirty="0">
                <a:hlinkClick r:id="rId9"/>
              </a:rPr>
              <a:t>http://</a:t>
            </a:r>
            <a:r>
              <a:rPr lang="cs-CZ" sz="2900" dirty="0" smtClean="0">
                <a:hlinkClick r:id="rId9"/>
              </a:rPr>
              <a:t>en.wikipedia.org/wiki/File:CalgaryRoughnecks.jpg</a:t>
            </a:r>
            <a:endParaRPr lang="cs-CZ" sz="2900" dirty="0" smtClean="0"/>
          </a:p>
          <a:p>
            <a:pPr marL="0" lvl="0" indent="0" algn="just">
              <a:buNone/>
            </a:pPr>
            <a:endParaRPr lang="cs-CZ" sz="2900" dirty="0" smtClean="0"/>
          </a:p>
          <a:p>
            <a:pPr marL="457200" lvl="0" indent="-457200" algn="just">
              <a:buFont typeface="+mj-lt"/>
              <a:buAutoNum type="arabicParenR" startAt="17"/>
            </a:pPr>
            <a:endParaRPr lang="cs-CZ" sz="2900" dirty="0" smtClean="0"/>
          </a:p>
          <a:p>
            <a:pPr marL="457200" lvl="0" indent="-457200" algn="just">
              <a:buFont typeface="+mj-lt"/>
              <a:buAutoNum type="arabicParenR" startAt="17"/>
            </a:pPr>
            <a:endParaRPr lang="cs-CZ" sz="2000" dirty="0" smtClean="0"/>
          </a:p>
          <a:p>
            <a:pPr marL="0" lvl="0" indent="0" algn="just">
              <a:buNone/>
            </a:pPr>
            <a:endParaRPr lang="cs-CZ" sz="2000" dirty="0" smtClean="0"/>
          </a:p>
          <a:p>
            <a:pPr marL="457200" lvl="0" indent="-457200" algn="just">
              <a:buFont typeface="+mj-lt"/>
              <a:buAutoNum type="arabicParenR" startAt="17"/>
            </a:pPr>
            <a:endParaRPr lang="en-GB" sz="1900" i="1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4"/>
            </a:pPr>
            <a:endParaRPr lang="cs-CZ" sz="2000" dirty="0">
              <a:solidFill>
                <a:prstClr val="black"/>
              </a:solidFill>
            </a:endParaRPr>
          </a:p>
          <a:p>
            <a:pPr marL="0" lvl="0" indent="0" algn="just">
              <a:buNone/>
            </a:pPr>
            <a:r>
              <a:rPr lang="cs-CZ" sz="2000" dirty="0">
                <a:solidFill>
                  <a:prstClr val="black"/>
                </a:solidFill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lvl="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sz="1800" dirty="0">
              <a:solidFill>
                <a:prstClr val="black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lvl="0"/>
            <a:r>
              <a:rPr lang="pl-PL" sz="2000" i="1" dirty="0"/>
              <a:t>Bbc</a:t>
            </a:r>
            <a:r>
              <a:rPr lang="pl-PL" sz="2000" dirty="0"/>
              <a:t> [online]. 2013 [cit. 2013-10-19]. Dostupné z: </a:t>
            </a:r>
            <a:r>
              <a:rPr lang="pl-PL" sz="2000" dirty="0">
                <a:hlinkClick r:id="rId3"/>
              </a:rPr>
              <a:t>http://</a:t>
            </a:r>
            <a:r>
              <a:rPr lang="pl-PL" sz="2000" dirty="0" smtClean="0">
                <a:hlinkClick r:id="rId3"/>
              </a:rPr>
              <a:t>www.bbc.co.uk/news/world-us-canada-16841114</a:t>
            </a:r>
            <a:endParaRPr lang="en-GB" sz="1900" dirty="0">
              <a:solidFill>
                <a:prstClr val="black"/>
              </a:solidFill>
            </a:endParaRPr>
          </a:p>
          <a:p>
            <a:pPr lvl="0"/>
            <a:r>
              <a:rPr lang="cs-CZ" sz="2000" i="1" dirty="0" err="1"/>
              <a:t>Wikipedia</a:t>
            </a:r>
            <a:r>
              <a:rPr lang="cs-CZ" sz="2000" dirty="0"/>
              <a:t> [online]. 2013 [cit. 2013-10-19].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en.wikipedia.org/wiki/Canada</a:t>
            </a:r>
            <a:endParaRPr lang="cs-CZ" sz="2000" dirty="0" smtClean="0"/>
          </a:p>
          <a:p>
            <a:pPr lvl="0"/>
            <a:r>
              <a:rPr lang="cs-CZ" sz="2000" i="1" dirty="0" err="1"/>
              <a:t>Wikipedia</a:t>
            </a:r>
            <a:r>
              <a:rPr lang="cs-CZ" sz="2000" dirty="0"/>
              <a:t> [online]. 2013 [cit. 2013-10-19].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en.wikipedia.org/wiki/Leonard_Cohen</a:t>
            </a:r>
            <a:endParaRPr lang="en-GB" sz="1900" i="1" dirty="0">
              <a:solidFill>
                <a:prstClr val="blac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74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1939925"/>
          </a:xfrm>
        </p:spPr>
        <p:txBody>
          <a:bodyPr/>
          <a:lstStyle/>
          <a:p>
            <a:pPr algn="r"/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endParaRPr lang="cs-CZ" sz="3200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3482975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ru-RU" sz="1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kliparty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další 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prostředků výukového sw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Smart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Notebook a MS Office.</a:t>
            </a:r>
          </a:p>
          <a:p>
            <a:pPr marL="0" indent="0">
              <a:buNone/>
              <a:defRPr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475384" y="1412776"/>
            <a:ext cx="61206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953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2811</TotalTime>
  <Words>909</Words>
  <Application>Microsoft Office PowerPoint</Application>
  <PresentationFormat>Předvádění na obrazovce (4:3)</PresentationFormat>
  <Paragraphs>203</Paragraphs>
  <Slides>24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24</vt:i4>
      </vt:variant>
    </vt:vector>
  </HeadingPairs>
  <TitlesOfParts>
    <vt:vector size="30" baseType="lpstr"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Obchodní akademie, Střední odborná škola  a Jazyková škola s právem státní jazykové zkoušky,  Hradec Králové</vt:lpstr>
      <vt:lpstr>Canada – Basic Facts</vt:lpstr>
      <vt:lpstr>POLITICS</vt:lpstr>
      <vt:lpstr>CITIES</vt:lpstr>
      <vt:lpstr>CITIES</vt:lpstr>
      <vt:lpstr>CITIES</vt:lpstr>
      <vt:lpstr>CITIES</vt:lpstr>
      <vt:lpstr>CITIES</vt:lpstr>
      <vt:lpstr>CITIES</vt:lpstr>
      <vt:lpstr>CITIES</vt:lpstr>
      <vt:lpstr>CITIES</vt:lpstr>
      <vt:lpstr>GEOGRAPHY</vt:lpstr>
      <vt:lpstr>THE PEOPLE OF CANADA</vt:lpstr>
      <vt:lpstr>WILDLIFE</vt:lpstr>
      <vt:lpstr>WILDLIFE</vt:lpstr>
      <vt:lpstr>WILDLIFE</vt:lpstr>
      <vt:lpstr>FAMOUS PEOPLE</vt:lpstr>
      <vt:lpstr>POPULAR SPORTS</vt:lpstr>
      <vt:lpstr>REFERENCES – PHOTOGRAPHS (ZDROJE OBRÁZKŮ)</vt:lpstr>
      <vt:lpstr>REFERENCES – PHOTOGRAPHS (ZDROJE OBRÁZKŮ)</vt:lpstr>
      <vt:lpstr>REFERENCES – PHOTOGRAPHS (ZDROJE OBRÁZKŮ)</vt:lpstr>
      <vt:lpstr>REFERENCES – PHOTOGRAPHS (ZDROJE OBRÁZKŮ)</vt:lpstr>
      <vt:lpstr>REFERENCES AND COPYRIGHT (ZDROJE A AUTORSKÁ PRÁVA)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Klimeš Vít</cp:lastModifiedBy>
  <cp:revision>417</cp:revision>
  <dcterms:created xsi:type="dcterms:W3CDTF">2013-03-05T07:35:14Z</dcterms:created>
  <dcterms:modified xsi:type="dcterms:W3CDTF">2014-01-30T07:00:38Z</dcterms:modified>
</cp:coreProperties>
</file>