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1"/>
  </p:notesMasterIdLst>
  <p:sldIdLst>
    <p:sldId id="257" r:id="rId7"/>
    <p:sldId id="258" r:id="rId8"/>
    <p:sldId id="260" r:id="rId9"/>
    <p:sldId id="261" r:id="rId10"/>
    <p:sldId id="268" r:id="rId11"/>
    <p:sldId id="264" r:id="rId12"/>
    <p:sldId id="267" r:id="rId13"/>
    <p:sldId id="266" r:id="rId14"/>
    <p:sldId id="269" r:id="rId15"/>
    <p:sldId id="271" r:id="rId16"/>
    <p:sldId id="270" r:id="rId17"/>
    <p:sldId id="274" r:id="rId18"/>
    <p:sldId id="279" r:id="rId19"/>
    <p:sldId id="273" r:id="rId20"/>
    <p:sldId id="272" r:id="rId21"/>
    <p:sldId id="280" r:id="rId22"/>
    <p:sldId id="278" r:id="rId23"/>
    <p:sldId id="283" r:id="rId24"/>
    <p:sldId id="285" r:id="rId25"/>
    <p:sldId id="286" r:id="rId26"/>
    <p:sldId id="287" r:id="rId27"/>
    <p:sldId id="288" r:id="rId28"/>
    <p:sldId id="289" r:id="rId29"/>
    <p:sldId id="29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50" y="-11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30/01/2014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Oceania_(orthographic_projection).svg" TargetMode="External"/><Relationship Id="rId7" Type="http://schemas.openxmlformats.org/officeDocument/2006/relationships/hyperlink" Target="http://commons.wikimedia.org/wiki/File:Sydney_Opera_House_with_city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flickr.com/photos/slwilhelm/5881033122/sizes/z/in/photostream/" TargetMode="External"/><Relationship Id="rId5" Type="http://schemas.openxmlformats.org/officeDocument/2006/relationships/hyperlink" Target="http://commons.wikimedia.org/wiki/File:Parliament_House_Canberra_Dusk_Panorama_Banner.jpg" TargetMode="External"/><Relationship Id="rId4" Type="http://schemas.openxmlformats.org/officeDocument/2006/relationships/hyperlink" Target="http://en.wikipedia.org/wiki/File:Elizabeth_II_greets_NASA_GSFC_employees,_May_8,_2007_edit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slwilhelm/5881033122/sizes/z/in/photostrea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5" Type="http://schemas.openxmlformats.org/officeDocument/2006/relationships/hyperlink" Target="http://commons.wikimedia.org/wiki/File:Brisbane_aerial_view_06.jpg" TargetMode="External"/><Relationship Id="rId4" Type="http://schemas.openxmlformats.org/officeDocument/2006/relationships/hyperlink" Target="http://commons.wikimedia.org/wiki/File:01-melbourne-observation-deck-rialto-tower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athurst_Island_men.jpg" TargetMode="External"/><Relationship Id="rId7" Type="http://schemas.openxmlformats.org/officeDocument/2006/relationships/hyperlink" Target="http://commons.wikimedia.org/wiki/File:Nicole_Kidman_(6902392573)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ommons.wikimedia.org/wiki/File:Tasmanian_devil_head_on.jpg" TargetMode="External"/><Relationship Id="rId5" Type="http://schemas.openxmlformats.org/officeDocument/2006/relationships/hyperlink" Target="http://commons.wikimedia.org/wiki/File:Baby_koala.jpg" TargetMode="External"/><Relationship Id="rId4" Type="http://schemas.openxmlformats.org/officeDocument/2006/relationships/hyperlink" Target="http://commons.wikimedia.org/wiki/File:Flying-kangaroo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1000_-_Opening_Ceremony_Kylie_Minogue_performs_-_3b_-_2000_Sydney_opening_ceremony_photo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4" Type="http://schemas.openxmlformats.org/officeDocument/2006/relationships/hyperlink" Target="http://www.flickr.com/photos/michaelspencer/4510097445/sizes/z/in/photostream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asia-1567483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4" Type="http://schemas.openxmlformats.org/officeDocument/2006/relationships/hyperlink" Target="http://en.wikipedia.org/wiki/Australia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882564"/>
              </p:ext>
            </p:extLst>
          </p:nvPr>
        </p:nvGraphicFramePr>
        <p:xfrm>
          <a:off x="250825" y="2781300"/>
          <a:ext cx="8569325" cy="405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VY_32_INOVACE_4_ANGLICKY_JAZYK_REALIE_15</a:t>
                      </a:r>
                    </a:p>
                    <a:p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Austr</a:t>
                      </a:r>
                      <a:r>
                        <a:rPr lang="cs-CZ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</a:t>
                      </a:r>
                      <a:r>
                        <a:rPr lang="cs-CZ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 - prezentace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Veřejnosprávní činnost, Sociální činnost, 4. ročník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Austrálie</a:t>
                      </a:r>
                      <a:r>
                        <a:rPr lang="cs-CZ" sz="1400" baseline="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fakta, geografie,  fauna,  významná města,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vláda a politický systém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Australia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Basic Facts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Australia lies between the Pacific and Indian oceans.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2.000 km from New Zealand.</a:t>
            </a: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population of Australia is nearly 23 million.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English is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major language in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Australia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472" y="2493855"/>
            <a:ext cx="2288480" cy="2288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2619310" y="3566087"/>
            <a:ext cx="3176825" cy="14401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ál 5"/>
          <p:cNvSpPr/>
          <p:nvPr/>
        </p:nvSpPr>
        <p:spPr>
          <a:xfrm rot="2412539">
            <a:off x="1863816" y="3316507"/>
            <a:ext cx="782428" cy="7978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3055594" y="3656320"/>
            <a:ext cx="2304256" cy="864096"/>
          </a:xfrm>
          <a:prstGeom prst="wedgeEllipseCallout">
            <a:avLst>
              <a:gd name="adj1" fmla="val -59407"/>
              <a:gd name="adj2" fmla="val -38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66"/>
                </a:solidFill>
              </a:rPr>
              <a:t>  </a:t>
            </a:r>
            <a:r>
              <a:rPr lang="cs-CZ" sz="2400" b="1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New Zealand</a:t>
            </a:r>
            <a:endParaRPr lang="en-GB" sz="2400" b="1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9031" y="4822952"/>
            <a:ext cx="2417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1 a globe of Oceania [1]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499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 autoUpdateAnimBg="0"/>
      <p:bldP spid="8" grpId="0" animBg="1"/>
      <p:bldP spid="8" grpId="1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POLITICS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Australia is a part of the British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Commonwealth.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It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is a constitutional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monarchy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 algn="just">
              <a:buClr>
                <a:srgbClr val="CC0066"/>
              </a:buClr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head of state is the monarch of the United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Kingdom.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cs-CZ" sz="2400" dirty="0"/>
          </a:p>
          <a:p>
            <a:pPr lvl="0" algn="just">
              <a:buClr>
                <a:srgbClr val="CC0066"/>
              </a:buClr>
            </a:pPr>
            <a:endParaRPr lang="cs-CZ" sz="2400" dirty="0" smtClean="0"/>
          </a:p>
          <a:p>
            <a:pPr lvl="0" algn="just">
              <a:buClr>
                <a:srgbClr val="CC0066"/>
              </a:buClr>
            </a:pPr>
            <a:endParaRPr lang="cs-CZ" sz="2400" dirty="0" smtClean="0"/>
          </a:p>
          <a:p>
            <a:pPr lvl="0" algn="just">
              <a:buClr>
                <a:srgbClr val="CC0066"/>
              </a:buClr>
            </a:pPr>
            <a:endParaRPr lang="cs-CZ" sz="2000" dirty="0"/>
          </a:p>
          <a:p>
            <a:pPr lvl="0" algn="just">
              <a:buClr>
                <a:srgbClr val="CC0066"/>
              </a:buClr>
            </a:pPr>
            <a:endParaRPr lang="cs-CZ" sz="2000" dirty="0" smtClean="0"/>
          </a:p>
          <a:p>
            <a:pPr lvl="0" algn="just">
              <a:buClr>
                <a:srgbClr val="CC0066"/>
              </a:buClr>
            </a:pPr>
            <a:endParaRPr lang="cs-CZ" sz="2000" dirty="0"/>
          </a:p>
          <a:p>
            <a:pPr lvl="0" algn="just">
              <a:buClr>
                <a:srgbClr val="CC0066"/>
              </a:buClr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Her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representative is the Governor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General.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U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head of the government is the Prime Minister. </a:t>
            </a:r>
          </a:p>
          <a:p>
            <a:endParaRPr lang="en-GB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88" y="2924944"/>
            <a:ext cx="1489584" cy="2060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0212" y="4985593"/>
            <a:ext cx="2301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2 Queen Elizabeth II [2]</a:t>
            </a:r>
            <a:endParaRPr lang="en-GB" sz="1200" dirty="0"/>
          </a:p>
        </p:txBody>
      </p:sp>
      <p:sp>
        <p:nvSpPr>
          <p:cNvPr id="8" name="Šipka doprava 7"/>
          <p:cNvSpPr/>
          <p:nvPr/>
        </p:nvSpPr>
        <p:spPr>
          <a:xfrm rot="10800000">
            <a:off x="2469082" y="3235187"/>
            <a:ext cx="3903118" cy="144016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372443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Queen Elizabeth II</a:t>
            </a:r>
            <a:endParaRPr lang="en-GB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capital city of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Australia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is Canberra.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It is located in the territory of ACT (Australian Capital Territory)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476673"/>
            <a:ext cx="3456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3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Canberra -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parliamentary building [3]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852936"/>
            <a:ext cx="76200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south - east of Australia.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1634740" y="6072646"/>
            <a:ext cx="30812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Canberra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724" y="2054059"/>
            <a:ext cx="3736882" cy="4012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4813708" y="4675763"/>
            <a:ext cx="3132348" cy="14401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ál 6"/>
          <p:cNvSpPr/>
          <p:nvPr/>
        </p:nvSpPr>
        <p:spPr>
          <a:xfrm>
            <a:off x="4716016" y="4675763"/>
            <a:ext cx="97692" cy="114819"/>
          </a:xfrm>
          <a:prstGeom prst="ellipse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Sydney is Australia’s largest city.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located in the state of New South Wales.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942798"/>
            <a:ext cx="2701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Sydney -Opera House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7"/>
            <a:ext cx="5256584" cy="3521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the south - east of Australia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north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Canberra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algn="just"/>
            <a:endParaRPr lang="cs-CZ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1907704" y="6009900"/>
            <a:ext cx="22891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Sydney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404" y="2011378"/>
            <a:ext cx="3736975" cy="401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980" y="4437112"/>
            <a:ext cx="3157537" cy="20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5428288" y="4492559"/>
            <a:ext cx="97692" cy="114819"/>
          </a:xfrm>
          <a:prstGeom prst="ellipse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3987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Melbourne is the second largest city in Australia.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Victoria.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683568" y="6063073"/>
            <a:ext cx="16285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Obr.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Melbourne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39181"/>
            <a:ext cx="6264696" cy="3523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on the south - east coast to the south - west of Canberra.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2123728" y="5892883"/>
            <a:ext cx="23739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Melbourne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26521"/>
            <a:ext cx="3600400" cy="386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4957388" y="4699683"/>
            <a:ext cx="2854972" cy="12941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ál 8"/>
          <p:cNvSpPr/>
          <p:nvPr/>
        </p:nvSpPr>
        <p:spPr>
          <a:xfrm>
            <a:off x="4859695" y="4699683"/>
            <a:ext cx="97692" cy="114819"/>
          </a:xfrm>
          <a:prstGeom prst="ellipse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Brisbane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is the third largest city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Australia.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rgbClr val="CC0066"/>
              </a:buClr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It is located in the state of Queensland.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algn="just"/>
            <a:endParaRPr lang="cs-CZ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5843908"/>
            <a:ext cx="254967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Brisbane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Town House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[9]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026" y="2495536"/>
            <a:ext cx="4464496" cy="3348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east coast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Australia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6072460"/>
            <a:ext cx="23899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Brisbane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10]</a:t>
            </a:r>
            <a:endParaRPr lang="en-GB" sz="1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03" y="2060848"/>
            <a:ext cx="3736975" cy="4011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4283968" y="3994646"/>
            <a:ext cx="3132348" cy="14401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ál 8"/>
          <p:cNvSpPr/>
          <p:nvPr/>
        </p:nvSpPr>
        <p:spPr>
          <a:xfrm>
            <a:off x="4186275" y="4008287"/>
            <a:ext cx="97692" cy="114819"/>
          </a:xfrm>
          <a:prstGeom prst="ellipse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GEOGRAPHY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Australia consists of 6 states and 2 main territories.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Although Australia is a country, it is also the smallest continent in the world.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Great Barrier Reef is the largest coral reef in the world.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Mount Kosciuszko is the highest peak on the Australian mainland.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Deserts cover a significant part of Australia.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There are also rainforests in the north-east of Australia.</a:t>
            </a:r>
          </a:p>
          <a:p>
            <a:pPr mar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THE PEOPLE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OF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USTRALIA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native people of Australia are called Aborigines.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first Europeans started significantly settling Australia at the end of 18</a:t>
            </a:r>
            <a:r>
              <a:rPr lang="en-GB" sz="2400" baseline="30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century.</a:t>
            </a:r>
          </a:p>
          <a:p>
            <a:pPr marL="0" indent="0" algn="just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6093296"/>
            <a:ext cx="17591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Aborigines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648" y="2849018"/>
            <a:ext cx="4236646" cy="3244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WILDLIFE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There are a lot of unique animals in Australia.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Kangaroos are very typical animals of Australia.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6037907"/>
            <a:ext cx="185935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Kangaroo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24727"/>
            <a:ext cx="5342870" cy="3539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koala is another typical marsupial living in Australia.</a:t>
            </a: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259632" y="6022408"/>
            <a:ext cx="170271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koala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[13]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114" y="2132856"/>
            <a:ext cx="5158101" cy="3868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Tasmanian devil is a marsupial predator living on the island of Tasmania.</a:t>
            </a:r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827584" y="5761699"/>
            <a:ext cx="243310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 The Tasmanian devil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[14]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7031"/>
            <a:ext cx="3986014" cy="3334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FAMOUS PEOPLE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Nicole Kidman is a famous Australian actress.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singer Kylie Minogue comes from Australia.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41105" y="6153893"/>
            <a:ext cx="21607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Nicole Kidman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15]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6156519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Kylie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Minogue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[16]</a:t>
            </a:r>
            <a:endParaRPr lang="en-GB" sz="12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45067"/>
            <a:ext cx="2170899" cy="3308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2845067"/>
            <a:ext cx="2207634" cy="3311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POPULAR SPORTS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Australian Football and Rugby League are the most popular sports.</a:t>
            </a:r>
          </a:p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Cricket is another popular sport.</a:t>
            </a:r>
          </a:p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Australians also enjoy Rugby Union and field hockey.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67408" y="5505650"/>
            <a:ext cx="36605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Australian football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[17]</a:t>
            </a:r>
            <a:endParaRPr lang="en-GB" sz="12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09578"/>
            <a:ext cx="2903984" cy="2177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27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20000"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000" i="1" dirty="0" err="1">
                <a:solidFill>
                  <a:prstClr val="black"/>
                </a:solidFill>
              </a:rPr>
              <a:t>Wikimedia</a:t>
            </a:r>
            <a:r>
              <a:rPr lang="cs-CZ" sz="2000" dirty="0">
                <a:solidFill>
                  <a:prstClr val="black"/>
                </a:solidFill>
              </a:rPr>
              <a:t> [online]. 2012 [cit. 2013-03-07]. Dostupné z: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https://commons.wikimedia.org/wiki/File:Oceania_%28orthographic_projection%29.svg</a:t>
            </a:r>
            <a:endParaRPr lang="cs-CZ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i="1" dirty="0" err="1">
                <a:solidFill>
                  <a:prstClr val="black"/>
                </a:solidFill>
              </a:rPr>
              <a:t>Wikipedia</a:t>
            </a:r>
            <a:r>
              <a:rPr lang="cs-CZ" sz="2000" dirty="0">
                <a:solidFill>
                  <a:prstClr val="black"/>
                </a:solidFill>
              </a:rPr>
              <a:t> [online]. 2012 [cit. 2013-03-07]. Dostupné z: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http://en.wikipedia.org/wiki/File:Elizabeth_II_greets_NASA_GSFC_employees,_May_8,_2007_edit.jpg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pl-PL" sz="2000" dirty="0">
                <a:solidFill>
                  <a:prstClr val="black"/>
                </a:solidFill>
              </a:rPr>
              <a:t>HARRISON, JJ. Wikimedia [online]. 2013 [cit. 2013-11-02]. Dostupné z: </a:t>
            </a:r>
            <a:r>
              <a:rPr lang="pl-PL" sz="20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pl-PL" sz="2000" dirty="0" smtClean="0">
                <a:solidFill>
                  <a:prstClr val="black"/>
                </a:solidFill>
                <a:hlinkClick r:id="rId5"/>
              </a:rPr>
              <a:t>commons.wikimedia.org/wiki/File%3AParliament_House_Canberra_Dusk_Panorama_Banner.jpg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de-DE" sz="2000" dirty="0"/>
              <a:t>WILHELM, Sarah L. </a:t>
            </a:r>
            <a:r>
              <a:rPr lang="de-DE" sz="2000" i="1" dirty="0" err="1"/>
              <a:t>Flickr</a:t>
            </a:r>
            <a:r>
              <a:rPr lang="de-DE" sz="2000" dirty="0"/>
              <a:t> [online]. 2011 [</a:t>
            </a:r>
            <a:r>
              <a:rPr lang="de-DE" sz="2000" dirty="0" err="1"/>
              <a:t>cit</a:t>
            </a:r>
            <a:r>
              <a:rPr lang="de-DE" sz="2000" dirty="0"/>
              <a:t>. 2013-11-02]. </a:t>
            </a:r>
            <a:r>
              <a:rPr lang="de-DE" sz="2000" dirty="0" err="1"/>
              <a:t>Dostupné</a:t>
            </a:r>
            <a:r>
              <a:rPr lang="de-DE" sz="2000" dirty="0"/>
              <a:t> z: </a:t>
            </a:r>
            <a:r>
              <a:rPr lang="de-DE" sz="2000" dirty="0">
                <a:hlinkClick r:id="rId6"/>
              </a:rPr>
              <a:t>http://www.flickr.com/photos/slwilhelm/5881033122/sizes/z/in/photostream</a:t>
            </a:r>
            <a:r>
              <a:rPr lang="de-DE" sz="2000" dirty="0" smtClean="0">
                <a:hlinkClick r:id="rId6"/>
              </a:rPr>
              <a:t>/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LEOPOLD, </a:t>
            </a:r>
            <a:r>
              <a:rPr lang="cs-CZ" sz="2000" dirty="0" err="1"/>
              <a:t>Corey</a:t>
            </a:r>
            <a:r>
              <a:rPr lang="cs-CZ" sz="2000" dirty="0"/>
              <a:t>. </a:t>
            </a:r>
            <a:r>
              <a:rPr lang="cs-CZ" sz="2000" i="1" dirty="0" err="1"/>
              <a:t>Wikimedia</a:t>
            </a:r>
            <a:r>
              <a:rPr lang="cs-CZ" sz="2000" dirty="0"/>
              <a:t> [online]. 2010 [cit. 2013-11-02].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commons.wikimedia.org/wiki/File:Sydney_Opera_House_with_city.jpg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20000"/>
          </a:bodyPr>
          <a:lstStyle/>
          <a:p>
            <a:pPr marL="457200" indent="-457200">
              <a:buFont typeface="+mj-lt"/>
              <a:buAutoNum type="arabicParenR" startAt="6"/>
            </a:pPr>
            <a:r>
              <a:rPr lang="de-DE" sz="2000" dirty="0"/>
              <a:t>WILHELM, Sarah L. </a:t>
            </a:r>
            <a:r>
              <a:rPr lang="de-DE" sz="2000" i="1" dirty="0" err="1"/>
              <a:t>Flickr</a:t>
            </a:r>
            <a:r>
              <a:rPr lang="de-DE" sz="2000" dirty="0"/>
              <a:t> [online]. 2011 [</a:t>
            </a:r>
            <a:r>
              <a:rPr lang="de-DE" sz="2000" dirty="0" err="1"/>
              <a:t>cit</a:t>
            </a:r>
            <a:r>
              <a:rPr lang="de-DE" sz="2000" dirty="0"/>
              <a:t>. 2013-11-02]. </a:t>
            </a:r>
            <a:r>
              <a:rPr lang="de-DE" sz="2000" dirty="0" err="1"/>
              <a:t>Dostupné</a:t>
            </a:r>
            <a:r>
              <a:rPr lang="de-DE" sz="2000" dirty="0"/>
              <a:t> z: </a:t>
            </a:r>
            <a:r>
              <a:rPr lang="de-DE" sz="2000" dirty="0">
                <a:hlinkClick r:id="rId3"/>
              </a:rPr>
              <a:t>http://www.flickr.com/photos/slwilhelm/5881033122/sizes/z/in/photostream/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 startAt="6"/>
            </a:pPr>
            <a:r>
              <a:rPr lang="nl-NL" sz="2000" dirty="0" smtClean="0"/>
              <a:t>GERBIG</a:t>
            </a:r>
            <a:r>
              <a:rPr lang="nl-NL" sz="2000" dirty="0"/>
              <a:t>, HjalmarGerbig. </a:t>
            </a:r>
            <a:r>
              <a:rPr lang="nl-NL" sz="2000" i="1" dirty="0"/>
              <a:t>Wikimedia</a:t>
            </a:r>
            <a:r>
              <a:rPr lang="nl-NL" sz="2000" dirty="0"/>
              <a:t> [online]. 2011 [cit. 2013-11-02]. Dostupné z: </a:t>
            </a:r>
            <a:r>
              <a:rPr lang="nl-NL" sz="2000" dirty="0">
                <a:hlinkClick r:id="rId4"/>
              </a:rPr>
              <a:t>http://</a:t>
            </a:r>
            <a:r>
              <a:rPr lang="nl-NL" sz="2000" dirty="0" smtClean="0">
                <a:hlinkClick r:id="rId4"/>
              </a:rPr>
              <a:t>commons.wikimedia.org/wiki/File:01-melbourne-observation-deck-rialto-tower.JPG</a:t>
            </a:r>
            <a:endParaRPr lang="pl-PL" sz="2000" dirty="0">
              <a:solidFill>
                <a:prstClr val="black"/>
              </a:solidFill>
            </a:endParaRPr>
          </a:p>
          <a:p>
            <a:pPr marL="457200" indent="-457200">
              <a:buFont typeface="+mj-lt"/>
              <a:buAutoNum type="arabicParenR" startAt="6"/>
            </a:pPr>
            <a:r>
              <a:rPr lang="de-DE" sz="2000" dirty="0"/>
              <a:t>WILHELM, Sarah L. </a:t>
            </a:r>
            <a:r>
              <a:rPr lang="de-DE" sz="2000" i="1" dirty="0" err="1"/>
              <a:t>Flickr</a:t>
            </a:r>
            <a:r>
              <a:rPr lang="de-DE" sz="2000" dirty="0"/>
              <a:t> [online]. 2011 [</a:t>
            </a:r>
            <a:r>
              <a:rPr lang="de-DE" sz="2000" dirty="0" err="1"/>
              <a:t>cit</a:t>
            </a:r>
            <a:r>
              <a:rPr lang="de-DE" sz="2000" dirty="0"/>
              <a:t>. 2013-11-02]. </a:t>
            </a:r>
            <a:r>
              <a:rPr lang="de-DE" sz="2000" dirty="0" err="1"/>
              <a:t>Dostupné</a:t>
            </a:r>
            <a:r>
              <a:rPr lang="de-DE" sz="2000" dirty="0"/>
              <a:t> z: </a:t>
            </a:r>
            <a:r>
              <a:rPr lang="de-DE" sz="2000" dirty="0">
                <a:hlinkClick r:id="rId3"/>
              </a:rPr>
              <a:t>http://www.flickr.com/photos/slwilhelm/5881033122/sizes/z/in/photostream/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 startAt="6"/>
            </a:pPr>
            <a:r>
              <a:rPr lang="cs-CZ" sz="2000" dirty="0" smtClean="0"/>
              <a:t>BREW</a:t>
            </a:r>
            <a:r>
              <a:rPr lang="cs-CZ" sz="2000" dirty="0"/>
              <a:t>, J. </a:t>
            </a:r>
            <a:r>
              <a:rPr lang="cs-CZ" sz="2000" i="1" dirty="0" err="1"/>
              <a:t>Wikimedia</a:t>
            </a:r>
            <a:r>
              <a:rPr lang="cs-CZ" sz="2000" dirty="0"/>
              <a:t> [online]. 2010 [cit. 2013-11-02].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commons.wikimedia.org/wiki/File:Brisbane_aerial_view_06.jpg</a:t>
            </a:r>
            <a:endParaRPr lang="cs-CZ" sz="2000" dirty="0" smtClean="0"/>
          </a:p>
          <a:p>
            <a:pPr marL="457200" indent="-457200">
              <a:buFont typeface="+mj-lt"/>
              <a:buAutoNum type="arabicParenR" startAt="10"/>
            </a:pPr>
            <a:r>
              <a:rPr lang="de-DE" sz="2000" dirty="0"/>
              <a:t>WILHELM, Sarah L. </a:t>
            </a:r>
            <a:r>
              <a:rPr lang="de-DE" sz="2000" i="1" dirty="0" err="1"/>
              <a:t>Flickr</a:t>
            </a:r>
            <a:r>
              <a:rPr lang="de-DE" sz="2000" dirty="0"/>
              <a:t> [online]. 2011 [</a:t>
            </a:r>
            <a:r>
              <a:rPr lang="de-DE" sz="2000" dirty="0" err="1"/>
              <a:t>cit</a:t>
            </a:r>
            <a:r>
              <a:rPr lang="de-DE" sz="2000" dirty="0"/>
              <a:t>. 2013-11-02]. </a:t>
            </a:r>
            <a:r>
              <a:rPr lang="de-DE" sz="2000" dirty="0" err="1"/>
              <a:t>Dostupné</a:t>
            </a:r>
            <a:r>
              <a:rPr lang="de-DE" sz="2000" dirty="0"/>
              <a:t> z: </a:t>
            </a:r>
            <a:r>
              <a:rPr lang="de-DE" sz="2000" dirty="0">
                <a:hlinkClick r:id="rId3"/>
              </a:rPr>
              <a:t>http://www.flickr.com/photos/slwilhelm/5881033122/sizes/z/in/photostream</a:t>
            </a:r>
            <a:r>
              <a:rPr lang="de-DE" sz="2000" dirty="0" smtClean="0">
                <a:hlinkClick r:id="rId3"/>
              </a:rPr>
              <a:t>/</a:t>
            </a:r>
            <a:r>
              <a:rPr lang="pl-PL" sz="2000" dirty="0" smtClean="0">
                <a:solidFill>
                  <a:prstClr val="black"/>
                </a:solidFill>
              </a:rPr>
              <a:t> </a:t>
            </a:r>
            <a:endParaRPr lang="en-US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 algn="just">
              <a:buFont typeface="+mj-lt"/>
              <a:buAutoNum type="arabicParenR" startAt="11"/>
            </a:pPr>
            <a:r>
              <a:rPr lang="cs-CZ" sz="2000" i="1" dirty="0" err="1"/>
              <a:t>Wikipedia</a:t>
            </a:r>
            <a:r>
              <a:rPr lang="cs-CZ" sz="2000" dirty="0"/>
              <a:t> [online]. 2007 [cit. 2013-11-02].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en.wikipedia.org/wiki/File:Bathurst_Island_men.jpg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1"/>
            </a:pPr>
            <a:r>
              <a:rPr lang="pl-PL" sz="2000" i="1" dirty="0">
                <a:solidFill>
                  <a:prstClr val="black"/>
                </a:solidFill>
              </a:rPr>
              <a:t>PANBK. Wikimedia [online]. 2009 [cit. 2013-11-02]. Dostupné z: </a:t>
            </a:r>
            <a:r>
              <a:rPr lang="pl-PL" sz="2000" i="1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pl-PL" sz="2000" i="1" dirty="0" smtClean="0">
                <a:solidFill>
                  <a:prstClr val="black"/>
                </a:solidFill>
                <a:hlinkClick r:id="rId4"/>
              </a:rPr>
              <a:t>commons.wikimedia.org/wiki/File:Flying-kangaroo.jpg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1"/>
            </a:pPr>
            <a:r>
              <a:rPr lang="ar-AE" sz="2000" dirty="0"/>
              <a:t>حسان هواري. </a:t>
            </a:r>
            <a:r>
              <a:rPr lang="cs-CZ" sz="2000" i="1" dirty="0" err="1"/>
              <a:t>Wikimedia</a:t>
            </a:r>
            <a:r>
              <a:rPr lang="cs-CZ" sz="2000" dirty="0"/>
              <a:t> [online]. 2013 [cit. 2013-11-02].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commons.wikimedia.org/wiki/File:Baby_koala.jpg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r>
              <a:rPr lang="cs-CZ" sz="2000" dirty="0"/>
              <a:t>KERES, H. </a:t>
            </a:r>
            <a:r>
              <a:rPr lang="cs-CZ" sz="2000" i="1" dirty="0" err="1"/>
              <a:t>Wikimedia</a:t>
            </a:r>
            <a:r>
              <a:rPr lang="cs-CZ" sz="2000" dirty="0"/>
              <a:t> [online]. 2007 [cit. 2013-11-02].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commons.wikimedia.org/wiki/File:Tasmanian_devil_head_on.jpg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r>
              <a:rPr lang="it-IT" sz="2000" dirty="0"/>
              <a:t>RINALDI, Eva. </a:t>
            </a:r>
            <a:r>
              <a:rPr lang="it-IT" sz="2000" i="1" dirty="0"/>
              <a:t>Wikimedia</a:t>
            </a:r>
            <a:r>
              <a:rPr lang="it-IT" sz="2000" dirty="0"/>
              <a:t> [online]. 2013 [cit. 2013-11-02]. Dostupné z: </a:t>
            </a:r>
            <a:r>
              <a:rPr lang="it-IT" sz="2000" dirty="0">
                <a:hlinkClick r:id="rId7"/>
              </a:rPr>
              <a:t>http://commons.wikimedia.org/wiki/File:Nicole_Kidman_(6902392573).</a:t>
            </a:r>
            <a:r>
              <a:rPr lang="it-IT" sz="2000" dirty="0" smtClean="0">
                <a:hlinkClick r:id="rId7"/>
              </a:rPr>
              <a:t>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 algn="just">
              <a:buFont typeface="+mj-lt"/>
              <a:buAutoNum type="arabicParenR" startAt="16"/>
            </a:pPr>
            <a:r>
              <a:rPr lang="pl-PL" sz="2000" i="1" dirty="0"/>
              <a:t>Wikimedia</a:t>
            </a:r>
            <a:r>
              <a:rPr lang="pl-PL" sz="2000" dirty="0"/>
              <a:t> [online]. 2012 [cit. 2013-11-02]. Dostupné z: </a:t>
            </a:r>
            <a:r>
              <a:rPr lang="pl-PL" sz="2000" dirty="0">
                <a:hlinkClick r:id="rId3"/>
              </a:rPr>
              <a:t>http://commons.wikimedia.org/wiki/File:201000_-_Opening_Ceremony_Kylie_Minogue_performs_-_3b_-_</a:t>
            </a:r>
            <a:r>
              <a:rPr lang="pl-PL" sz="2000" dirty="0" smtClean="0">
                <a:hlinkClick r:id="rId3"/>
              </a:rPr>
              <a:t>2000_Sydney_opening_ceremony_photo.jpg</a:t>
            </a:r>
            <a:endParaRPr lang="en-GB" sz="19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6"/>
            </a:pPr>
            <a:r>
              <a:rPr lang="cs-CZ" sz="2000" dirty="0"/>
              <a:t>SPENCER, Michael. </a:t>
            </a:r>
            <a:r>
              <a:rPr lang="cs-CZ" sz="2000" i="1" dirty="0" err="1"/>
              <a:t>Flickr</a:t>
            </a:r>
            <a:r>
              <a:rPr lang="cs-CZ" sz="2000" dirty="0"/>
              <a:t> [online]. 2013 [cit. 2013-11-02]. Dostupné z: </a:t>
            </a:r>
            <a:r>
              <a:rPr lang="cs-CZ" sz="2000" dirty="0">
                <a:hlinkClick r:id="rId4"/>
              </a:rPr>
              <a:t>http://www.flickr.com/photos/michaelspencer/4510097445/sizes/z/in/photostream</a:t>
            </a:r>
            <a:r>
              <a:rPr lang="cs-CZ" sz="2000" dirty="0" smtClean="0">
                <a:hlinkClick r:id="rId4"/>
              </a:rPr>
              <a:t>/</a:t>
            </a:r>
            <a:endParaRPr lang="en-GB" sz="1900" i="1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2000" dirty="0">
                <a:solidFill>
                  <a:prstClr val="black"/>
                </a:solidFill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lvl="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sz="1800" dirty="0">
              <a:solidFill>
                <a:prstClr val="black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r>
              <a:rPr lang="pl-PL" sz="2000" i="1" dirty="0"/>
              <a:t>BBC</a:t>
            </a:r>
            <a:r>
              <a:rPr lang="pl-PL" sz="2000" dirty="0"/>
              <a:t> [online]. 2013 [cit. 2013-11-02]. Dostupné z: </a:t>
            </a:r>
            <a:r>
              <a:rPr lang="pl-PL" sz="2000" dirty="0">
                <a:hlinkClick r:id="rId3"/>
              </a:rPr>
              <a:t>http://</a:t>
            </a:r>
            <a:r>
              <a:rPr lang="pl-PL" sz="2000" dirty="0" smtClean="0">
                <a:hlinkClick r:id="rId3"/>
              </a:rPr>
              <a:t>www.bbc.co.uk/news/world-asia-15674831</a:t>
            </a:r>
            <a:endParaRPr lang="pl-PL" sz="2000" dirty="0" smtClean="0"/>
          </a:p>
          <a:p>
            <a:r>
              <a:rPr lang="cs-CZ" sz="2000" i="1" dirty="0" err="1"/>
              <a:t>Wikipedia</a:t>
            </a:r>
            <a:r>
              <a:rPr lang="cs-CZ" sz="2000" dirty="0"/>
              <a:t> [online]. 2013 [cit. 2013-11-02].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en.wikipedia.org/wiki/Australia</a:t>
            </a:r>
            <a:endParaRPr lang="en-GB" sz="19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65512" y="1385773"/>
            <a:ext cx="57606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2996</TotalTime>
  <Words>785</Words>
  <Application>Microsoft Office PowerPoint</Application>
  <PresentationFormat>Předvádění na obrazovce (4:3)</PresentationFormat>
  <Paragraphs>171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24</vt:i4>
      </vt:variant>
    </vt:vector>
  </HeadingPairs>
  <TitlesOfParts>
    <vt:vector size="30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Australia – Basic Facts</vt:lpstr>
      <vt:lpstr>POLITICS</vt:lpstr>
      <vt:lpstr>CITIES</vt:lpstr>
      <vt:lpstr>CITIES</vt:lpstr>
      <vt:lpstr>CITIES</vt:lpstr>
      <vt:lpstr>CITIES</vt:lpstr>
      <vt:lpstr>CITIES</vt:lpstr>
      <vt:lpstr>CITIES</vt:lpstr>
      <vt:lpstr>CITIES</vt:lpstr>
      <vt:lpstr>CITIES</vt:lpstr>
      <vt:lpstr>GEOGRAPHY</vt:lpstr>
      <vt:lpstr>THE PEOPLE OF AUSTRALIA</vt:lpstr>
      <vt:lpstr>WILDLIFE</vt:lpstr>
      <vt:lpstr>WILDLIFE</vt:lpstr>
      <vt:lpstr>WILDLIFE</vt:lpstr>
      <vt:lpstr>FAMOUS PEOPLE</vt:lpstr>
      <vt:lpstr>POPULAR SPORTS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Klimeš Vít</cp:lastModifiedBy>
  <cp:revision>391</cp:revision>
  <dcterms:created xsi:type="dcterms:W3CDTF">2013-03-05T07:35:14Z</dcterms:created>
  <dcterms:modified xsi:type="dcterms:W3CDTF">2014-01-30T07:03:50Z</dcterms:modified>
</cp:coreProperties>
</file>