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9" r:id="rId9"/>
    <p:sldId id="264" r:id="rId10"/>
    <p:sldId id="265" r:id="rId11"/>
    <p:sldId id="266" r:id="rId12"/>
    <p:sldId id="267" r:id="rId13"/>
    <p:sldId id="268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A50021"/>
    <a:srgbClr val="0099FF"/>
    <a:srgbClr val="00CCFF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59" autoAdjust="0"/>
    <p:restoredTop sz="86322" autoAdjust="0"/>
  </p:normalViewPr>
  <p:slideViewPr>
    <p:cSldViewPr>
      <p:cViewPr varScale="1">
        <p:scale>
          <a:sx n="91" d="100"/>
          <a:sy n="91" d="100"/>
        </p:scale>
        <p:origin x="-29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48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98BA7-8199-4F5F-B98A-2079705F0A5D}" type="datetimeFigureOut">
              <a:rPr lang="en-GB" smtClean="0"/>
              <a:pPr/>
              <a:t>24/05/2014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85331-96D5-4EF4-98F6-34B8D4C4EE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81616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538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4735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793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857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4933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5541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6770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806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649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3756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0152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9001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37903565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Radka Černá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VY_32_INOVACE_5_ANGLICKY_JAZYK_GRAMATIKA_07Časové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předložky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Anglický</a:t>
                      </a:r>
                      <a:r>
                        <a:rPr lang="cs-CZ" sz="1800" b="1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– gramatika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činnost/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prosinec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Předložky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času, jejich užití a vazby.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0545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PREPOSITIONS OF TIME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293096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AT, ON, IN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e.g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8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o´clock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on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Monday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in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April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FROM…TO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e.g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work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from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Monday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to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Friday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SINCE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e.g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haven´t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seen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him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since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yesterday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FOR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e.g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Stirr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mixture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5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minutes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BEFORE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e.g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always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go to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bed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before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midnight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AFTER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e.g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He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left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cinema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after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film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DURING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e.g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usually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don´t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speak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during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meal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e.g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have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to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home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by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midnight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UNTIL/TILL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e.g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will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away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by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Monday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.)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296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1340768"/>
            <a:ext cx="6203032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 „AT“ 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032448"/>
          </a:xfrm>
        </p:spPr>
        <p:txBody>
          <a:bodyPr/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times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certain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expressions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(free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time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</a:t>
            </a:r>
            <a:endParaRPr lang="cs-CZ" sz="2400" i="1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4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o´clock</a:t>
            </a: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11:30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p.m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midnigh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weekend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night,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Christmas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Easter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end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…(May),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moment,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lunchtime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sunset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present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same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time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age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…,  </a:t>
            </a: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Radka\AppData\Local\Microsoft\Windows\Temporary Internet Files\Content.IE5\YEOTKBRX\MC90044146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068960"/>
            <a:ext cx="352839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63532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1340768"/>
            <a:ext cx="6357392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„ON“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032448"/>
          </a:xfrm>
        </p:spPr>
        <p:txBody>
          <a:bodyPr/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days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dates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on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Sunday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Monday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,…</a:t>
            </a:r>
          </a:p>
          <a:p>
            <a:pPr marL="0" indent="0">
              <a:buNone/>
            </a:pP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       on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15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April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2013</a:t>
            </a:r>
          </a:p>
          <a:p>
            <a:pPr marL="0" indent="0">
              <a:buNone/>
            </a:pP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on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April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15, 2013</a:t>
            </a:r>
          </a:p>
          <a:p>
            <a:pPr marL="0" indent="0">
              <a:buNone/>
            </a:pP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       on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New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Year´s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Day</a:t>
            </a: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on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Monday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morning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on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Saturday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night,</a:t>
            </a:r>
          </a:p>
          <a:p>
            <a:pPr marL="0" indent="0">
              <a:buNone/>
            </a:pP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on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Christmas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Day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on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my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birthday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Radka\AppData\Local\Microsoft\Windows\Temporary Internet Files\Content.IE5\T1C38ITV\MP9003096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5108" y="2852936"/>
            <a:ext cx="2433464" cy="173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6155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1340768"/>
            <a:ext cx="6501408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 „IN“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221088"/>
          </a:xfrm>
        </p:spPr>
        <p:txBody>
          <a:bodyPr/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longer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periods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in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April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/ June…</a:t>
            </a:r>
          </a:p>
          <a:p>
            <a:pPr marL="0" indent="0">
              <a:buNone/>
            </a:pP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       in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1965</a:t>
            </a:r>
          </a:p>
          <a:p>
            <a:pPr marL="0" indent="0">
              <a:buNone/>
            </a:pP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       in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summer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spring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…</a:t>
            </a:r>
          </a:p>
          <a:p>
            <a:pPr marL="0" indent="0">
              <a:buNone/>
            </a:pP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in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morning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in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afternoon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in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evening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in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18th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century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in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past,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in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Middle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Ages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in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future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in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five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minutes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in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few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days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in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six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weeks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in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eight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months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´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time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in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two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years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, 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Radka\AppData\Local\Microsoft\Windows\Temporary Internet Files\Content.IE5\M9X4WR1M\MC9004346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780928"/>
            <a:ext cx="4064297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10874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„FROM…TO“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176464"/>
          </a:xfrm>
        </p:spPr>
        <p:txBody>
          <a:bodyPr/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Monday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			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Friday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i="1" dirty="0" err="1">
                <a:latin typeface="Arial" pitchFamily="34" charset="0"/>
                <a:cs typeface="Arial" pitchFamily="34" charset="0"/>
              </a:rPr>
              <a:t>People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usually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work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from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Monday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>
                <a:latin typeface="Arial" pitchFamily="34" charset="0"/>
                <a:cs typeface="Arial" pitchFamily="34" charset="0"/>
              </a:rPr>
              <a:t>to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Friday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lived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USA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from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1984 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to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1990.</a:t>
            </a:r>
          </a:p>
        </p:txBody>
      </p:sp>
      <p:sp useBgFill="1">
        <p:nvSpPr>
          <p:cNvPr id="4" name="Pětiúhelník 3"/>
          <p:cNvSpPr/>
          <p:nvPr/>
        </p:nvSpPr>
        <p:spPr>
          <a:xfrm>
            <a:off x="2123728" y="3146850"/>
            <a:ext cx="4824536" cy="1224136"/>
          </a:xfrm>
          <a:prstGeom prst="homePlate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FROM MONDAY TO FRIDAY</a:t>
            </a:r>
            <a:endParaRPr lang="cs-CZ" sz="2400" dirty="0">
              <a:solidFill>
                <a:srgbClr val="A5002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2123728" y="2761196"/>
            <a:ext cx="0" cy="2016224"/>
          </a:xfrm>
          <a:prstGeom prst="line">
            <a:avLst/>
          </a:prstGeom>
          <a:ln w="57150">
            <a:solidFill>
              <a:srgbClr val="A500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948264" y="2691408"/>
            <a:ext cx="0" cy="2016224"/>
          </a:xfrm>
          <a:prstGeom prst="line">
            <a:avLst/>
          </a:prstGeom>
          <a:ln w="57150">
            <a:solidFill>
              <a:srgbClr val="A500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42679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„UNTIL=TILL“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81336"/>
            <a:ext cx="8229600" cy="4176664"/>
          </a:xfrm>
        </p:spPr>
        <p:txBody>
          <a:bodyPr/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UNTIL=TILL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+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end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period</a:t>
            </a:r>
          </a:p>
          <a:p>
            <a:endParaRPr lang="cs-CZ" sz="2400" i="1" u="sng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					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Friday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They´re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leaving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They´ll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away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until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Friday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    I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went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to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bed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read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book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until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3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o´clock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Wait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here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until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I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come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back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 =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Wait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here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till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I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come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back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 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5436096" y="3284984"/>
            <a:ext cx="22267" cy="1370582"/>
          </a:xfrm>
          <a:prstGeom prst="line">
            <a:avLst/>
          </a:prstGeom>
          <a:ln w="57150">
            <a:solidFill>
              <a:srgbClr val="A500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Šrafovaná šipka doprava 6"/>
          <p:cNvSpPr/>
          <p:nvPr/>
        </p:nvSpPr>
        <p:spPr>
          <a:xfrm>
            <a:off x="1581630" y="3284984"/>
            <a:ext cx="3854466" cy="1262570"/>
          </a:xfrm>
          <a:prstGeom prst="stripedRightArrow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365465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Until</a:t>
            </a:r>
            <a:r>
              <a:rPr lang="cs-CZ" sz="2800" dirty="0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=</a:t>
            </a:r>
            <a:r>
              <a:rPr lang="cs-CZ" sz="2800" dirty="0" err="1" smtClean="0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till</a:t>
            </a:r>
            <a:r>
              <a:rPr lang="cs-CZ" sz="2800" dirty="0" smtClean="0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err="1" smtClean="0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Friday</a:t>
            </a:r>
            <a:endParaRPr lang="cs-CZ" sz="2800" dirty="0">
              <a:solidFill>
                <a:srgbClr val="A5002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0360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196752"/>
            <a:ext cx="6501408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                                 „</a:t>
            </a:r>
            <a:r>
              <a:rPr lang="cs-CZ" sz="4000" b="1" dirty="0" smtClean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BY“</a:t>
            </a:r>
            <a:endParaRPr lang="cs-CZ" sz="4000" b="1" dirty="0">
              <a:solidFill>
                <a:srgbClr val="92D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564904"/>
            <a:ext cx="8229600" cy="4032448"/>
          </a:xfrm>
        </p:spPr>
        <p:txBody>
          <a:bodyPr/>
          <a:lstStyle/>
          <a:p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BY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+ a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= no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later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than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back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Monday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(=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she´ll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back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on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Monday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on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Monday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latest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x</a:t>
            </a:r>
          </a:p>
          <a:p>
            <a:pPr marL="0" indent="0">
              <a:buNone/>
            </a:pP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back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until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Monday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(=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she´ll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back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on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Monday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518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„SINCE“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888432"/>
          </a:xfrm>
        </p:spPr>
        <p:txBody>
          <a:bodyPr/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SINCE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+ 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time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past (to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now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Sunday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						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now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have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been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married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since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 1979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He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hospital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 He has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been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hospital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since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Monday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b="1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(=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from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Monday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to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now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sp useBgFill="1">
        <p:nvSpPr>
          <p:cNvPr id="4" name="Pětiúhelník 3"/>
          <p:cNvSpPr/>
          <p:nvPr/>
        </p:nvSpPr>
        <p:spPr>
          <a:xfrm>
            <a:off x="2483768" y="3356992"/>
            <a:ext cx="3816424" cy="792088"/>
          </a:xfrm>
          <a:prstGeom prst="homePlate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err="1" smtClean="0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ince</a:t>
            </a:r>
            <a:r>
              <a:rPr lang="cs-CZ" sz="2800" dirty="0" smtClean="0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Sunday</a:t>
            </a:r>
            <a:endParaRPr lang="cs-CZ" sz="2800" dirty="0">
              <a:solidFill>
                <a:srgbClr val="A5002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2483768" y="3212976"/>
            <a:ext cx="0" cy="1080120"/>
          </a:xfrm>
          <a:prstGeom prst="line">
            <a:avLst/>
          </a:prstGeom>
          <a:ln w="57150">
            <a:solidFill>
              <a:srgbClr val="A500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300192" y="3212976"/>
            <a:ext cx="0" cy="1080120"/>
          </a:xfrm>
          <a:prstGeom prst="line">
            <a:avLst/>
          </a:prstGeom>
          <a:ln w="57150">
            <a:solidFill>
              <a:srgbClr val="A500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16259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„FOR“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221088"/>
          </a:xfrm>
        </p:spPr>
        <p:txBody>
          <a:bodyPr/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FOR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+ a period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time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They´ve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been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married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10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years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Where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have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you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been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? I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have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been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waiting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ages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He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stayed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three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days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 useBgFill="1">
        <p:nvSpPr>
          <p:cNvPr id="4" name="Obousměrná vodorovná šipka 3"/>
          <p:cNvSpPr/>
          <p:nvPr/>
        </p:nvSpPr>
        <p:spPr>
          <a:xfrm>
            <a:off x="2532945" y="3212976"/>
            <a:ext cx="3456384" cy="864096"/>
          </a:xfrm>
          <a:prstGeom prst="leftRightArrow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for</a:t>
            </a:r>
            <a:r>
              <a:rPr lang="cs-CZ" sz="2800" dirty="0" smtClean="0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three</a:t>
            </a:r>
            <a:r>
              <a:rPr lang="cs-CZ" sz="2800" dirty="0" smtClean="0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A50021"/>
                </a:solidFill>
                <a:latin typeface="Arial" pitchFamily="34" charset="0"/>
                <a:cs typeface="Arial" pitchFamily="34" charset="0"/>
              </a:rPr>
              <a:t>days</a:t>
            </a:r>
            <a:endParaRPr lang="cs-CZ" sz="2800" dirty="0">
              <a:solidFill>
                <a:srgbClr val="A5002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2532945" y="3248980"/>
            <a:ext cx="0" cy="828092"/>
          </a:xfrm>
          <a:prstGeom prst="line">
            <a:avLst/>
          </a:prstGeom>
          <a:ln w="57150">
            <a:solidFill>
              <a:srgbClr val="A500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020679" y="3212976"/>
            <a:ext cx="0" cy="864096"/>
          </a:xfrm>
          <a:prstGeom prst="line">
            <a:avLst/>
          </a:prstGeom>
          <a:ln w="57150">
            <a:solidFill>
              <a:srgbClr val="A500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467544" y="4077072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Monday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-	  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Tuesday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Wednesday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4073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1340768"/>
            <a:ext cx="6357392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„BEFORE“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032448"/>
          </a:xfrm>
        </p:spPr>
        <p:txBody>
          <a:bodyPr/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BEFORE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+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noun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Don´t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forget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to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come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home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before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midnight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.</a:t>
            </a: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am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always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nervous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before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exams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marL="0" indent="0">
              <a:buNone/>
            </a:pPr>
            <a:endParaRPr lang="cs-CZ" sz="2400" i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BEFORE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+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ing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2400" i="1" dirty="0" err="1">
                <a:latin typeface="Arial" pitchFamily="34" charset="0"/>
                <a:cs typeface="Arial" pitchFamily="34" charset="0"/>
              </a:rPr>
              <a:t>You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have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to 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buy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>
                <a:latin typeface="Arial" pitchFamily="34" charset="0"/>
                <a:cs typeface="Arial" pitchFamily="34" charset="0"/>
              </a:rPr>
              <a:t>tickets</a:t>
            </a:r>
            <a:r>
              <a:rPr lang="cs-CZ" sz="24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before</a:t>
            </a:r>
            <a:endParaRPr lang="cs-CZ" sz="2400" i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seeing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film. </a:t>
            </a:r>
          </a:p>
          <a:p>
            <a:pPr marL="0" indent="0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always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wash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an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apple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before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eating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it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pic>
        <p:nvPicPr>
          <p:cNvPr id="4099" name="Picture 3" descr="C:\Users\Radka\AppData\Local\Microsoft\Windows\Temporary Internet Files\Content.IE5\T1C38ITV\MC9002405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924944"/>
            <a:ext cx="1932794" cy="312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01219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„AFTER“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816424"/>
          </a:xfrm>
        </p:spPr>
        <p:txBody>
          <a:bodyPr/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AFTER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+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noun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like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a cup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coffee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after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a game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tennis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AFTER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+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ing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After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watching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 TV show,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went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to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bed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started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work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i="1" dirty="0" err="1" smtClean="0">
                <a:latin typeface="Arial" pitchFamily="34" charset="0"/>
                <a:cs typeface="Arial" pitchFamily="34" charset="0"/>
              </a:rPr>
              <a:t>after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reading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newspaper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2400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Radka\AppData\Local\Microsoft\Windows\Temporary Internet Files\Content.IE5\M9X4WR1M\MC9003588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501008"/>
            <a:ext cx="1649578" cy="187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327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„DURING“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293096"/>
          </a:xfrm>
        </p:spPr>
        <p:txBody>
          <a:bodyPr/>
          <a:lstStyle/>
          <a:p>
            <a:pPr marL="0" indent="0">
              <a:buNone/>
            </a:pPr>
            <a:endParaRPr lang="cs-CZ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DURING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+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noun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usually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don´t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speak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cs-CZ" sz="24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uring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meal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X</a:t>
            </a:r>
            <a:endParaRPr lang="cs-CZ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WHILE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+ verb</a:t>
            </a:r>
          </a:p>
          <a:p>
            <a:pPr marL="0" indent="0">
              <a:buNone/>
            </a:pP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usually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don´t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speak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while</a:t>
            </a:r>
            <a:r>
              <a:rPr lang="cs-CZ" sz="2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eating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:\Users\Radka\AppData\Local\Microsoft\Windows\Temporary Internet Files\Content.IE5\T1C38ITV\MC900295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2985" y="3284984"/>
            <a:ext cx="2423311" cy="208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21330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908720"/>
            <a:ext cx="5915000" cy="1368152"/>
          </a:xfrm>
        </p:spPr>
        <p:txBody>
          <a:bodyPr/>
          <a:lstStyle/>
          <a:p>
            <a:r>
              <a:rPr lang="cs-CZ" dirty="0" smtClean="0"/>
              <a:t>       </a:t>
            </a:r>
            <a:r>
              <a:rPr lang="cs-CZ" sz="4000" b="1" dirty="0" smtClean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PREPOSITION</a:t>
            </a:r>
            <a:endParaRPr lang="cs-CZ" sz="4000" b="1" dirty="0">
              <a:solidFill>
                <a:srgbClr val="92D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4077072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There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no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preposition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endParaRPr lang="cs-CZ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last</a:t>
            </a:r>
          </a:p>
          <a:p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next</a:t>
            </a:r>
            <a:endParaRPr lang="cs-CZ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endParaRPr lang="cs-CZ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tomorrow</a:t>
            </a:r>
            <a:endParaRPr lang="cs-CZ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today</a:t>
            </a:r>
            <a:endParaRPr lang="cs-CZ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yesterday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</a:t>
            </a:r>
          </a:p>
          <a:p>
            <a:pPr marL="0" indent="0">
              <a:buNone/>
            </a:pPr>
            <a:r>
              <a:rPr lang="cs-CZ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Did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go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out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last night?</a:t>
            </a:r>
          </a:p>
          <a:p>
            <a:pPr marL="0" indent="0">
              <a:buNone/>
            </a:pP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going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away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weekend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 descr="C:\Users\Radka\AppData\Local\Microsoft\Windows\Temporary Internet Files\Content.IE5\JRVXSEMF\MC9003972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645024"/>
            <a:ext cx="1714500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8839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1268760"/>
            <a:ext cx="7308304" cy="108012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ZDROJE A AUTORSKÁ PRÁVA</a:t>
            </a:r>
            <a:endParaRPr lang="cs-CZ" sz="3200" b="1" dirty="0">
              <a:solidFill>
                <a:srgbClr val="92D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104456"/>
          </a:xfrm>
        </p:spPr>
        <p:txBody>
          <a:bodyPr/>
          <a:lstStyle/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English Grammar in Use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third edition. Cambridge: Cambridge University Press, 2004. ISBN 0521532892.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Grammar in Use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Cambridge: Cambridge University Press, 1998.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Headway Elementary: the third edition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Press, 2007. ISBN 9780194716826.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Headway Pre-intermediate: the third edition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Press, 2007. ISBN 9780194716833.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1" fontAlgn="auto" hangingPunct="1">
              <a:spcAft>
                <a:spcPts val="0"/>
              </a:spcAft>
              <a:buNone/>
            </a:pP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1" fontAlgn="auto" hangingPunct="1">
              <a:spcAft>
                <a:spcPts val="0"/>
              </a:spcAft>
              <a:buNone/>
            </a:pPr>
            <a:r>
              <a:rPr lang="cs-CZ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Všechny nepopsané kliparty a další grafické objekty jsou součástí prostředků výukového sw Smart Notebook a MS Office.</a:t>
            </a:r>
          </a:p>
          <a:p>
            <a:pPr marL="0" lvl="0" indent="0" eaLnBrk="1" fontAlgn="auto" hangingPunct="1">
              <a:spcAft>
                <a:spcPts val="0"/>
              </a:spcAft>
              <a:buNone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7321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2485</TotalTime>
  <Words>728</Words>
  <Application>Microsoft Office PowerPoint</Application>
  <PresentationFormat>Předvádění na obrazovce (4:3)</PresentationFormat>
  <Paragraphs>144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Obchodní akademie, Střední odborná škola  a Jazyková škola s právem státní jazykové zkoušky,  Hradec Králové</vt:lpstr>
      <vt:lpstr>PREPOSITIONS OF TIME</vt:lpstr>
      <vt:lpstr> „AT“ </vt:lpstr>
      <vt:lpstr>„ON“</vt:lpstr>
      <vt:lpstr> „IN“</vt:lpstr>
      <vt:lpstr>„FROM…TO“</vt:lpstr>
      <vt:lpstr>„UNTIL=TILL“</vt:lpstr>
      <vt:lpstr>                                 „BY“</vt:lpstr>
      <vt:lpstr> „SINCE“</vt:lpstr>
      <vt:lpstr>„FOR“</vt:lpstr>
      <vt:lpstr>„BEFORE“</vt:lpstr>
      <vt:lpstr>„AFTER“</vt:lpstr>
      <vt:lpstr>„DURING“</vt:lpstr>
      <vt:lpstr>       NO PREPOSITION</vt:lpstr>
      <vt:lpstr>ZDROJE A AUTORSKÁ PRÁVA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Klimeš Vít</dc:creator>
  <cp:lastModifiedBy>Mamka</cp:lastModifiedBy>
  <cp:revision>339</cp:revision>
  <dcterms:created xsi:type="dcterms:W3CDTF">2013-03-05T07:35:14Z</dcterms:created>
  <dcterms:modified xsi:type="dcterms:W3CDTF">2014-05-24T19:56:12Z</dcterms:modified>
</cp:coreProperties>
</file>