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74" r:id="rId3"/>
    <p:sldId id="275" r:id="rId4"/>
    <p:sldId id="276" r:id="rId5"/>
    <p:sldId id="277" r:id="rId6"/>
    <p:sldId id="295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93" r:id="rId18"/>
    <p:sldId id="288" r:id="rId19"/>
    <p:sldId id="289" r:id="rId20"/>
    <p:sldId id="290" r:id="rId21"/>
    <p:sldId id="291" r:id="rId22"/>
    <p:sldId id="292" r:id="rId23"/>
    <p:sldId id="258" r:id="rId24"/>
    <p:sldId id="294" r:id="rId25"/>
    <p:sldId id="297" r:id="rId26"/>
    <p:sldId id="296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A81F1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833" autoAdjust="0"/>
  </p:normalViewPr>
  <p:slideViewPr>
    <p:cSldViewPr>
      <p:cViewPr>
        <p:scale>
          <a:sx n="70" d="100"/>
          <a:sy n="70" d="100"/>
        </p:scale>
        <p:origin x="-1086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ACFEF8-8A40-4BC5-8DB5-E4E3C7181CF8}" type="datetimeFigureOut">
              <a:rPr lang="en-US" smtClean="0"/>
              <a:pPr/>
              <a:t>11/15/2013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92F29-60AF-4141-AA75-4E323702141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6589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acistick%C3%A9_N%C4%9Bmecko" TargetMode="External"/><Relationship Id="rId13" Type="http://schemas.openxmlformats.org/officeDocument/2006/relationships/hyperlink" Target="http://cs.wikipedia.org/wiki/Sudety" TargetMode="External"/><Relationship Id="rId3" Type="http://schemas.openxmlformats.org/officeDocument/2006/relationships/hyperlink" Target="http://cs.wikipedia.org/wiki/Neville_Chamberlain" TargetMode="External"/><Relationship Id="rId7" Type="http://schemas.openxmlformats.org/officeDocument/2006/relationships/hyperlink" Target="http://cs.wikipedia.org/wiki/Adolf_Hitler" TargetMode="External"/><Relationship Id="rId12" Type="http://schemas.openxmlformats.org/officeDocument/2006/relationships/hyperlink" Target="http://cs.wikipedia.org/wiki/10._%C5%99%C3%ADjen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cs.wikipedia.org/wiki/Francie" TargetMode="External"/><Relationship Id="rId11" Type="http://schemas.openxmlformats.org/officeDocument/2006/relationships/hyperlink" Target="http://cs.wikipedia.org/wiki/%C4%8Ceskoslovensko" TargetMode="External"/><Relationship Id="rId5" Type="http://schemas.openxmlformats.org/officeDocument/2006/relationships/hyperlink" Target="http://cs.wikipedia.org/wiki/%C3%89douard_Daladier" TargetMode="External"/><Relationship Id="rId10" Type="http://schemas.openxmlformats.org/officeDocument/2006/relationships/hyperlink" Target="http://cs.wikipedia.org/wiki/It%C3%A1lie" TargetMode="External"/><Relationship Id="rId4" Type="http://schemas.openxmlformats.org/officeDocument/2006/relationships/hyperlink" Target="http://cs.wikipedia.org/wiki/Spojen%C3%A9_kr%C3%A1lovstv%C3%AD" TargetMode="External"/><Relationship Id="rId9" Type="http://schemas.openxmlformats.org/officeDocument/2006/relationships/hyperlink" Target="http://cs.wikipedia.org/wiki/Benito_Mussolini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obrázek citován dne 28.8.2013, </a:t>
            </a:r>
            <a:r>
              <a:rPr lang="cs-CZ" dirty="0" err="1" smtClean="0"/>
              <a:t>google</a:t>
            </a:r>
            <a:r>
              <a:rPr lang="cs-CZ" dirty="0" smtClean="0"/>
              <a:t> filtrování licence lze volně užívat, sdílet i upravovat, používat i komerčně</a:t>
            </a:r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028C320-931E-43E4-B007-F854E178D1F1}" type="slidenum">
              <a:rPr lang="cs-CZ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obchod, válka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07467EB-057E-4442-932C-12121AF6BA7A}" type="slidenum">
              <a:rPr lang="cs-CZ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řešení: Mnichovská dohoda a následné zabrání </a:t>
            </a:r>
            <a:r>
              <a:rPr lang="cs-CZ" dirty="0" err="1" smtClean="0"/>
              <a:t>sudet</a:t>
            </a:r>
            <a:r>
              <a:rPr lang="cs-CZ" dirty="0" smtClean="0"/>
              <a:t>… 30.9.1938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DC0D901-55FD-4F86-BE58-C954B2830469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řešení: Mnichovská dohoda a následné zabrání </a:t>
            </a:r>
            <a:r>
              <a:rPr lang="cs-CZ" dirty="0" err="1" smtClean="0"/>
              <a:t>sudet</a:t>
            </a:r>
            <a:r>
              <a:rPr lang="cs-CZ" dirty="0" smtClean="0"/>
              <a:t>… 30.9.1938</a:t>
            </a: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DC0D901-55FD-4F86-BE58-C954B2830469}" type="slidenum">
              <a:rPr lang="cs-CZ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Zástupci čtyř zemí – </a:t>
            </a:r>
            <a:r>
              <a:rPr lang="cs-CZ" dirty="0" err="1" smtClean="0">
                <a:hlinkClick r:id="rId3" tooltip="Neville Chamberlain"/>
              </a:rPr>
              <a:t>Neville</a:t>
            </a:r>
            <a:r>
              <a:rPr lang="cs-CZ" dirty="0" smtClean="0">
                <a:hlinkClick r:id="rId3" tooltip="Neville Chamberlain"/>
              </a:rPr>
              <a:t> </a:t>
            </a:r>
            <a:r>
              <a:rPr lang="cs-CZ" dirty="0" err="1" smtClean="0">
                <a:hlinkClick r:id="rId3" tooltip="Neville Chamberlain"/>
              </a:rPr>
              <a:t>Chamberlain</a:t>
            </a:r>
            <a:r>
              <a:rPr lang="cs-CZ" dirty="0" smtClean="0"/>
              <a:t> (</a:t>
            </a:r>
            <a:r>
              <a:rPr lang="cs-CZ" dirty="0" smtClean="0">
                <a:hlinkClick r:id="rId4" tooltip="Spojené království"/>
              </a:rPr>
              <a:t>Velká Británie</a:t>
            </a:r>
            <a:r>
              <a:rPr lang="cs-CZ" dirty="0" smtClean="0"/>
              <a:t>), </a:t>
            </a:r>
            <a:r>
              <a:rPr lang="cs-CZ" dirty="0" err="1" smtClean="0">
                <a:hlinkClick r:id="rId5" tooltip="Édouard Daladier"/>
              </a:rPr>
              <a:t>Édouard</a:t>
            </a:r>
            <a:r>
              <a:rPr lang="cs-CZ" dirty="0" smtClean="0">
                <a:hlinkClick r:id="rId5" tooltip="Édouard Daladier"/>
              </a:rPr>
              <a:t> </a:t>
            </a:r>
            <a:r>
              <a:rPr lang="cs-CZ" dirty="0" err="1" smtClean="0">
                <a:hlinkClick r:id="rId5" tooltip="Édouard Daladier"/>
              </a:rPr>
              <a:t>Daladier</a:t>
            </a:r>
            <a:r>
              <a:rPr lang="cs-CZ" dirty="0" smtClean="0"/>
              <a:t> (</a:t>
            </a:r>
            <a:r>
              <a:rPr lang="cs-CZ" dirty="0" smtClean="0">
                <a:hlinkClick r:id="rId6" tooltip="Francie"/>
              </a:rPr>
              <a:t>Francie</a:t>
            </a:r>
            <a:r>
              <a:rPr lang="cs-CZ" dirty="0" smtClean="0"/>
              <a:t>), </a:t>
            </a:r>
            <a:r>
              <a:rPr lang="cs-CZ" dirty="0" smtClean="0">
                <a:hlinkClick r:id="rId7" tooltip="Adolf Hitler"/>
              </a:rPr>
              <a:t>Adolf Hitler</a:t>
            </a:r>
            <a:r>
              <a:rPr lang="cs-CZ" dirty="0" smtClean="0"/>
              <a:t> (</a:t>
            </a:r>
            <a:r>
              <a:rPr lang="cs-CZ" dirty="0" smtClean="0">
                <a:hlinkClick r:id="rId8" tooltip="Nacistické Německo"/>
              </a:rPr>
              <a:t>Německo</a:t>
            </a:r>
            <a:r>
              <a:rPr lang="cs-CZ" dirty="0" smtClean="0"/>
              <a:t>) a </a:t>
            </a:r>
            <a:r>
              <a:rPr lang="cs-CZ" dirty="0" err="1" smtClean="0">
                <a:hlinkClick r:id="rId9" tooltip="Benito Mussolini"/>
              </a:rPr>
              <a:t>Benito</a:t>
            </a:r>
            <a:r>
              <a:rPr lang="cs-CZ" dirty="0" smtClean="0">
                <a:hlinkClick r:id="rId9" tooltip="Benito Mussolini"/>
              </a:rPr>
              <a:t> </a:t>
            </a:r>
            <a:r>
              <a:rPr lang="cs-CZ" dirty="0" err="1" smtClean="0">
                <a:hlinkClick r:id="rId9" tooltip="Benito Mussolini"/>
              </a:rPr>
              <a:t>Mussolini</a:t>
            </a:r>
            <a:r>
              <a:rPr lang="cs-CZ" dirty="0" smtClean="0"/>
              <a:t> (</a:t>
            </a:r>
            <a:r>
              <a:rPr lang="cs-CZ" dirty="0" smtClean="0">
                <a:hlinkClick r:id="rId10" tooltip="Itálie"/>
              </a:rPr>
              <a:t>Itálie</a:t>
            </a:r>
            <a:r>
              <a:rPr lang="cs-CZ" dirty="0" smtClean="0"/>
              <a:t>) – se dohodli, že </a:t>
            </a:r>
            <a:r>
              <a:rPr lang="cs-CZ" dirty="0" smtClean="0">
                <a:hlinkClick r:id="rId11" tooltip="Československo"/>
              </a:rPr>
              <a:t>Československo</a:t>
            </a:r>
            <a:r>
              <a:rPr lang="cs-CZ" dirty="0" smtClean="0"/>
              <a:t> musí do </a:t>
            </a:r>
            <a:r>
              <a:rPr lang="cs-CZ" dirty="0" smtClean="0">
                <a:hlinkClick r:id="rId12" tooltip="10. říjen"/>
              </a:rPr>
              <a:t>10. října</a:t>
            </a:r>
            <a:r>
              <a:rPr lang="cs-CZ" dirty="0" smtClean="0"/>
              <a:t> postoupit pohraniční území obývané Němci (</a:t>
            </a:r>
            <a:r>
              <a:rPr lang="cs-CZ" dirty="0" smtClean="0">
                <a:hlinkClick r:id="rId13" tooltip="Sudety"/>
              </a:rPr>
              <a:t>Sudety</a:t>
            </a:r>
            <a:r>
              <a:rPr lang="cs-CZ" dirty="0" smtClean="0"/>
              <a:t>) Německu. Zástupci československé strany byli přítomni, ale k jednání samotnému nebyli přizváni.  zdroj:</a:t>
            </a:r>
            <a:r>
              <a:rPr lang="cs-CZ" baseline="0" dirty="0" smtClean="0"/>
              <a:t> http://cs.wikipedia.org/wiki/Mnichovsk%C3%A1_dohoda</a:t>
            </a: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diskuse:</a:t>
            </a:r>
            <a:r>
              <a:rPr lang="cs-CZ" baseline="0" dirty="0" smtClean="0"/>
              <a:t> postavení prezidenta Beneše v této věci</a:t>
            </a:r>
            <a:endParaRPr lang="cs-CZ" dirty="0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95D67B5-1562-47BD-A4DE-FEC73CC855F6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tabulka znázorňuje těžbu, spotřebu a dopravu ropy v roce 2003</a:t>
            </a:r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A5E802D-3D04-4F0B-84B2-0D8324D9CF81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výklad: potřebnost vypracovat všeobecně platný systém mezinárodního obchodního práva a vytvořit řadu mezinárodních institucí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výklad: nutnost standardizace různých výrobků, aby šly použít kdekoli na světě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výklad: vytvoření jednotného</a:t>
            </a:r>
            <a:r>
              <a:rPr lang="cs-CZ" baseline="0" dirty="0" smtClean="0"/>
              <a:t> trhu, navzájem převoditelných měn a podobně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výklad: vznik mezinárodních </a:t>
            </a:r>
            <a:r>
              <a:rPr lang="cs-CZ" dirty="0" err="1" smtClean="0"/>
              <a:t>org</a:t>
            </a:r>
            <a:r>
              <a:rPr lang="cs-CZ" dirty="0" smtClean="0"/>
              <a:t>., budování systému nadnárodní bezpečnosti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výklad: globalizace</a:t>
            </a:r>
            <a:r>
              <a:rPr lang="cs-CZ" baseline="0" dirty="0" smtClean="0"/>
              <a:t> vychází zejména z liberálních ideologií, každý má právo usilovat o své štěstí</a:t>
            </a:r>
          </a:p>
          <a:p>
            <a:r>
              <a:rPr lang="cs-CZ" baseline="0" dirty="0" smtClean="0"/>
              <a:t>do diskuse: vliv mocností na jednotlivé režimy a jejich manipulace ve prospěch velmocí !!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výklad: rozšíření angličtiny jako světového jazyka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výklad: úsilí o stanovení jednotných sociálních norem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výklad:negativní důsledky globalizace, ekologická hnutí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učitel vysvětlí souvislosti mezi ekologií, ekonomikou a společností – dopad rozvíjející se ekonomiky na přírodu a propojení ale i odcizení společnosti</a:t>
            </a: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CA56CCF-3E50-49FC-9812-F5A1325AA9AF}" type="slidenum">
              <a:rPr lang="cs-CZ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údaje mapy z roku 2008 – Populace žijící na hranici chudoby a v chudobě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064C9E2-CCF7-4767-9F3D-4D73EA8431BE}" type="slidenum">
              <a:rPr lang="cs-CZ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Metodika: opakování tématu globalizace</a:t>
            </a:r>
          </a:p>
          <a:p>
            <a:r>
              <a:rPr lang="cs-CZ" dirty="0" smtClean="0"/>
              <a:t>Tajenka: Konzumerismus</a:t>
            </a:r>
            <a:r>
              <a:rPr lang="cs-CZ" baseline="0" dirty="0" smtClean="0"/>
              <a:t> – navázání k dalšímu tématu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9/Persia_600ad.jpg" TargetMode="External"/><Relationship Id="rId7" Type="http://schemas.openxmlformats.org/officeDocument/2006/relationships/hyperlink" Target="http://upload.wikimedia.org/wikipedia/commons/7/75/Logo_Bio-leben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Wipo_emblem.gif" TargetMode="External"/><Relationship Id="rId5" Type="http://schemas.openxmlformats.org/officeDocument/2006/relationships/hyperlink" Target="http://is.muni.cz/do/ped/kat/fyzika/autem/pics/doprava-ropy-02-full.jpg" TargetMode="External"/><Relationship Id="rId4" Type="http://schemas.openxmlformats.org/officeDocument/2006/relationships/hyperlink" Target="http://upload.wikimedia.org/wikipedia/commons/9/9c/Bundesarchiv_Bild_183-R69173,_M%C3%BCnchener_Abkommen,_Staatschefs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f/Democracy_Index_2010_with_legend.p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a/a6/Percent_poverty_world_map.png" TargetMode="External"/><Relationship Id="rId4" Type="http://schemas.openxmlformats.org/officeDocument/2006/relationships/hyperlink" Target="http://pixabay.com/static/uploads/photo/2013/05/12/09/35/globe-110774_640.jpg?i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</a:t>
                      </a:r>
                      <a:r>
                        <a:rPr lang="cs-CZ" sz="18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Michala Holoubková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VY_32_INOVACE_6_CLOVEK_V_LIDSKEM_SPOLECENSTVI_20 Globalizace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Člověk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 lidském společenství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 (2. a 4.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.),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Globalizace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její dopad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 souvislostech s historickým děním, zamyšlení nad pozitivním i negativním dopadem globalizace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352754" y="1"/>
            <a:ext cx="7772400" cy="1124744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Globalizace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44824"/>
            <a:ext cx="8424936" cy="4392488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= postupné propojování světa z hlediska ekonomického, kulturního, jazykového…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995323" y="0"/>
            <a:ext cx="8147248" cy="980728"/>
          </a:xfrm>
        </p:spPr>
        <p:txBody>
          <a:bodyPr/>
          <a:lstStyle/>
          <a:p>
            <a:pPr algn="r"/>
            <a:r>
              <a:rPr lang="cs-CZ" sz="2400" b="1" dirty="0" smtClean="0"/>
              <a:t>… </a:t>
            </a:r>
            <a:r>
              <a:rPr lang="cs-CZ" sz="3600" b="1" dirty="0" smtClean="0"/>
              <a:t>globalizace v historii?</a:t>
            </a:r>
          </a:p>
        </p:txBody>
      </p:sp>
      <p:pic>
        <p:nvPicPr>
          <p:cNvPr id="3075" name="Zástupný symbol pro obsah 3" descr="Persia_600ad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1125538"/>
            <a:ext cx="8483600" cy="4813300"/>
          </a:xfrm>
        </p:spPr>
      </p:pic>
      <p:sp>
        <p:nvSpPr>
          <p:cNvPr id="3076" name="TextovéPole 4"/>
          <p:cNvSpPr txBox="1">
            <a:spLocks noChangeArrowheads="1"/>
          </p:cNvSpPr>
          <p:nvPr/>
        </p:nvSpPr>
        <p:spPr bwMode="auto">
          <a:xfrm>
            <a:off x="251520" y="6092825"/>
            <a:ext cx="367240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Obr. 1 Mapa globalizace </a:t>
            </a:r>
            <a:r>
              <a:rPr lang="en-US" dirty="0" smtClean="0"/>
              <a:t>[1]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Globalizace tu není odjakživa</a:t>
            </a:r>
          </a:p>
        </p:txBody>
      </p:sp>
      <p:sp>
        <p:nvSpPr>
          <p:cNvPr id="4099" name="Zástupný symbol pro obsah 9"/>
          <p:cNvSpPr>
            <a:spLocks noGrp="1"/>
          </p:cNvSpPr>
          <p:nvPr>
            <p:ph idx="1"/>
          </p:nvPr>
        </p:nvSpPr>
        <p:spPr>
          <a:xfrm>
            <a:off x="683568" y="1844824"/>
            <a:ext cx="7786688" cy="442108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historii globalizace neexistovala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Centry kultury byla izolovaná ohniska civilizace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apř. Čína, Persie </a:t>
            </a:r>
            <a:r>
              <a:rPr lang="cs-CZ" dirty="0" err="1" smtClean="0"/>
              <a:t>atd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B0F0"/>
                </a:solidFill>
              </a:rPr>
              <a:t>Uveďte alespoň dva důvody, proč lidé mezi těmito centry cestovali: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ovéPole 5"/>
          <p:cNvSpPr txBox="1">
            <a:spLocks noChangeArrowheads="1"/>
          </p:cNvSpPr>
          <p:nvPr/>
        </p:nvSpPr>
        <p:spPr bwMode="auto">
          <a:xfrm>
            <a:off x="323528" y="2420888"/>
            <a:ext cx="864096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55600" lvl="1" indent="-355600">
              <a:buFont typeface="Wingdings" pitchFamily="2" charset="2"/>
              <a:buChar char="Ø"/>
            </a:pPr>
            <a:r>
              <a:rPr lang="cs-CZ" sz="2800" dirty="0" smtClean="0"/>
              <a:t>20</a:t>
            </a:r>
            <a:r>
              <a:rPr lang="cs-CZ" sz="2800" dirty="0"/>
              <a:t>. století ukázalo světu, že již není </a:t>
            </a:r>
            <a:r>
              <a:rPr lang="cs-CZ" sz="2800" dirty="0" smtClean="0"/>
              <a:t>izolovaný.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8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dirty="0"/>
              <a:t>C</a:t>
            </a:r>
            <a:r>
              <a:rPr lang="cs-CZ" sz="2800" dirty="0" smtClean="0"/>
              <a:t>o </a:t>
            </a:r>
            <a:r>
              <a:rPr lang="cs-CZ" sz="2800" dirty="0"/>
              <a:t>se stane v jedné části světa nebo kontinentu může ovlivnit i vzdálená </a:t>
            </a:r>
            <a:r>
              <a:rPr lang="cs-CZ" sz="2800" dirty="0" smtClean="0"/>
              <a:t>místa.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8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dirty="0" smtClean="0"/>
              <a:t>Např</a:t>
            </a:r>
            <a:r>
              <a:rPr lang="cs-CZ" sz="2800" dirty="0"/>
              <a:t>.: </a:t>
            </a:r>
            <a:endParaRPr lang="cs-CZ" sz="2800" dirty="0" smtClean="0"/>
          </a:p>
          <a:p>
            <a:pPr marL="355600"/>
            <a:r>
              <a:rPr lang="cs-CZ" sz="2800" b="1" dirty="0" smtClean="0">
                <a:solidFill>
                  <a:srgbClr val="00B0F0"/>
                </a:solidFill>
              </a:rPr>
              <a:t>Úkol </a:t>
            </a:r>
            <a:r>
              <a:rPr lang="cs-CZ" sz="2800" b="1" dirty="0">
                <a:solidFill>
                  <a:srgbClr val="00B0F0"/>
                </a:solidFill>
              </a:rPr>
              <a:t>– vysvětli a časově zařaď </a:t>
            </a:r>
            <a:r>
              <a:rPr lang="cs-CZ" sz="2800" b="1" dirty="0" smtClean="0">
                <a:solidFill>
                  <a:srgbClr val="00B0F0"/>
                </a:solidFill>
              </a:rPr>
              <a:t>událost, která je znázorněna na mapě.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-22740" y="188640"/>
            <a:ext cx="916674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cs-CZ" sz="3600" b="1" dirty="0" smtClean="0"/>
              <a:t>Rozvoj globalizace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8" descr="sudet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5708" y="1204301"/>
            <a:ext cx="8000748" cy="5083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75708" y="6287580"/>
            <a:ext cx="52644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</a:t>
            </a:r>
            <a:r>
              <a:rPr lang="cs-CZ" dirty="0" smtClean="0"/>
              <a:t>2 Rozvoj </a:t>
            </a:r>
            <a:r>
              <a:rPr lang="cs-CZ" dirty="0"/>
              <a:t>globalizace 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5124" name="TextovéPole 5"/>
          <p:cNvSpPr txBox="1">
            <a:spLocks noChangeArrowheads="1"/>
          </p:cNvSpPr>
          <p:nvPr/>
        </p:nvSpPr>
        <p:spPr bwMode="auto">
          <a:xfrm>
            <a:off x="-22740" y="188640"/>
            <a:ext cx="916674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cs-CZ" sz="3600" b="1" dirty="0" smtClean="0"/>
              <a:t>Rozvoj globalizace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15413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76250"/>
            <a:ext cx="7961312" cy="547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611188" y="5949950"/>
            <a:ext cx="89646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/>
              <a:t>Obr. 3 Mnichovská dohoda </a:t>
            </a: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bdélník 4"/>
          <p:cNvSpPr>
            <a:spLocks noChangeArrowheads="1"/>
          </p:cNvSpPr>
          <p:nvPr/>
        </p:nvSpPr>
        <p:spPr bwMode="auto">
          <a:xfrm>
            <a:off x="395289" y="6407228"/>
            <a:ext cx="87402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Obr. 4 Těžba, spotřeba a doprava ropy </a:t>
            </a: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7171" name="TextovéPole 5"/>
          <p:cNvSpPr txBox="1">
            <a:spLocks noChangeArrowheads="1"/>
          </p:cNvSpPr>
          <p:nvPr/>
        </p:nvSpPr>
        <p:spPr bwMode="auto">
          <a:xfrm>
            <a:off x="250825" y="116632"/>
            <a:ext cx="888469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cs-CZ" sz="3600" b="1" dirty="0"/>
              <a:t>… anebo tzv. ropný </a:t>
            </a:r>
            <a:r>
              <a:rPr lang="cs-CZ" sz="3600" b="1" dirty="0" smtClean="0"/>
              <a:t>šok</a:t>
            </a:r>
            <a:endParaRPr lang="cs-CZ" sz="3600" b="1" dirty="0"/>
          </a:p>
          <a:p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400" b="1" dirty="0" smtClean="0">
                <a:solidFill>
                  <a:srgbClr val="00B0F0"/>
                </a:solidFill>
              </a:rPr>
              <a:t>Úkol</a:t>
            </a:r>
            <a:r>
              <a:rPr lang="cs-CZ" sz="2400" b="1" dirty="0">
                <a:solidFill>
                  <a:srgbClr val="00B0F0"/>
                </a:solidFill>
              </a:rPr>
              <a:t>: vyhledejte na internetu rok ropné krize a okolnosti jejího vzniku</a:t>
            </a:r>
          </a:p>
        </p:txBody>
      </p:sp>
      <p:pic>
        <p:nvPicPr>
          <p:cNvPr id="7172" name="Obrázek 7" descr="doprava-ropy-02-full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888929"/>
            <a:ext cx="7993136" cy="4518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8229600" cy="1143000"/>
          </a:xfrm>
        </p:spPr>
        <p:txBody>
          <a:bodyPr rtlCol="0">
            <a:no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/>
              <a:t>Příčiny globalizace a souvislosti, které se nutně musely udát - právní souvislosti</a:t>
            </a:r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827584" y="1556792"/>
            <a:ext cx="4680520" cy="4618470"/>
          </a:xfrm>
          <a:noFill/>
        </p:spPr>
      </p:pic>
      <p:sp>
        <p:nvSpPr>
          <p:cNvPr id="8196" name="Obdélník 4"/>
          <p:cNvSpPr>
            <a:spLocks noChangeArrowheads="1"/>
          </p:cNvSpPr>
          <p:nvPr/>
        </p:nvSpPr>
        <p:spPr bwMode="auto">
          <a:xfrm>
            <a:off x="827584" y="6287425"/>
            <a:ext cx="61563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Obr. 5 </a:t>
            </a:r>
            <a:r>
              <a:rPr lang="cs-CZ" dirty="0" err="1" smtClean="0">
                <a:latin typeface="Calibri" pitchFamily="34" charset="0"/>
              </a:rPr>
              <a:t>Wipo</a:t>
            </a:r>
            <a:r>
              <a:rPr lang="cs-CZ" dirty="0" smtClean="0">
                <a:latin typeface="Calibri" pitchFamily="34" charset="0"/>
              </a:rPr>
              <a:t> emblém </a:t>
            </a:r>
            <a:r>
              <a:rPr lang="en-US" dirty="0" smtClean="0">
                <a:latin typeface="Calibri" pitchFamily="34" charset="0"/>
              </a:rPr>
              <a:t>[5]</a:t>
            </a:r>
            <a:endParaRPr lang="cs-CZ" sz="1000" dirty="0">
              <a:latin typeface="Calibri" pitchFamily="34" charset="0"/>
            </a:endParaRPr>
          </a:p>
        </p:txBody>
      </p:sp>
      <p:sp>
        <p:nvSpPr>
          <p:cNvPr id="8197" name="TextovéPole 6"/>
          <p:cNvSpPr txBox="1">
            <a:spLocks noChangeArrowheads="1"/>
          </p:cNvSpPr>
          <p:nvPr/>
        </p:nvSpPr>
        <p:spPr bwMode="auto">
          <a:xfrm>
            <a:off x="5940152" y="1916113"/>
            <a:ext cx="28797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např.: OSN – organizace pro ochranu duševního vlastnictví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3882" y="116632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Příčiny globalizace  </a:t>
            </a:r>
            <a:br>
              <a:rPr lang="cs-CZ" sz="3600" b="1" dirty="0" smtClean="0"/>
            </a:br>
            <a:r>
              <a:rPr lang="cs-CZ" sz="3600" b="1" dirty="0" smtClean="0"/>
              <a:t>souvislosti technologické</a:t>
            </a:r>
          </a:p>
        </p:txBody>
      </p:sp>
      <p:sp>
        <p:nvSpPr>
          <p:cNvPr id="9219" name="Obdélník 4"/>
          <p:cNvSpPr>
            <a:spLocks noChangeArrowheads="1"/>
          </p:cNvSpPr>
          <p:nvPr/>
        </p:nvSpPr>
        <p:spPr bwMode="auto">
          <a:xfrm>
            <a:off x="1259632" y="5733256"/>
            <a:ext cx="69484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Obr. 6 Logo </a:t>
            </a:r>
            <a:r>
              <a:rPr lang="en-US" dirty="0" smtClean="0">
                <a:latin typeface="Calibri" pitchFamily="34" charset="0"/>
              </a:rPr>
              <a:t>[6]</a:t>
            </a:r>
            <a:r>
              <a:rPr lang="cs-CZ" dirty="0" smtClean="0">
                <a:latin typeface="Calibri" pitchFamily="34" charset="0"/>
              </a:rPr>
              <a:t> 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9220" name="Zástupný symbol pro obsah 7" descr="index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5616" y="1916832"/>
            <a:ext cx="6840760" cy="378280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Příčiny globalizace </a:t>
            </a: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cs-CZ" sz="3600" b="1" dirty="0" smtClean="0"/>
              <a:t>souvislosti ekonomické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01129" y="6347212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smtClean="0">
                <a:latin typeface="+mn-lt"/>
              </a:rPr>
              <a:t>Obr. 7 Logo měny </a:t>
            </a:r>
            <a:r>
              <a:rPr lang="en-US" dirty="0" smtClean="0">
                <a:latin typeface="+mn-lt"/>
              </a:rPr>
              <a:t>[7]</a:t>
            </a:r>
            <a:endParaRPr lang="cs-CZ" dirty="0">
              <a:latin typeface="+mn-lt"/>
            </a:endParaRPr>
          </a:p>
        </p:txBody>
      </p:sp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649127" y="1772816"/>
            <a:ext cx="813690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</a:rPr>
              <a:t>Ú</a:t>
            </a:r>
            <a:r>
              <a:rPr lang="cs-CZ" sz="2800" b="1" dirty="0" smtClean="0">
                <a:solidFill>
                  <a:srgbClr val="00B0F0"/>
                </a:solidFill>
              </a:rPr>
              <a:t>kol</a:t>
            </a:r>
            <a:r>
              <a:rPr lang="cs-CZ" sz="2800" b="1" dirty="0">
                <a:solidFill>
                  <a:srgbClr val="00B0F0"/>
                </a:solidFill>
              </a:rPr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F0"/>
                </a:solidFill>
              </a:rPr>
              <a:t>Datum </a:t>
            </a:r>
            <a:r>
              <a:rPr lang="cs-CZ" sz="2800" b="1" dirty="0">
                <a:solidFill>
                  <a:srgbClr val="00B0F0"/>
                </a:solidFill>
              </a:rPr>
              <a:t>zavedení </a:t>
            </a:r>
            <a:r>
              <a:rPr lang="cs-CZ" sz="2800" b="1" dirty="0" smtClean="0">
                <a:solidFill>
                  <a:srgbClr val="00B0F0"/>
                </a:solidFill>
              </a:rPr>
              <a:t>eura.</a:t>
            </a:r>
            <a:endParaRPr lang="cs-CZ" sz="2800" b="1" dirty="0">
              <a:solidFill>
                <a:srgbClr val="00B0F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B0F0"/>
                </a:solidFill>
              </a:rPr>
              <a:t>K</a:t>
            </a:r>
            <a:r>
              <a:rPr lang="cs-CZ" sz="2800" b="1" dirty="0" smtClean="0">
                <a:solidFill>
                  <a:srgbClr val="00B0F0"/>
                </a:solidFill>
              </a:rPr>
              <a:t>olik </a:t>
            </a:r>
            <a:r>
              <a:rPr lang="cs-CZ" sz="2800" b="1" dirty="0">
                <a:solidFill>
                  <a:srgbClr val="00B0F0"/>
                </a:solidFill>
              </a:rPr>
              <a:t>států používá euro jako národní měnu?</a:t>
            </a:r>
          </a:p>
        </p:txBody>
      </p:sp>
      <p:pic>
        <p:nvPicPr>
          <p:cNvPr id="10245" name="Zástupný symbol pro obsah 7" descr="Euro_logo_plus_character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01129" y="3405858"/>
            <a:ext cx="5832648" cy="292604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6101" y="0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Příčiny globalizace</a:t>
            </a: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cs-CZ" sz="3600" b="1" dirty="0" smtClean="0"/>
              <a:t>souvislosti politické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23529" y="1988840"/>
            <a:ext cx="8463284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</a:rPr>
              <a:t>Ú</a:t>
            </a:r>
            <a:r>
              <a:rPr lang="cs-CZ" sz="2800" b="1" dirty="0" smtClean="0">
                <a:solidFill>
                  <a:srgbClr val="00B0F0"/>
                </a:solidFill>
              </a:rPr>
              <a:t>kol</a:t>
            </a:r>
            <a:r>
              <a:rPr lang="cs-CZ" sz="2800" b="1" dirty="0">
                <a:solidFill>
                  <a:srgbClr val="00B0F0"/>
                </a:solidFill>
              </a:rPr>
              <a:t>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F0"/>
                </a:solidFill>
              </a:rPr>
              <a:t>Kolik </a:t>
            </a:r>
            <a:r>
              <a:rPr lang="cs-CZ" sz="2800" b="1" dirty="0">
                <a:solidFill>
                  <a:srgbClr val="00B0F0"/>
                </a:solidFill>
              </a:rPr>
              <a:t>členských států má OSN? 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pPr>
              <a:buFont typeface="Arial" charset="0"/>
              <a:buChar char="•"/>
            </a:pPr>
            <a:endParaRPr lang="cs-CZ" sz="2800" b="1" dirty="0">
              <a:solidFill>
                <a:srgbClr val="00B0F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B0F0"/>
                </a:solidFill>
              </a:rPr>
              <a:t>K</a:t>
            </a:r>
            <a:r>
              <a:rPr lang="cs-CZ" sz="2800" b="1" dirty="0" smtClean="0">
                <a:solidFill>
                  <a:srgbClr val="00B0F0"/>
                </a:solidFill>
              </a:rPr>
              <a:t>dy </a:t>
            </a:r>
            <a:r>
              <a:rPr lang="cs-CZ" sz="2800" b="1" dirty="0">
                <a:solidFill>
                  <a:srgbClr val="00B0F0"/>
                </a:solidFill>
              </a:rPr>
              <a:t>byla OSN založena</a:t>
            </a:r>
            <a:r>
              <a:rPr lang="cs-CZ" sz="2800" b="1" dirty="0" smtClean="0">
                <a:solidFill>
                  <a:srgbClr val="00B0F0"/>
                </a:solidFill>
              </a:rPr>
              <a:t>?</a:t>
            </a:r>
          </a:p>
          <a:p>
            <a:pPr>
              <a:buFont typeface="Arial" charset="0"/>
              <a:buChar char="•"/>
            </a:pPr>
            <a:endParaRPr lang="cs-CZ" sz="2800" b="1" dirty="0" smtClean="0">
              <a:solidFill>
                <a:srgbClr val="00B0F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B0F0"/>
                </a:solidFill>
              </a:rPr>
              <a:t>K</a:t>
            </a:r>
            <a:r>
              <a:rPr lang="cs-CZ" sz="2800" b="1" dirty="0" smtClean="0">
                <a:solidFill>
                  <a:srgbClr val="00B0F0"/>
                </a:solidFill>
              </a:rPr>
              <a:t>terá organizace zajišťuje vojenskou bezpečnost Evropy?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Příčiny globalizace</a:t>
            </a:r>
            <a:br>
              <a:rPr lang="cs-CZ" sz="3600" b="1" dirty="0" smtClean="0"/>
            </a:br>
            <a:r>
              <a:rPr lang="cs-CZ" sz="3600" b="1" dirty="0" smtClean="0"/>
              <a:t>souvislosti ideologické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552" y="1916832"/>
            <a:ext cx="80645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Úkol</a:t>
            </a:r>
            <a:r>
              <a:rPr lang="cs-CZ" sz="2800" b="1" dirty="0">
                <a:solidFill>
                  <a:srgbClr val="00B0F0"/>
                </a:solidFill>
              </a:rPr>
              <a:t>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B0F0"/>
                </a:solidFill>
              </a:rPr>
              <a:t>Vyjmenujte aspoň tři demokratické ideologie</a:t>
            </a:r>
            <a:r>
              <a:rPr lang="cs-CZ" sz="2800" b="1" dirty="0" smtClean="0">
                <a:solidFill>
                  <a:srgbClr val="00B0F0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800" b="1" dirty="0">
              <a:solidFill>
                <a:srgbClr val="00B0F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00B0F0"/>
                </a:solidFill>
              </a:rPr>
              <a:t>Ve </a:t>
            </a:r>
            <a:r>
              <a:rPr lang="cs-CZ" sz="2800" b="1" dirty="0" smtClean="0">
                <a:solidFill>
                  <a:srgbClr val="00B0F0"/>
                </a:solidFill>
              </a:rPr>
              <a:t>kterých 3 </a:t>
            </a:r>
            <a:r>
              <a:rPr lang="cs-CZ" sz="2800" b="1" dirty="0">
                <a:solidFill>
                  <a:srgbClr val="00B0F0"/>
                </a:solidFill>
              </a:rPr>
              <a:t>státech najdeme v současnosti diktaturu?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539750" y="0"/>
            <a:ext cx="8604250" cy="1143000"/>
          </a:xfrm>
        </p:spPr>
        <p:txBody>
          <a:bodyPr/>
          <a:lstStyle/>
          <a:p>
            <a:r>
              <a:rPr lang="cs-CZ" sz="3200" b="1" dirty="0" smtClean="0"/>
              <a:t>Demokratické a nedemokratické režimy v roce 2010</a:t>
            </a:r>
          </a:p>
        </p:txBody>
      </p:sp>
      <p:pic>
        <p:nvPicPr>
          <p:cNvPr id="13315" name="Zástupný symbol pro obsah 3" descr="800px-Democracy_Index_2010_with_legend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2076" y="1556792"/>
            <a:ext cx="8886508" cy="4392487"/>
          </a:xfrm>
        </p:spPr>
      </p:pic>
      <p:sp>
        <p:nvSpPr>
          <p:cNvPr id="13316" name="TextovéPole 4"/>
          <p:cNvSpPr txBox="1">
            <a:spLocks noChangeArrowheads="1"/>
          </p:cNvSpPr>
          <p:nvPr/>
        </p:nvSpPr>
        <p:spPr bwMode="auto">
          <a:xfrm>
            <a:off x="179512" y="6092825"/>
            <a:ext cx="842493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Obr. 8 Rozdělení světa dle režimu v roce 2010 </a:t>
            </a:r>
            <a:r>
              <a:rPr lang="en-US" dirty="0" smtClean="0"/>
              <a:t>[</a:t>
            </a:r>
            <a:r>
              <a:rPr lang="cs-CZ" dirty="0" smtClean="0"/>
              <a:t>8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5947" y="14988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Příčiny globalizace</a:t>
            </a: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cs-CZ" sz="3600" b="1" dirty="0" smtClean="0"/>
              <a:t>souvislosti jazykové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43808" y="6025586"/>
            <a:ext cx="4824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 err="1" smtClean="0">
                <a:latin typeface="+mn-lt"/>
              </a:rPr>
              <a:t>Obr</a:t>
            </a:r>
            <a:r>
              <a:rPr lang="en-US" dirty="0" smtClean="0">
                <a:latin typeface="+mn-lt"/>
              </a:rPr>
              <a:t>. 9 Logo [9] </a:t>
            </a:r>
            <a:endParaRPr lang="cs-CZ" dirty="0">
              <a:latin typeface="+mn-lt"/>
            </a:endParaRPr>
          </a:p>
        </p:txBody>
      </p:sp>
      <p:pic>
        <p:nvPicPr>
          <p:cNvPr id="14340" name="Zástupný symbol pro obsah 6" descr="globe-110774_64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015716" y="2924944"/>
            <a:ext cx="4500500" cy="3178479"/>
          </a:xfrm>
        </p:spPr>
      </p:pic>
      <p:sp>
        <p:nvSpPr>
          <p:cNvPr id="6" name="TextovéPole 5"/>
          <p:cNvSpPr txBox="1"/>
          <p:nvPr/>
        </p:nvSpPr>
        <p:spPr>
          <a:xfrm>
            <a:off x="539552" y="1556792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Úkol: </a:t>
            </a:r>
            <a:endParaRPr lang="en-US" sz="2800" b="1" dirty="0" smtClean="0">
              <a:solidFill>
                <a:srgbClr val="00B0F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sz="2800" b="1" dirty="0" smtClean="0">
                <a:solidFill>
                  <a:srgbClr val="00B0F0"/>
                </a:solidFill>
              </a:rPr>
              <a:t>N</a:t>
            </a:r>
            <a:r>
              <a:rPr lang="cs-CZ" sz="2800" b="1" dirty="0" smtClean="0">
                <a:solidFill>
                  <a:srgbClr val="00B0F0"/>
                </a:solidFill>
              </a:rPr>
              <a:t>a internetu vyhledejte, co znamená pojem „esperanto“</a:t>
            </a:r>
            <a:r>
              <a:rPr lang="en-US" sz="2800" b="1" dirty="0" smtClean="0">
                <a:solidFill>
                  <a:srgbClr val="00B0F0"/>
                </a:solidFill>
              </a:rPr>
              <a:t>.</a:t>
            </a:r>
            <a:endParaRPr lang="en-US" sz="2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Příčiny globalizace</a:t>
            </a: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cs-CZ" sz="3600" b="1" dirty="0" smtClean="0"/>
              <a:t>souvislosti sociální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7544" y="1773238"/>
            <a:ext cx="8352928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/>
              <a:t>Vysvětlete pojem dětská práce. </a:t>
            </a:r>
            <a:endParaRPr lang="cs-CZ" sz="28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/>
              <a:t>Kde </a:t>
            </a:r>
            <a:r>
              <a:rPr lang="cs-CZ" sz="2800" b="1" dirty="0"/>
              <a:t>se můžeme s touto prací setkat. </a:t>
            </a:r>
            <a:endParaRPr lang="cs-CZ" sz="28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/>
              <a:t>Jakým </a:t>
            </a:r>
            <a:r>
              <a:rPr lang="cs-CZ" sz="2800" b="1" dirty="0"/>
              <a:t>způsobem ji nepodporovat?</a:t>
            </a:r>
          </a:p>
          <a:p>
            <a:endParaRPr lang="cs-CZ" dirty="0"/>
          </a:p>
          <a:p>
            <a:endParaRPr lang="cs-CZ" sz="2400" b="1" dirty="0" smtClean="0">
              <a:solidFill>
                <a:srgbClr val="00B0F0"/>
              </a:solidFill>
            </a:endParaRPr>
          </a:p>
          <a:p>
            <a:endParaRPr lang="cs-CZ" sz="2400" b="1" dirty="0" smtClean="0">
              <a:solidFill>
                <a:srgbClr val="00B0F0"/>
              </a:solidFill>
            </a:endParaRPr>
          </a:p>
          <a:p>
            <a:r>
              <a:rPr lang="cs-CZ" sz="2800" b="1" dirty="0">
                <a:solidFill>
                  <a:srgbClr val="00B0F0"/>
                </a:solidFill>
              </a:rPr>
              <a:t>Ú</a:t>
            </a:r>
            <a:r>
              <a:rPr lang="cs-CZ" sz="2800" b="1" dirty="0" smtClean="0">
                <a:solidFill>
                  <a:srgbClr val="00B0F0"/>
                </a:solidFill>
              </a:rPr>
              <a:t>kol</a:t>
            </a:r>
            <a:r>
              <a:rPr lang="cs-CZ" sz="2800" b="1" dirty="0">
                <a:solidFill>
                  <a:srgbClr val="00B0F0"/>
                </a:solidFill>
              </a:rPr>
              <a:t>: 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B0F0"/>
                </a:solidFill>
              </a:rPr>
              <a:t>Která </a:t>
            </a:r>
            <a:r>
              <a:rPr lang="cs-CZ" sz="2800" b="1" dirty="0" err="1">
                <a:solidFill>
                  <a:srgbClr val="00B0F0"/>
                </a:solidFill>
              </a:rPr>
              <a:t>suborganizace</a:t>
            </a:r>
            <a:r>
              <a:rPr lang="cs-CZ" sz="2800" b="1" dirty="0">
                <a:solidFill>
                  <a:srgbClr val="00B0F0"/>
                </a:solidFill>
              </a:rPr>
              <a:t> OSN se celosvětově zabývá péčí o děti?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Globalizace</a:t>
            </a:r>
            <a:endParaRPr lang="cs-CZ" sz="2800" dirty="0" smtClean="0">
              <a:latin typeface="Arial" charset="0"/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Souvislosti a negativa globalizace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268760"/>
          </a:xfrm>
        </p:spPr>
        <p:txBody>
          <a:bodyPr/>
          <a:lstStyle/>
          <a:p>
            <a:pPr algn="r" eaLnBrk="1" hangingPunct="1"/>
            <a:r>
              <a:rPr lang="cs-CZ" sz="3600" b="1" dirty="0" smtClean="0"/>
              <a:t>Příčiny globalizace</a:t>
            </a:r>
            <a:br>
              <a:rPr lang="cs-CZ" sz="3600" b="1" dirty="0" smtClean="0"/>
            </a:br>
            <a:r>
              <a:rPr lang="cs-CZ" sz="3600" b="1" dirty="0" smtClean="0"/>
              <a:t>souvislosti ekologické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Vymyslete tři způsoby, jak globalizace negativně ovlivňuje přírodu</a:t>
            </a:r>
            <a:r>
              <a:rPr lang="cs-CZ" sz="2800" b="1" dirty="0" smtClean="0">
                <a:solidFill>
                  <a:srgbClr val="00B0F0"/>
                </a:solidFill>
              </a:rPr>
              <a:t>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např.: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nadměrné cestování letadlem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přeprava zboží a surovin na dlouhé vzdálenosti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nutnost zvýšené produkce obalů (při přepravě)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velkovýroba v rozvojových zemích, kde zákony neupravují použití nebezpečných chemikálií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monokultury (pole s jedním druhem plodiny) – vyčerpávají jednostranně živiny v půdě a nejsou odolné vůči napadení hmyzem atd.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…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rgbClr val="00B0F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0" y="32404"/>
            <a:ext cx="9144000" cy="1452379"/>
          </a:xfrm>
        </p:spPr>
        <p:txBody>
          <a:bodyPr/>
          <a:lstStyle/>
          <a:p>
            <a:pPr algn="r"/>
            <a:r>
              <a:rPr lang="cs-CZ" sz="3600" b="1" dirty="0" smtClean="0"/>
              <a:t>Negativa globalizace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…přibližně 20% lidí vlastní 80% celosvětového bohatství</a:t>
            </a:r>
            <a:endParaRPr lang="cs-CZ" dirty="0" smtClean="0"/>
          </a:p>
        </p:txBody>
      </p:sp>
      <p:sp>
        <p:nvSpPr>
          <p:cNvPr id="17411" name="Obdélník 4"/>
          <p:cNvSpPr>
            <a:spLocks noChangeArrowheads="1"/>
          </p:cNvSpPr>
          <p:nvPr/>
        </p:nvSpPr>
        <p:spPr bwMode="auto">
          <a:xfrm>
            <a:off x="107504" y="6334126"/>
            <a:ext cx="72358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/>
              <a:t>Obr. 11 Mapa světa </a:t>
            </a:r>
            <a:r>
              <a:rPr lang="en-US" dirty="0" smtClean="0"/>
              <a:t>[11]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412" name="Zástupný symbol pro obsah 5" descr="Percent_poverty_world_map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7504" y="1772816"/>
            <a:ext cx="8907463" cy="4464496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80920" cy="1656184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Úkol: 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s pomocí obrázků a brainstormingu vymyslete další negativa globalizace</a:t>
            </a:r>
          </a:p>
        </p:txBody>
      </p:sp>
      <p:sp>
        <p:nvSpPr>
          <p:cNvPr id="18437" name="Obdélník 5"/>
          <p:cNvSpPr>
            <a:spLocks noChangeArrowheads="1"/>
          </p:cNvSpPr>
          <p:nvPr/>
        </p:nvSpPr>
        <p:spPr bwMode="auto">
          <a:xfrm>
            <a:off x="192592" y="6085851"/>
            <a:ext cx="507605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dirty="0" err="1" smtClean="0"/>
              <a:t>Obr</a:t>
            </a:r>
            <a:r>
              <a:rPr lang="en-US" dirty="0" smtClean="0"/>
              <a:t>. 12 </a:t>
            </a:r>
            <a:r>
              <a:rPr lang="en-US" dirty="0" err="1" smtClean="0"/>
              <a:t>Tokio</a:t>
            </a:r>
            <a:r>
              <a:rPr lang="en-US" dirty="0" smtClean="0"/>
              <a:t> [12]</a:t>
            </a:r>
            <a:endParaRPr lang="cs-CZ" dirty="0"/>
          </a:p>
        </p:txBody>
      </p:sp>
      <p:pic>
        <p:nvPicPr>
          <p:cNvPr id="7" name="Obrázek 6" descr="1280px-Straatbeeld_Tokyo_juli_20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31468">
            <a:off x="144016" y="2152925"/>
            <a:ext cx="5004048" cy="3753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38" name="Obrázek 6" descr="container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73423" y="3349543"/>
            <a:ext cx="3888432" cy="2593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5"/>
          <p:cNvSpPr>
            <a:spLocks noChangeArrowheads="1"/>
          </p:cNvSpPr>
          <p:nvPr/>
        </p:nvSpPr>
        <p:spPr bwMode="auto">
          <a:xfrm>
            <a:off x="5173423" y="5993517"/>
            <a:ext cx="40324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smtClean="0"/>
              <a:t>Obr.</a:t>
            </a:r>
            <a:r>
              <a:rPr lang="en-US" dirty="0" smtClean="0"/>
              <a:t> N</a:t>
            </a:r>
            <a:r>
              <a:rPr lang="cs-CZ" dirty="0" smtClean="0"/>
              <a:t>á</a:t>
            </a:r>
            <a:r>
              <a:rPr lang="en-US" dirty="0" err="1" smtClean="0"/>
              <a:t>sledky</a:t>
            </a:r>
            <a:r>
              <a:rPr lang="en-US" dirty="0" smtClean="0"/>
              <a:t> </a:t>
            </a:r>
            <a:r>
              <a:rPr lang="en-US" dirty="0" err="1" smtClean="0"/>
              <a:t>globali</a:t>
            </a:r>
            <a:r>
              <a:rPr lang="cs-CZ" dirty="0" smtClean="0"/>
              <a:t>z</a:t>
            </a:r>
            <a:r>
              <a:rPr lang="en-US" dirty="0" smtClean="0"/>
              <a:t>ace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13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59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2480" t="24413" r="60661" b="26765"/>
          <a:stretch>
            <a:fillRect/>
          </a:stretch>
        </p:blipFill>
        <p:spPr>
          <a:xfrm>
            <a:off x="827088" y="404813"/>
            <a:ext cx="6985000" cy="5545137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3" name="Zástupný symbol pro obsah 3"/>
          <p:cNvPicPr>
            <a:picLocks noGrp="1"/>
          </p:cNvPicPr>
          <p:nvPr>
            <p:ph idx="1"/>
          </p:nvPr>
        </p:nvPicPr>
        <p:blipFill>
          <a:blip r:embed="rId3" cstate="print"/>
          <a:srcRect l="3307" t="38528" r="52397" b="23824"/>
          <a:stretch>
            <a:fillRect/>
          </a:stretch>
        </p:blipFill>
        <p:spPr>
          <a:xfrm>
            <a:off x="179388" y="476250"/>
            <a:ext cx="8713787" cy="5905500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Prameny a literatura</a:t>
            </a:r>
            <a:r>
              <a:rPr lang="cs-CZ" sz="3600" b="1" dirty="0" smtClean="0">
                <a:latin typeface="Arial" charset="0"/>
                <a:cs typeface="Arial" charset="0"/>
              </a:rPr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eaLnBrk="1" hangingPunct="1"/>
            <a:r>
              <a:rPr lang="cs-CZ" sz="2400" dirty="0" smtClean="0">
                <a:latin typeface="Arial" charset="0"/>
                <a:cs typeface="Arial" charset="0"/>
              </a:rPr>
              <a:t>DUDÁK, Vladislav. a kol. </a:t>
            </a:r>
            <a:r>
              <a:rPr lang="cs-CZ" sz="2400" i="1" dirty="0" smtClean="0">
                <a:latin typeface="Arial" charset="0"/>
                <a:cs typeface="Arial" charset="0"/>
              </a:rPr>
              <a:t>Občanská nauka pro střední odborné školy.</a:t>
            </a:r>
            <a:r>
              <a:rPr lang="cs-CZ" sz="2400" dirty="0" smtClean="0">
                <a:latin typeface="Arial" charset="0"/>
                <a:cs typeface="Arial" charset="0"/>
              </a:rPr>
              <a:t> 1. </a:t>
            </a:r>
            <a:r>
              <a:rPr lang="cs-CZ" sz="2400" dirty="0" err="1" smtClean="0">
                <a:latin typeface="Arial" charset="0"/>
                <a:cs typeface="Arial" charset="0"/>
              </a:rPr>
              <a:t>vyd</a:t>
            </a:r>
            <a:r>
              <a:rPr lang="cs-CZ" sz="2400" dirty="0" smtClean="0">
                <a:latin typeface="Arial" charset="0"/>
                <a:cs typeface="Arial" charset="0"/>
              </a:rPr>
              <a:t>. Praha: SPN - pedagogické nakladatelství, 2005, 326 s. ISBN 80-7235-233-4.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Použité obrázky</a:t>
            </a:r>
            <a:endParaRPr lang="cs-CZ" sz="36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62500" lnSpcReduction="20000"/>
          </a:bodyPr>
          <a:lstStyle/>
          <a:p>
            <a:pPr marL="450850" indent="-450850" eaLnBrk="1" hangingPunct="1">
              <a:buNone/>
            </a:pPr>
            <a:r>
              <a:rPr lang="en-US" sz="2600" dirty="0" smtClean="0"/>
              <a:t>[1]  </a:t>
            </a:r>
            <a:r>
              <a:rPr lang="it-IT" sz="2600" dirty="0" smtClean="0"/>
              <a:t>Persia</a:t>
            </a:r>
            <a:r>
              <a:rPr lang="it-IT" sz="2600" dirty="0"/>
              <a:t>. In: </a:t>
            </a:r>
            <a:r>
              <a:rPr lang="it-IT" sz="2600" i="1" dirty="0"/>
              <a:t>Wikimedia</a:t>
            </a:r>
            <a:r>
              <a:rPr lang="it-IT" sz="2600" dirty="0"/>
              <a:t> [online]. 2008 [cit. 2013-09-04]. </a:t>
            </a:r>
            <a:r>
              <a:rPr lang="it-IT" sz="2600" dirty="0" smtClean="0"/>
              <a:t>Dostupné z:</a:t>
            </a:r>
            <a:r>
              <a:rPr lang="cs-CZ" sz="2600" dirty="0" smtClean="0"/>
              <a:t> </a:t>
            </a:r>
            <a:r>
              <a:rPr lang="it-IT" sz="2600" dirty="0" smtClean="0">
                <a:hlinkClick r:id="rId3"/>
              </a:rPr>
              <a:t>http</a:t>
            </a:r>
            <a:r>
              <a:rPr lang="it-IT" sz="2600" dirty="0">
                <a:hlinkClick r:id="rId3"/>
              </a:rPr>
              <a:t>://</a:t>
            </a:r>
            <a:r>
              <a:rPr lang="it-IT" sz="2600" dirty="0" smtClean="0">
                <a:hlinkClick r:id="rId3"/>
              </a:rPr>
              <a:t>upload.wikimedia.org/wikipedia/commons/8/89/Persia_600ad.jpg</a:t>
            </a:r>
            <a:endParaRPr lang="it-IT" sz="2600" dirty="0" smtClean="0"/>
          </a:p>
          <a:p>
            <a:pPr marL="450850" indent="-450850" eaLnBrk="1" hangingPunct="1">
              <a:buNone/>
            </a:pPr>
            <a:r>
              <a:rPr lang="en-US" sz="2600" dirty="0" smtClean="0">
                <a:cs typeface="Arial" charset="0"/>
              </a:rPr>
              <a:t>[2] </a:t>
            </a:r>
            <a:r>
              <a:rPr lang="cs-CZ" sz="2600" dirty="0" smtClean="0">
                <a:cs typeface="Arial" charset="0"/>
              </a:rPr>
              <a:t> </a:t>
            </a:r>
            <a:r>
              <a:rPr lang="de-DE" sz="2600" dirty="0" smtClean="0"/>
              <a:t>Sudetenland </a:t>
            </a:r>
            <a:r>
              <a:rPr lang="de-DE" sz="2600" dirty="0"/>
              <a:t>mit speziell deutschem </a:t>
            </a:r>
            <a:r>
              <a:rPr lang="de-DE" sz="2600" dirty="0" err="1"/>
              <a:t>Sprachgebeit</a:t>
            </a:r>
            <a:r>
              <a:rPr lang="de-DE" sz="2600" dirty="0"/>
              <a:t>. In: </a:t>
            </a:r>
            <a:r>
              <a:rPr lang="de-DE" sz="2600" i="1" dirty="0" smtClean="0"/>
              <a:t>www.sudetendeutsche-in-hessen.de</a:t>
            </a:r>
            <a:r>
              <a:rPr lang="de-DE" sz="2600" dirty="0" smtClean="0"/>
              <a:t> </a:t>
            </a:r>
            <a:r>
              <a:rPr lang="de-DE" sz="2600" dirty="0"/>
              <a:t>[online]. 2002 [</a:t>
            </a:r>
            <a:r>
              <a:rPr lang="de-DE" sz="2600" dirty="0" err="1"/>
              <a:t>cit</a:t>
            </a:r>
            <a:r>
              <a:rPr lang="de-DE" sz="2600" dirty="0"/>
              <a:t>. 2013-09-04]. </a:t>
            </a:r>
            <a:r>
              <a:rPr lang="de-DE" sz="2600" dirty="0" err="1"/>
              <a:t>Dostupné</a:t>
            </a:r>
            <a:r>
              <a:rPr lang="de-DE" sz="2600" dirty="0"/>
              <a:t> z: http://www.sudetendeutsche-in-hessen.de/images/Karte-72dpi-80.jpg </a:t>
            </a:r>
            <a:endParaRPr lang="cs-CZ" sz="2600" dirty="0" smtClean="0"/>
          </a:p>
          <a:p>
            <a:pPr marL="450850" indent="-450850" eaLnBrk="1" hangingPunct="1">
              <a:buNone/>
            </a:pPr>
            <a:r>
              <a:rPr lang="en-US" sz="2600" dirty="0" smtClean="0">
                <a:cs typeface="Arial" charset="0"/>
              </a:rPr>
              <a:t>[3]</a:t>
            </a:r>
            <a:r>
              <a:rPr lang="cs-CZ" sz="2600" dirty="0" smtClean="0">
                <a:cs typeface="Arial" charset="0"/>
              </a:rPr>
              <a:t>   </a:t>
            </a:r>
            <a:r>
              <a:rPr lang="de-DE" sz="2600" dirty="0" smtClean="0"/>
              <a:t>Münchener </a:t>
            </a:r>
            <a:r>
              <a:rPr lang="de-DE" sz="2600" dirty="0"/>
              <a:t>Abkommen. In: </a:t>
            </a:r>
            <a:r>
              <a:rPr lang="de-DE" sz="2600" i="1" dirty="0"/>
              <a:t>Wikimedia.org</a:t>
            </a:r>
            <a:r>
              <a:rPr lang="de-DE" sz="2600" dirty="0"/>
              <a:t> [online]. 2013 [</a:t>
            </a:r>
            <a:r>
              <a:rPr lang="de-DE" sz="2600" dirty="0" err="1"/>
              <a:t>cit</a:t>
            </a:r>
            <a:r>
              <a:rPr lang="de-DE" sz="2600" dirty="0"/>
              <a:t>. 2013-09-04]. </a:t>
            </a:r>
            <a:r>
              <a:rPr lang="de-DE" sz="2600" dirty="0" err="1"/>
              <a:t>Dostupné</a:t>
            </a:r>
            <a:r>
              <a:rPr lang="de-DE" sz="2600" dirty="0"/>
              <a:t> z: </a:t>
            </a:r>
            <a:r>
              <a:rPr lang="de-DE" sz="2600" dirty="0">
                <a:hlinkClick r:id="rId4"/>
              </a:rPr>
              <a:t>http://</a:t>
            </a:r>
            <a:r>
              <a:rPr lang="de-DE" sz="2600" dirty="0" smtClean="0">
                <a:hlinkClick r:id="rId4"/>
              </a:rPr>
              <a:t>upload.wikimedia.org/wikipedia/commons/9/9c/Bundesarchiv_Bild_183-R69173%2C_M%C3%BCnchener_Abkommen%2C_Staatschefs.jpg</a:t>
            </a:r>
            <a:endParaRPr lang="cs-CZ" sz="2600" dirty="0" smtClean="0"/>
          </a:p>
          <a:p>
            <a:pPr marL="450850" indent="-450850" eaLnBrk="1" hangingPunct="1">
              <a:buNone/>
            </a:pPr>
            <a:r>
              <a:rPr lang="en-US" sz="2600" dirty="0" smtClean="0">
                <a:cs typeface="Arial" charset="0"/>
              </a:rPr>
              <a:t>[</a:t>
            </a:r>
            <a:r>
              <a:rPr lang="cs-CZ" sz="2600" dirty="0" smtClean="0">
                <a:cs typeface="Arial" charset="0"/>
              </a:rPr>
              <a:t>4</a:t>
            </a:r>
            <a:r>
              <a:rPr lang="en-US" sz="2600" dirty="0" smtClean="0">
                <a:cs typeface="Arial" charset="0"/>
              </a:rPr>
              <a:t>]</a:t>
            </a:r>
            <a:r>
              <a:rPr lang="cs-CZ" sz="2600" dirty="0" smtClean="0">
                <a:cs typeface="Arial" charset="0"/>
              </a:rPr>
              <a:t>   </a:t>
            </a:r>
            <a:r>
              <a:rPr lang="it-IT" sz="2600" dirty="0" smtClean="0"/>
              <a:t>Doprava </a:t>
            </a:r>
            <a:r>
              <a:rPr lang="it-IT" sz="2600" dirty="0"/>
              <a:t>ropy. In: </a:t>
            </a:r>
            <a:r>
              <a:rPr lang="it-IT" sz="2600" i="1" dirty="0"/>
              <a:t>Is.muni.cz</a:t>
            </a:r>
            <a:r>
              <a:rPr lang="it-IT" sz="2600" dirty="0"/>
              <a:t> [online]. 2013 [cit. 2013-09-04]. Dostupné z: </a:t>
            </a:r>
            <a:r>
              <a:rPr lang="it-IT" sz="2600" dirty="0">
                <a:hlinkClick r:id="rId5"/>
              </a:rPr>
              <a:t>http://</a:t>
            </a:r>
            <a:r>
              <a:rPr lang="it-IT" sz="2600" dirty="0" smtClean="0">
                <a:hlinkClick r:id="rId5"/>
              </a:rPr>
              <a:t>is.muni.cz/do/ped/kat/fyzika/autem/pics/doprava-ropy-02-full.jpg</a:t>
            </a:r>
            <a:endParaRPr lang="cs-CZ" sz="2600" dirty="0" smtClean="0"/>
          </a:p>
          <a:p>
            <a:pPr marL="450850" indent="-450850" eaLnBrk="1" hangingPunct="1">
              <a:buNone/>
            </a:pPr>
            <a:r>
              <a:rPr lang="en-US" sz="2600" dirty="0" smtClean="0"/>
              <a:t>[5]</a:t>
            </a:r>
            <a:r>
              <a:rPr lang="cs-CZ" sz="2600" dirty="0" smtClean="0"/>
              <a:t>   </a:t>
            </a:r>
            <a:r>
              <a:rPr lang="cs-CZ" sz="2600" dirty="0" err="1" smtClean="0"/>
              <a:t>Wipo</a:t>
            </a:r>
            <a:r>
              <a:rPr lang="cs-CZ" sz="2600" dirty="0" smtClean="0"/>
              <a:t> </a:t>
            </a:r>
            <a:r>
              <a:rPr lang="cs-CZ" sz="2600" dirty="0" err="1"/>
              <a:t>emblem</a:t>
            </a:r>
            <a:r>
              <a:rPr lang="cs-CZ" sz="2600" dirty="0"/>
              <a:t>. In: </a:t>
            </a:r>
            <a:r>
              <a:rPr lang="cs-CZ" sz="2600" i="1" dirty="0"/>
              <a:t>Wikimedia.org</a:t>
            </a:r>
            <a:r>
              <a:rPr lang="cs-CZ" sz="2600" dirty="0"/>
              <a:t> [online]. 2013 [cit. 2013-09-04]. Dostupné z: </a:t>
            </a:r>
            <a:r>
              <a:rPr lang="cs-CZ" sz="2600" dirty="0">
                <a:hlinkClick r:id="rId6"/>
              </a:rPr>
              <a:t>http://</a:t>
            </a:r>
            <a:r>
              <a:rPr lang="cs-CZ" sz="2600" dirty="0" smtClean="0">
                <a:hlinkClick r:id="rId6"/>
              </a:rPr>
              <a:t>commons.wikimedia.org/wiki/File:Wipo_emblem.gif</a:t>
            </a:r>
            <a:endParaRPr lang="cs-CZ" sz="2600" dirty="0" smtClean="0"/>
          </a:p>
          <a:p>
            <a:pPr marL="450850" indent="-450850" eaLnBrk="1" hangingPunct="1">
              <a:buNone/>
            </a:pPr>
            <a:r>
              <a:rPr lang="en-US" sz="2600" dirty="0" smtClean="0">
                <a:cs typeface="Arial" charset="0"/>
              </a:rPr>
              <a:t>[6]    </a:t>
            </a:r>
            <a:r>
              <a:rPr lang="cs-CZ" sz="2600" dirty="0" smtClean="0"/>
              <a:t>Logo</a:t>
            </a:r>
            <a:r>
              <a:rPr lang="cs-CZ" sz="2600" dirty="0"/>
              <a:t>. In: </a:t>
            </a:r>
            <a:r>
              <a:rPr lang="cs-CZ" sz="2600" i="1" dirty="0"/>
              <a:t>Wikimedia.org</a:t>
            </a:r>
            <a:r>
              <a:rPr lang="cs-CZ" sz="2600" dirty="0"/>
              <a:t> [online]. 2012 [cit. 2013-09-04]. Dostupné z: </a:t>
            </a:r>
            <a:r>
              <a:rPr lang="cs-CZ" sz="2600" dirty="0">
                <a:hlinkClick r:id="rId7"/>
              </a:rPr>
              <a:t>http://</a:t>
            </a:r>
            <a:r>
              <a:rPr lang="cs-CZ" sz="2600" dirty="0" smtClean="0">
                <a:hlinkClick r:id="rId7"/>
              </a:rPr>
              <a:t>upload.wikimedia.org/wikipedia/commons/7/75/Logo_Bio-leben.jpg</a:t>
            </a:r>
            <a:endParaRPr lang="en-US" sz="2600" dirty="0" smtClean="0"/>
          </a:p>
          <a:p>
            <a:pPr marL="450850" indent="-450850" eaLnBrk="1" hangingPunct="1">
              <a:buNone/>
            </a:pPr>
            <a:r>
              <a:rPr lang="en-US" sz="2600" dirty="0" smtClean="0"/>
              <a:t>[7]    </a:t>
            </a:r>
            <a:r>
              <a:rPr lang="cs-CZ" sz="2600" dirty="0" smtClean="0"/>
              <a:t>Euro </a:t>
            </a:r>
            <a:r>
              <a:rPr lang="cs-CZ" sz="2600" dirty="0"/>
              <a:t>logo. In: </a:t>
            </a:r>
            <a:r>
              <a:rPr lang="cs-CZ" sz="2600" i="1" dirty="0"/>
              <a:t>Wikimedia.org</a:t>
            </a:r>
            <a:r>
              <a:rPr lang="cs-CZ" sz="2600" dirty="0"/>
              <a:t> [online]. 2012 [cit. 2013-09-04]. Dostupné z: https://upload.wikimedia.org/wikipedia/commons/3/3b/Euro_logo_plus_character.png </a:t>
            </a:r>
            <a:endParaRPr lang="en-US" sz="2600" dirty="0" smtClean="0"/>
          </a:p>
          <a:p>
            <a:pPr marL="450850" indent="-450850" eaLnBrk="1" hangingPunct="1">
              <a:buNone/>
            </a:pPr>
            <a:endParaRPr lang="cs-CZ" sz="2600" dirty="0" smtClean="0">
              <a:cs typeface="Arial" charset="0"/>
            </a:endParaRP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518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Použité obrázky</a:t>
            </a:r>
            <a:endParaRPr lang="cs-CZ" sz="36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85000" lnSpcReduction="10000"/>
          </a:bodyPr>
          <a:lstStyle/>
          <a:p>
            <a:pPr marL="355600" indent="-355600" eaLnBrk="1" hangingPunct="1">
              <a:buNone/>
            </a:pPr>
            <a:r>
              <a:rPr lang="en-US" sz="1800" dirty="0" smtClean="0"/>
              <a:t>[8] </a:t>
            </a:r>
            <a:r>
              <a:rPr lang="en-US" sz="1900" dirty="0"/>
              <a:t>Democracy Index. In: </a:t>
            </a:r>
            <a:r>
              <a:rPr lang="en-US" sz="1900" i="1" dirty="0"/>
              <a:t>Wikimedia.org</a:t>
            </a:r>
            <a:r>
              <a:rPr lang="en-US" sz="1900" dirty="0"/>
              <a:t> [online]. 2012 [cit. 2013-09-04]. </a:t>
            </a:r>
            <a:r>
              <a:rPr lang="en-US" sz="1900" dirty="0" err="1"/>
              <a:t>Dostupné</a:t>
            </a:r>
            <a:r>
              <a:rPr lang="en-US" sz="1900" dirty="0"/>
              <a:t> z: </a:t>
            </a:r>
            <a:r>
              <a:rPr lang="en-US" sz="1900" dirty="0">
                <a:hlinkClick r:id="rId3"/>
              </a:rPr>
              <a:t>http://</a:t>
            </a:r>
            <a:r>
              <a:rPr lang="en-US" sz="1900" dirty="0" smtClean="0">
                <a:hlinkClick r:id="rId3"/>
              </a:rPr>
              <a:t>upload.wikimedia.org/wikipedia/commons/4/4f/Democracy_Index_2010_with_legend.png</a:t>
            </a:r>
            <a:endParaRPr lang="cs-CZ" sz="1900" dirty="0" smtClean="0"/>
          </a:p>
          <a:p>
            <a:pPr marL="355600" indent="-355600" eaLnBrk="1" hangingPunct="1">
              <a:buNone/>
            </a:pPr>
            <a:r>
              <a:rPr lang="en-US" sz="1900" dirty="0" smtClean="0">
                <a:cs typeface="Arial" charset="0"/>
              </a:rPr>
              <a:t>[9] </a:t>
            </a:r>
            <a:r>
              <a:rPr lang="it-IT" sz="1900" dirty="0"/>
              <a:t>Logo Esperanto. In: </a:t>
            </a:r>
            <a:r>
              <a:rPr lang="it-IT" sz="1900" i="1" dirty="0"/>
              <a:t>Pixabay.com</a:t>
            </a:r>
            <a:r>
              <a:rPr lang="it-IT" sz="1900" dirty="0"/>
              <a:t> [online]. 2013 [cit. 2013-09-04]. Dostupné z: </a:t>
            </a:r>
            <a:r>
              <a:rPr lang="it-IT" sz="1900" dirty="0">
                <a:hlinkClick r:id="rId4"/>
              </a:rPr>
              <a:t>http://</a:t>
            </a:r>
            <a:r>
              <a:rPr lang="it-IT" sz="1900" dirty="0" smtClean="0">
                <a:hlinkClick r:id="rId4"/>
              </a:rPr>
              <a:t>pixabay.com/static/uploads/photo/2013/05/12/09/35/globe-110774_640.jpg?i</a:t>
            </a:r>
            <a:endParaRPr lang="it-IT" sz="1900" dirty="0" smtClean="0"/>
          </a:p>
          <a:p>
            <a:pPr marL="355600" indent="-355600" eaLnBrk="1" hangingPunct="1">
              <a:buNone/>
            </a:pPr>
            <a:r>
              <a:rPr lang="en-US" sz="1900" dirty="0" smtClean="0">
                <a:cs typeface="Arial" charset="0"/>
              </a:rPr>
              <a:t>[10]</a:t>
            </a:r>
            <a:endParaRPr lang="cs-CZ" sz="1900" dirty="0" smtClean="0">
              <a:cs typeface="Arial" charset="0"/>
            </a:endParaRPr>
          </a:p>
          <a:p>
            <a:pPr marL="450850" indent="-450850" eaLnBrk="1" hangingPunct="1">
              <a:buNone/>
            </a:pPr>
            <a:r>
              <a:rPr lang="en-US" sz="1900" dirty="0" smtClean="0">
                <a:cs typeface="Arial" charset="0"/>
              </a:rPr>
              <a:t>[</a:t>
            </a:r>
            <a:r>
              <a:rPr lang="cs-CZ" sz="1900" dirty="0" smtClean="0">
                <a:cs typeface="Arial" charset="0"/>
              </a:rPr>
              <a:t>11</a:t>
            </a:r>
            <a:r>
              <a:rPr lang="en-US" sz="1900" dirty="0" smtClean="0">
                <a:cs typeface="Arial" charset="0"/>
              </a:rPr>
              <a:t>]</a:t>
            </a:r>
            <a:r>
              <a:rPr lang="cs-CZ" sz="1900" dirty="0" smtClean="0">
                <a:cs typeface="Arial" charset="0"/>
              </a:rPr>
              <a:t> </a:t>
            </a:r>
            <a:r>
              <a:rPr lang="cs-CZ" sz="1900" dirty="0"/>
              <a:t>Mapa světa. In: </a:t>
            </a:r>
            <a:r>
              <a:rPr lang="cs-CZ" sz="1900" i="1" dirty="0"/>
              <a:t>Wikimedia.org</a:t>
            </a:r>
            <a:r>
              <a:rPr lang="cs-CZ" sz="1900" dirty="0"/>
              <a:t> [online]. 2012 [cit. 2013-09-04]. Dostupné z: </a:t>
            </a:r>
            <a:r>
              <a:rPr lang="cs-CZ" sz="1900" dirty="0">
                <a:hlinkClick r:id="rId5"/>
              </a:rPr>
              <a:t>http://</a:t>
            </a:r>
            <a:r>
              <a:rPr lang="cs-CZ" sz="1900" dirty="0" smtClean="0">
                <a:hlinkClick r:id="rId5"/>
              </a:rPr>
              <a:t>upload.wikimedia.org/wikipedia/commons/a/a6/Percent_poverty_world_map.png</a:t>
            </a:r>
            <a:endParaRPr lang="cs-CZ" sz="1900" dirty="0" smtClean="0"/>
          </a:p>
          <a:p>
            <a:pPr marL="450850" indent="-450850" eaLnBrk="1" hangingPunct="1">
              <a:buNone/>
            </a:pPr>
            <a:r>
              <a:rPr lang="en-US" sz="1900" dirty="0" smtClean="0"/>
              <a:t>[12] </a:t>
            </a:r>
            <a:r>
              <a:rPr lang="cs-CZ" sz="1900" dirty="0"/>
              <a:t>Tokio. In: </a:t>
            </a:r>
            <a:r>
              <a:rPr lang="cs-CZ" sz="1900" i="1" dirty="0"/>
              <a:t>Wikimedia.org</a:t>
            </a:r>
            <a:r>
              <a:rPr lang="cs-CZ" sz="1900" dirty="0"/>
              <a:t> [online]. 2012 [cit. 2013-09-04]. Dostupné z: http://upload.wikimedia.org/wikipedia/commons/thumb/1/13/Straatbeeld_Tokyo_juli_2004.jpg/1280px-Straatbeeld_Tokyo_juli_2004.jpg </a:t>
            </a:r>
          </a:p>
          <a:p>
            <a:pPr marL="450850" indent="-450850" eaLnBrk="1" hangingPunct="1">
              <a:buNone/>
            </a:pPr>
            <a:r>
              <a:rPr lang="en-US" sz="1900" dirty="0" smtClean="0"/>
              <a:t>[13] </a:t>
            </a:r>
            <a:r>
              <a:rPr lang="it-IT" sz="1900" dirty="0" smtClean="0"/>
              <a:t>Globalizace</a:t>
            </a:r>
            <a:r>
              <a:rPr lang="it-IT" sz="1900" dirty="0"/>
              <a:t>. In: </a:t>
            </a:r>
            <a:r>
              <a:rPr lang="it-IT" sz="1900" i="1" dirty="0"/>
              <a:t>Geograph.org</a:t>
            </a:r>
            <a:r>
              <a:rPr lang="it-IT" sz="1900" dirty="0"/>
              <a:t> [online]. 2009 [cit. 2013-09-04]. Dostupné z: http://s0.geograph.org.uk/geophotos/01/45/09/1450902_081b2170.jpg </a:t>
            </a:r>
            <a:endParaRPr lang="cs-CZ" sz="1900" dirty="0"/>
          </a:p>
          <a:p>
            <a:pPr marL="355600" indent="-355600" eaLnBrk="1" hangingPunct="1">
              <a:buNone/>
            </a:pPr>
            <a:endParaRPr lang="cs-CZ" sz="1800" dirty="0" smtClean="0">
              <a:cs typeface="Arial" charset="0"/>
            </a:endParaRP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640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>
                <a:latin typeface="Arial" charset="0"/>
                <a:cs typeface="Arial" charset="0"/>
              </a:rPr>
            </a:br>
            <a:r>
              <a:rPr lang="cs-CZ" sz="2400" dirty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</a:t>
            </a:r>
          </a:p>
          <a:p>
            <a:pPr marL="450850" indent="-45085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468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1012</TotalTime>
  <Words>1158</Words>
  <Application>Microsoft Office PowerPoint</Application>
  <PresentationFormat>Předvádění na obrazovce (4:3)</PresentationFormat>
  <Paragraphs>158</Paragraphs>
  <Slides>26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Obchodní akademie, Střední odborná škola  a Jazyková škola s právem státní jazykové zkoušky,  Hradec Králové</vt:lpstr>
      <vt:lpstr>Globalizace</vt:lpstr>
      <vt:lpstr>… globalizace v historii?</vt:lpstr>
      <vt:lpstr>Globalizace tu není odjakživa</vt:lpstr>
      <vt:lpstr>Snímek 5</vt:lpstr>
      <vt:lpstr>Snímek 6</vt:lpstr>
      <vt:lpstr>Snímek 7</vt:lpstr>
      <vt:lpstr>Snímek 8</vt:lpstr>
      <vt:lpstr>Příčiny globalizace a souvislosti, které se nutně musely udát - právní souvislosti</vt:lpstr>
      <vt:lpstr>Příčiny globalizace   souvislosti technologické</vt:lpstr>
      <vt:lpstr>Příčiny globalizace  souvislosti ekonomické</vt:lpstr>
      <vt:lpstr>Příčiny globalizace souvislosti politické</vt:lpstr>
      <vt:lpstr>Příčiny globalizace souvislosti ideologické</vt:lpstr>
      <vt:lpstr>Demokratické a nedemokratické režimy v roce 2010</vt:lpstr>
      <vt:lpstr>Příčiny globalizace souvislosti jazykové</vt:lpstr>
      <vt:lpstr>Příčiny globalizace souvislosti sociální</vt:lpstr>
      <vt:lpstr>Globalizace</vt:lpstr>
      <vt:lpstr>Příčiny globalizace souvislosti ekologické</vt:lpstr>
      <vt:lpstr>Negativa globalizace …přibližně 20% lidí vlastní 80% celosvětového bohatství</vt:lpstr>
      <vt:lpstr>Snímek 20</vt:lpstr>
      <vt:lpstr>Snímek 21</vt:lpstr>
      <vt:lpstr>Snímek 22</vt:lpstr>
      <vt:lpstr>Prameny a literatura    </vt:lpstr>
      <vt:lpstr>Použité obrázky</vt:lpstr>
      <vt:lpstr>Použité obrázky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MimaPC</cp:lastModifiedBy>
  <cp:revision>171</cp:revision>
  <dcterms:created xsi:type="dcterms:W3CDTF">2012-11-30T22:17:21Z</dcterms:created>
  <dcterms:modified xsi:type="dcterms:W3CDTF">2013-11-15T12:50:20Z</dcterms:modified>
</cp:coreProperties>
</file>