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4" r:id="rId4"/>
    <p:sldId id="257" r:id="rId5"/>
    <p:sldId id="266" r:id="rId6"/>
    <p:sldId id="259" r:id="rId7"/>
    <p:sldId id="261" r:id="rId8"/>
    <p:sldId id="262" r:id="rId9"/>
    <p:sldId id="263" r:id="rId10"/>
    <p:sldId id="267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4" d="100"/>
          <a:sy n="104" d="100"/>
        </p:scale>
        <p:origin x="-84" y="-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41-3253-428C-B943-C11AB6838063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DEC0B-0187-4BE3-AB6A-2054188E93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844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41-3253-428C-B943-C11AB6838063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DEC0B-0187-4BE3-AB6A-2054188E93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983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41-3253-428C-B943-C11AB6838063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DEC0B-0187-4BE3-AB6A-2054188E93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7823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41-3253-428C-B943-C11AB6838063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DEC0B-0187-4BE3-AB6A-2054188E93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316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41-3253-428C-B943-C11AB6838063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DEC0B-0187-4BE3-AB6A-2054188E93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134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41-3253-428C-B943-C11AB6838063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DEC0B-0187-4BE3-AB6A-2054188E93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807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41-3253-428C-B943-C11AB6838063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DEC0B-0187-4BE3-AB6A-2054188E93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431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41-3253-428C-B943-C11AB6838063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DEC0B-0187-4BE3-AB6A-2054188E93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456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41-3253-428C-B943-C11AB6838063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DEC0B-0187-4BE3-AB6A-2054188E93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430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41-3253-428C-B943-C11AB6838063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DEC0B-0187-4BE3-AB6A-2054188E93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487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59041-3253-428C-B943-C11AB6838063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DEC0B-0187-4BE3-AB6A-2054188E93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484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6BC51-B760-473A-B474-B29118D45E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1264B-688F-490D-9D59-D34893E353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54923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58147-6D5C-4CBF-B894-8975B813EF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FFBAD-6956-4E19-845C-3F87118A0DA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595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947F4-0BFD-49E7-90D0-100976FC624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73331-5495-4756-BF4D-5CC6B4B41C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7826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8DD4E-9567-4168-8F33-600D6E6BA2C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0F4D4-B2CD-4CDF-BD46-8E739BB5C8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02212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46CE3-5408-4C21-826F-4CD01DFA844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F9A2A-D04E-4028-9A2C-7AF36A60B11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450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64ADE-1582-4A17-8E23-4A426779E08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D3264-02E9-402F-B279-E8B3846BFC3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7941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58CE1-3C2D-4207-8395-E6A936E6CCD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17073-3E5C-4462-BA24-F5D5E2AD4F0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25408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8BA93E-8701-43F7-9BF4-D8DE06A32C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8F755-76BD-45E2-B7F6-FC98C1D912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1475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EC8DD-DA65-4035-AABB-B1136FE4E5A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F2624-CEB7-4F95-ACFF-4F8CDC1F15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12051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65B6D-DD00-4513-8EDA-5A6956574E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870DA-EB8C-4942-8EF1-E22498A99F7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91832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F9A5B-23BC-48BF-940E-7407BC0B054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BCFAA-B0D5-413C-863A-7C3408AF9F1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40306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5D639B-C435-44B2-B95C-22F2583BBFF8}" type="datetimeFigureOut">
              <a:rPr lang="cs-CZ"/>
              <a:pPr>
                <a:defRPr/>
              </a:pPr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7E07AA-A53B-45FA-B29D-4DAA35FB1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6644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7475C1-F0BB-47F1-A9F4-8ECFAAFAB8CA}" type="datetimeFigureOut">
              <a:rPr lang="cs-CZ"/>
              <a:pPr>
                <a:defRPr/>
              </a:pPr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092CA-B5D1-4859-8AF6-76E9C25A2A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45218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14F4C1-A4C1-4AE7-86FD-7D9AF5DAF128}" type="datetimeFigureOut">
              <a:rPr lang="cs-CZ"/>
              <a:pPr>
                <a:defRPr/>
              </a:pPr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E0C22-16A6-41F6-A1B2-022D55CD20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804923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D7E12-B9BE-4FB5-93E0-BD81C6DB4250}" type="datetimeFigureOut">
              <a:rPr lang="cs-CZ"/>
              <a:pPr>
                <a:defRPr/>
              </a:pPr>
              <a:t>14.1.2014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04D95-63FE-4CE4-9FAC-2D77D58B7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89142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F1192-AF4A-4A3E-B16D-4BCABE108B98}" type="datetimeFigureOut">
              <a:rPr lang="cs-CZ"/>
              <a:pPr>
                <a:defRPr/>
              </a:pPr>
              <a:t>14.1.2014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3AFE3-B913-4EE9-98B5-FA2DBAE6B4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57336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EF9BA0-AC1F-4568-BE2F-728A5A937968}" type="datetimeFigureOut">
              <a:rPr lang="cs-CZ"/>
              <a:pPr>
                <a:defRPr/>
              </a:pPr>
              <a:t>14.1.2014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39926-8C9E-4305-9304-86A38806F8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80782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8B8CDA-C28E-4892-B6A6-486E5422A57F}" type="datetimeFigureOut">
              <a:rPr lang="cs-CZ"/>
              <a:pPr>
                <a:defRPr/>
              </a:pPr>
              <a:t>14.1.2014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EF85CC-A590-4F50-B568-169AC76CC1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6535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664C80-51B8-4CD1-9C7A-3669B332CEF8}" type="datetimeFigureOut">
              <a:rPr lang="cs-CZ"/>
              <a:pPr>
                <a:defRPr/>
              </a:pPr>
              <a:t>14.1.2014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2B3964-FA13-4CCA-A78E-37C69523E4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9701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411E15-1F36-4CBE-9449-9483F65BDB07}" type="datetimeFigureOut">
              <a:rPr lang="cs-CZ"/>
              <a:pPr>
                <a:defRPr/>
              </a:pPr>
              <a:t>14.1.2014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497E7-B4CA-4A44-8FB9-C9B97D6B5C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6939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2030FB-68F5-450E-A5E2-76E4CB53602B}" type="datetimeFigureOut">
              <a:rPr lang="cs-CZ"/>
              <a:pPr>
                <a:defRPr/>
              </a:pPr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A0899-1117-4F33-9B68-496C907722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44572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2C120D-7C22-4174-A64E-F35A808890FA}" type="datetimeFigureOut">
              <a:rPr lang="cs-CZ"/>
              <a:pPr>
                <a:defRPr/>
              </a:pPr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8FC11-8A94-45A5-8AED-1AF201293C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917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559041-3253-428C-B943-C11AB6838063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3DEC0B-0187-4BE3-AB6A-2054188E93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597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1BBFA5-CB5F-488C-8023-DE4F9F3D42F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F91C1E-35F7-48DD-9182-7A930F0AAB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880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C4C5C5F-EA0C-46C6-98DA-C864B74F881E}" type="datetimeFigureOut">
              <a:rPr lang="cs-CZ"/>
              <a:pPr>
                <a:defRPr/>
              </a:pPr>
              <a:t>14.1.2014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09242C-5FB9-4126-AE8F-F24DF4CE7B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216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3775148"/>
              </p:ext>
            </p:extLst>
          </p:nvPr>
        </p:nvGraphicFramePr>
        <p:xfrm>
          <a:off x="250825" y="2781300"/>
          <a:ext cx="8569325" cy="39719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Šárka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Svobodová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VY_32_INOVACE_8_BIOLOGIE_09 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Mozek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Biologie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činnost, 2.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Přehled o stavbě a funkci mozku.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0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787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46311"/>
            <a:ext cx="4032448" cy="515104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altLang="cs-CZ" sz="2800" b="1" dirty="0" smtClean="0"/>
              <a:t>Uložený v dutině lebeční</a:t>
            </a:r>
          </a:p>
          <a:p>
            <a:pPr>
              <a:buFontTx/>
              <a:buNone/>
            </a:pPr>
            <a:endParaRPr lang="cs-CZ" altLang="cs-CZ" sz="2800" b="1" dirty="0" smtClean="0">
              <a:solidFill>
                <a:srgbClr val="C00000"/>
              </a:solidFill>
            </a:endParaRPr>
          </a:p>
          <a:p>
            <a:pPr>
              <a:buFontTx/>
              <a:buNone/>
            </a:pPr>
            <a:r>
              <a:rPr lang="cs-CZ" altLang="cs-CZ" sz="2800" b="1" dirty="0" smtClean="0">
                <a:solidFill>
                  <a:srgbClr val="C00000"/>
                </a:solidFill>
              </a:rPr>
              <a:t>Meningy</a:t>
            </a:r>
            <a:r>
              <a:rPr lang="cs-CZ" altLang="cs-CZ" sz="2800" dirty="0" smtClean="0"/>
              <a:t> - 3 obaly </a:t>
            </a:r>
          </a:p>
          <a:p>
            <a:r>
              <a:rPr lang="cs-CZ" altLang="cs-CZ" sz="2800" dirty="0" smtClean="0"/>
              <a:t>tvrdá </a:t>
            </a:r>
            <a:r>
              <a:rPr lang="cs-CZ" altLang="cs-CZ" sz="2800" b="1" dirty="0" smtClean="0"/>
              <a:t>plena</a:t>
            </a:r>
            <a:endParaRPr lang="en-US" altLang="cs-CZ" sz="2800" b="1" dirty="0" smtClean="0"/>
          </a:p>
          <a:p>
            <a:r>
              <a:rPr lang="cs-CZ" altLang="cs-CZ" sz="2800" b="1" dirty="0" smtClean="0"/>
              <a:t>pavučnice</a:t>
            </a:r>
            <a:r>
              <a:rPr lang="cs-CZ" altLang="cs-CZ" sz="2800" dirty="0" smtClean="0"/>
              <a:t> a </a:t>
            </a:r>
            <a:r>
              <a:rPr lang="cs-CZ" altLang="cs-CZ" sz="2800" b="1" dirty="0" smtClean="0"/>
              <a:t>omozečnice</a:t>
            </a:r>
          </a:p>
          <a:p>
            <a:r>
              <a:rPr lang="cs-CZ" altLang="cs-CZ" sz="2800" dirty="0" smtClean="0"/>
              <a:t>zajišťují  ochranu a výživu</a:t>
            </a:r>
          </a:p>
          <a:p>
            <a:pPr>
              <a:buFontTx/>
              <a:buNone/>
            </a:pPr>
            <a:endParaRPr lang="cs-CZ" altLang="cs-CZ" sz="2800" b="1" dirty="0" smtClean="0">
              <a:solidFill>
                <a:srgbClr val="C00000"/>
              </a:solidFill>
            </a:endParaRPr>
          </a:p>
          <a:p>
            <a:pPr>
              <a:buFontTx/>
              <a:buNone/>
            </a:pPr>
            <a:r>
              <a:rPr lang="cs-CZ" altLang="cs-CZ" sz="2800" b="1" dirty="0" smtClean="0">
                <a:solidFill>
                  <a:srgbClr val="C00000"/>
                </a:solidFill>
              </a:rPr>
              <a:t>Mozkomíšní mok</a:t>
            </a:r>
            <a:endParaRPr lang="cs-CZ" altLang="cs-CZ" sz="2800" b="1" dirty="0" smtClean="0"/>
          </a:p>
          <a:p>
            <a:r>
              <a:rPr lang="cs-CZ" altLang="cs-CZ" sz="2800" dirty="0" smtClean="0"/>
              <a:t>fyziologické prostředí</a:t>
            </a:r>
          </a:p>
          <a:p>
            <a:r>
              <a:rPr lang="cs-CZ" altLang="cs-CZ" sz="2800" dirty="0" smtClean="0"/>
              <a:t>podílí se na látkové výměně</a:t>
            </a:r>
          </a:p>
          <a:p>
            <a:r>
              <a:rPr lang="cs-CZ" altLang="cs-CZ" sz="2800" dirty="0" smtClean="0"/>
              <a:t>mechanická ochrana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9992" y="6165304"/>
            <a:ext cx="43924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 Mozkové obaly a cirkulace mozkomíšního moku 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endParaRPr lang="cs-CZ" sz="1400" dirty="0"/>
          </a:p>
        </p:txBody>
      </p:sp>
      <p:pic>
        <p:nvPicPr>
          <p:cNvPr id="2051" name="Picture 3" descr="F:\CamScanner\.images\plen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340768"/>
            <a:ext cx="4392488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pPr algn="r"/>
            <a:r>
              <a:rPr lang="en-US" b="1" dirty="0">
                <a:solidFill>
                  <a:srgbClr val="0070C0"/>
                </a:solidFill>
              </a:rPr>
              <a:t>MO</a:t>
            </a:r>
            <a:r>
              <a:rPr lang="cs-CZ" b="1" dirty="0">
                <a:solidFill>
                  <a:srgbClr val="0070C0"/>
                </a:solidFill>
              </a:rPr>
              <a:t>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6715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2011" y="-609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                                 STAVBA </a:t>
            </a:r>
            <a:r>
              <a:rPr lang="cs-CZ" b="1" dirty="0">
                <a:solidFill>
                  <a:srgbClr val="0070C0"/>
                </a:solidFill>
              </a:rPr>
              <a:t>MOZKU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6113688"/>
            <a:ext cx="24482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2 Části mozku </a:t>
            </a:r>
            <a:r>
              <a:rPr lang="en-US" sz="1400" dirty="0" smtClean="0"/>
              <a:t>[</a:t>
            </a:r>
            <a:r>
              <a:rPr lang="cs-CZ" sz="1400" dirty="0" smtClean="0"/>
              <a:t>2</a:t>
            </a:r>
            <a:r>
              <a:rPr lang="en-US" sz="1400" dirty="0" smtClean="0"/>
              <a:t>]</a:t>
            </a:r>
            <a:endParaRPr lang="cs-CZ" sz="1400" dirty="0"/>
          </a:p>
        </p:txBody>
      </p:sp>
      <p:pic>
        <p:nvPicPr>
          <p:cNvPr id="5123" name="Picture 3" descr="F:\CamScanner\.images\9KFJBT1M5gL0QeNVP4B6faU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340768"/>
            <a:ext cx="4253941" cy="4772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800" dirty="0" err="1" smtClean="0"/>
              <a:t>Prodlo</a:t>
            </a:r>
            <a:r>
              <a:rPr lang="cs-CZ" sz="2800" dirty="0" err="1" smtClean="0"/>
              <a:t>užená</a:t>
            </a:r>
            <a:r>
              <a:rPr lang="cs-CZ" sz="2800" dirty="0" smtClean="0"/>
              <a:t> mícha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Mozeček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Most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Střední mozek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Mezimozek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Koncový mozek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38143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5399" y="0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                              STAVBA MOZKU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4618856" cy="5217443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altLang="cs-CZ" b="1" dirty="0" smtClean="0">
                <a:solidFill>
                  <a:srgbClr val="0070C0"/>
                </a:solidFill>
              </a:rPr>
              <a:t>MOZEČEK</a:t>
            </a:r>
          </a:p>
          <a:p>
            <a:pPr>
              <a:buFontTx/>
              <a:buNone/>
            </a:pPr>
            <a:r>
              <a:rPr lang="cs-CZ" altLang="cs-CZ" sz="2400" dirty="0" smtClean="0"/>
              <a:t>důležité </a:t>
            </a:r>
            <a:r>
              <a:rPr lang="cs-CZ" altLang="cs-CZ" sz="2400" b="1" dirty="0" smtClean="0"/>
              <a:t>senzomotorické centrum</a:t>
            </a:r>
            <a:r>
              <a:rPr lang="cs-CZ" altLang="cs-CZ" sz="2400" dirty="0" smtClean="0"/>
              <a:t>:</a:t>
            </a:r>
          </a:p>
          <a:p>
            <a:r>
              <a:rPr lang="cs-CZ" altLang="cs-CZ" sz="2400" dirty="0" smtClean="0"/>
              <a:t>regulace svalového napětí</a:t>
            </a:r>
          </a:p>
          <a:p>
            <a:r>
              <a:rPr lang="cs-CZ" altLang="cs-CZ" sz="2400" dirty="0" smtClean="0"/>
              <a:t>udržování rovnováhy</a:t>
            </a:r>
          </a:p>
          <a:p>
            <a:r>
              <a:rPr lang="cs-CZ" altLang="cs-CZ" sz="2400" dirty="0" smtClean="0"/>
              <a:t>zajišťování plynulosti pohybů</a:t>
            </a:r>
          </a:p>
          <a:p>
            <a:r>
              <a:rPr lang="cs-CZ" altLang="cs-CZ" sz="2400" dirty="0" smtClean="0"/>
              <a:t>koordinace tělesných pohybů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b="1" dirty="0" smtClean="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b="1" dirty="0" smtClean="0">
                <a:solidFill>
                  <a:srgbClr val="0070C0"/>
                </a:solidFill>
              </a:rPr>
              <a:t>STŘEDNÍ MOZEK</a:t>
            </a:r>
          </a:p>
          <a:p>
            <a:pPr>
              <a:lnSpc>
                <a:spcPct val="90000"/>
              </a:lnSpc>
            </a:pPr>
            <a:r>
              <a:rPr lang="cs-CZ" altLang="cs-CZ" sz="2400" dirty="0" smtClean="0"/>
              <a:t>procházejí jím </a:t>
            </a:r>
            <a:r>
              <a:rPr lang="cs-CZ" altLang="cs-CZ" sz="2400" b="1" dirty="0" smtClean="0"/>
              <a:t>vzestupné a sestupné nervové dráhy</a:t>
            </a:r>
          </a:p>
          <a:p>
            <a:pPr>
              <a:lnSpc>
                <a:spcPct val="90000"/>
              </a:lnSpc>
            </a:pPr>
            <a:r>
              <a:rPr lang="cs-CZ" altLang="cs-CZ" sz="2400" dirty="0" smtClean="0"/>
              <a:t>centra </a:t>
            </a:r>
            <a:r>
              <a:rPr lang="cs-CZ" altLang="cs-CZ" sz="2400" b="1" dirty="0" smtClean="0"/>
              <a:t>zrakových reflexů</a:t>
            </a:r>
          </a:p>
          <a:p>
            <a:pPr marL="0" indent="0">
              <a:buNone/>
            </a:pPr>
            <a:endParaRPr lang="cs-CZ" altLang="cs-CZ" dirty="0" smtClean="0"/>
          </a:p>
          <a:p>
            <a:endParaRPr lang="cs-CZ" dirty="0"/>
          </a:p>
        </p:txBody>
      </p:sp>
      <p:pic>
        <p:nvPicPr>
          <p:cNvPr id="3074" name="Picture 2" descr="F:\CamScanner\.images\0tMfVdJW3WFNAaStCabRe4e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340768"/>
            <a:ext cx="3672408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4692921"/>
            <a:ext cx="25202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3 Mozeček 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7198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                          STAVBA MOZKU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536504" cy="48965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altLang="cs-CZ" b="1" dirty="0" smtClean="0">
                <a:solidFill>
                  <a:srgbClr val="0070C0"/>
                </a:solidFill>
              </a:rPr>
              <a:t>MEZIMOZEK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b="1" dirty="0" smtClean="0"/>
              <a:t>=</a:t>
            </a:r>
            <a:r>
              <a:rPr lang="cs-CZ" altLang="cs-CZ" sz="2400" b="1" dirty="0" err="1" smtClean="0"/>
              <a:t>thalamus+hypothalamus</a:t>
            </a:r>
            <a:endParaRPr lang="cs-CZ" altLang="cs-CZ" sz="2400" b="1" dirty="0" smtClean="0"/>
          </a:p>
          <a:p>
            <a:pPr>
              <a:lnSpc>
                <a:spcPct val="90000"/>
              </a:lnSpc>
              <a:buFontTx/>
              <a:buNone/>
            </a:pPr>
            <a:endParaRPr lang="cs-CZ" altLang="cs-CZ" sz="2400" b="1" dirty="0" smtClean="0">
              <a:solidFill>
                <a:srgbClr val="C000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b="1" dirty="0" smtClean="0"/>
              <a:t>Thalamus </a:t>
            </a:r>
            <a:r>
              <a:rPr lang="cs-CZ" altLang="cs-CZ" sz="2400" dirty="0" smtClean="0"/>
              <a:t>(2 hrboly mezimozkové):</a:t>
            </a:r>
          </a:p>
          <a:p>
            <a:pPr>
              <a:lnSpc>
                <a:spcPct val="90000"/>
              </a:lnSpc>
            </a:pPr>
            <a:r>
              <a:rPr lang="cs-CZ" altLang="cs-CZ" sz="2400" dirty="0" smtClean="0"/>
              <a:t>smyslové dráhy</a:t>
            </a:r>
          </a:p>
          <a:p>
            <a:pPr>
              <a:lnSpc>
                <a:spcPct val="90000"/>
              </a:lnSpc>
            </a:pPr>
            <a:r>
              <a:rPr lang="cs-CZ" altLang="cs-CZ" sz="2400" dirty="0"/>
              <a:t>m</a:t>
            </a:r>
            <a:r>
              <a:rPr lang="cs-CZ" altLang="cs-CZ" sz="2400" dirty="0" smtClean="0"/>
              <a:t>otorické funkce</a:t>
            </a:r>
          </a:p>
          <a:p>
            <a:pPr marL="0" indent="0">
              <a:lnSpc>
                <a:spcPct val="90000"/>
              </a:lnSpc>
              <a:buNone/>
            </a:pPr>
            <a:endParaRPr lang="cs-CZ" altLang="cs-CZ" sz="2400" dirty="0" smtClean="0"/>
          </a:p>
          <a:p>
            <a:pPr marL="0" indent="0">
              <a:lnSpc>
                <a:spcPct val="90000"/>
              </a:lnSpc>
              <a:buNone/>
            </a:pPr>
            <a:r>
              <a:rPr lang="cs-CZ" altLang="cs-CZ" sz="2400" b="1" dirty="0" err="1" smtClean="0"/>
              <a:t>Hypothalamus</a:t>
            </a:r>
            <a:r>
              <a:rPr lang="cs-CZ" altLang="cs-CZ" sz="2400" b="1" dirty="0" smtClean="0"/>
              <a:t> </a:t>
            </a:r>
            <a:r>
              <a:rPr lang="cs-CZ" altLang="cs-CZ" sz="2400" dirty="0" smtClean="0"/>
              <a:t>(</a:t>
            </a:r>
            <a:r>
              <a:rPr lang="cs-CZ" altLang="cs-CZ" sz="2400" dirty="0" err="1" smtClean="0"/>
              <a:t>podhrbolí</a:t>
            </a:r>
            <a:r>
              <a:rPr lang="cs-CZ" altLang="cs-CZ" sz="2400" dirty="0" smtClean="0"/>
              <a:t>)</a:t>
            </a:r>
          </a:p>
          <a:p>
            <a:pPr>
              <a:lnSpc>
                <a:spcPct val="90000"/>
              </a:lnSpc>
            </a:pPr>
            <a:r>
              <a:rPr lang="cs-CZ" altLang="cs-CZ" sz="2400" dirty="0" smtClean="0"/>
              <a:t>endokrinní funkce</a:t>
            </a:r>
          </a:p>
          <a:p>
            <a:pPr>
              <a:lnSpc>
                <a:spcPct val="90000"/>
              </a:lnSpc>
            </a:pPr>
            <a:r>
              <a:rPr lang="cs-CZ" altLang="cs-CZ" sz="2400" dirty="0"/>
              <a:t>c</a:t>
            </a:r>
            <a:r>
              <a:rPr lang="cs-CZ" altLang="cs-CZ" sz="2400" dirty="0" smtClean="0"/>
              <a:t>entrum řídící činnost vnitřních orgánů – integrační činnost</a:t>
            </a:r>
          </a:p>
          <a:p>
            <a:endParaRPr lang="cs-CZ" dirty="0"/>
          </a:p>
        </p:txBody>
      </p:sp>
      <p:pic>
        <p:nvPicPr>
          <p:cNvPr id="4098" name="Picture 2" descr="F:\CamScanner\.images\8TdFPQrtMfV4040VX5H7J3C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340768"/>
            <a:ext cx="3344172" cy="3410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4751216"/>
            <a:ext cx="32403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4 Mezimozek a mozkový kmen 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62192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                         STAVBA MOZKU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496944" cy="5616624"/>
          </a:xfrm>
        </p:spPr>
        <p:txBody>
          <a:bodyPr>
            <a:normAutofit fontScale="85000" lnSpcReduction="20000"/>
          </a:bodyPr>
          <a:lstStyle/>
          <a:p>
            <a:pPr>
              <a:buFontTx/>
              <a:buNone/>
            </a:pPr>
            <a:r>
              <a:rPr lang="cs-CZ" altLang="cs-CZ" sz="3000" b="1" dirty="0" smtClean="0">
                <a:solidFill>
                  <a:srgbClr val="0070C0"/>
                </a:solidFill>
              </a:rPr>
              <a:t>KONCOVÝ MOZEK</a:t>
            </a:r>
          </a:p>
          <a:p>
            <a:pPr>
              <a:buFontTx/>
              <a:buNone/>
            </a:pPr>
            <a:r>
              <a:rPr lang="cs-CZ" altLang="cs-CZ" sz="2600" dirty="0" smtClean="0"/>
              <a:t>- </a:t>
            </a:r>
            <a:r>
              <a:rPr lang="cs-CZ" altLang="cs-CZ" sz="2800" dirty="0" smtClean="0"/>
              <a:t>u člověka největší část</a:t>
            </a:r>
          </a:p>
          <a:p>
            <a:pPr marL="0" indent="0">
              <a:buNone/>
            </a:pPr>
            <a:r>
              <a:rPr lang="cs-CZ" altLang="cs-CZ" sz="3100" b="1" dirty="0" smtClean="0"/>
              <a:t>hemisféry - </a:t>
            </a:r>
            <a:r>
              <a:rPr lang="cs-CZ" altLang="cs-CZ" sz="3100" dirty="0" smtClean="0"/>
              <a:t>levá a pravá polokoule</a:t>
            </a:r>
          </a:p>
          <a:p>
            <a:r>
              <a:rPr lang="cs-CZ" altLang="cs-CZ" sz="3100" b="1" dirty="0" smtClean="0"/>
              <a:t>mozková</a:t>
            </a:r>
            <a:r>
              <a:rPr lang="cs-CZ" altLang="cs-CZ" sz="3100" b="1" dirty="0" smtClean="0">
                <a:solidFill>
                  <a:srgbClr val="C00000"/>
                </a:solidFill>
              </a:rPr>
              <a:t> </a:t>
            </a:r>
            <a:r>
              <a:rPr lang="cs-CZ" altLang="cs-CZ" sz="3100" b="1" dirty="0" smtClean="0"/>
              <a:t>kůra </a:t>
            </a:r>
            <a:r>
              <a:rPr lang="cs-CZ" altLang="cs-CZ" sz="3100" dirty="0" smtClean="0"/>
              <a:t>(povrch hemisfér) - </a:t>
            </a:r>
            <a:r>
              <a:rPr lang="cs-CZ" altLang="cs-CZ" sz="3100" b="1" dirty="0" smtClean="0"/>
              <a:t>závity a rýhy</a:t>
            </a:r>
          </a:p>
          <a:p>
            <a:r>
              <a:rPr lang="cs-CZ" altLang="cs-CZ" sz="3100" b="1" dirty="0" smtClean="0"/>
              <a:t>4 laloky -  </a:t>
            </a:r>
            <a:r>
              <a:rPr lang="cs-CZ" altLang="cs-CZ" sz="3100" dirty="0" smtClean="0"/>
              <a:t>čelní, temenní, týlní, spánkový</a:t>
            </a:r>
          </a:p>
          <a:p>
            <a:r>
              <a:rPr lang="cs-CZ" altLang="cs-CZ" sz="3100" b="1" dirty="0" smtClean="0"/>
              <a:t>bazální</a:t>
            </a:r>
            <a:r>
              <a:rPr lang="cs-CZ" altLang="cs-CZ" sz="3100" b="1" dirty="0" smtClean="0">
                <a:solidFill>
                  <a:srgbClr val="C00000"/>
                </a:solidFill>
              </a:rPr>
              <a:t> </a:t>
            </a:r>
            <a:r>
              <a:rPr lang="cs-CZ" altLang="cs-CZ" sz="3100" b="1" dirty="0" smtClean="0"/>
              <a:t>ganglia</a:t>
            </a:r>
            <a:r>
              <a:rPr lang="cs-CZ" altLang="cs-CZ" sz="3100" b="1" dirty="0" smtClean="0">
                <a:solidFill>
                  <a:srgbClr val="C00000"/>
                </a:solidFill>
              </a:rPr>
              <a:t> </a:t>
            </a:r>
            <a:r>
              <a:rPr lang="cs-CZ" altLang="cs-CZ" sz="3100" b="1" dirty="0" smtClean="0"/>
              <a:t>- </a:t>
            </a:r>
            <a:r>
              <a:rPr lang="cs-CZ" altLang="cs-CZ" sz="3100" dirty="0" smtClean="0"/>
              <a:t>pohybová aktivita</a:t>
            </a:r>
          </a:p>
          <a:p>
            <a:r>
              <a:rPr lang="cs-CZ" altLang="cs-CZ" sz="3100" b="1" dirty="0" smtClean="0"/>
              <a:t>limbický</a:t>
            </a:r>
            <a:r>
              <a:rPr lang="cs-CZ" altLang="cs-CZ" sz="3100" b="1" dirty="0" smtClean="0">
                <a:solidFill>
                  <a:srgbClr val="C00000"/>
                </a:solidFill>
              </a:rPr>
              <a:t> </a:t>
            </a:r>
            <a:r>
              <a:rPr lang="cs-CZ" altLang="cs-CZ" sz="3100" b="1" dirty="0" smtClean="0"/>
              <a:t>systém</a:t>
            </a:r>
            <a:r>
              <a:rPr lang="cs-CZ" altLang="cs-CZ" sz="3100" b="1" dirty="0" smtClean="0">
                <a:solidFill>
                  <a:srgbClr val="C00000"/>
                </a:solidFill>
              </a:rPr>
              <a:t> </a:t>
            </a:r>
            <a:r>
              <a:rPr lang="cs-CZ" altLang="cs-CZ" sz="3100" b="1" dirty="0" smtClean="0"/>
              <a:t>- </a:t>
            </a:r>
            <a:r>
              <a:rPr lang="cs-CZ" altLang="cs-CZ" sz="3100" dirty="0" smtClean="0"/>
              <a:t>instinktivní a emocionální chování</a:t>
            </a:r>
          </a:p>
          <a:p>
            <a:pPr marL="0" indent="0">
              <a:buNone/>
            </a:pPr>
            <a:endParaRPr lang="cs-CZ" altLang="cs-CZ" sz="2800" u="sng" dirty="0" smtClean="0"/>
          </a:p>
          <a:p>
            <a:pPr marL="0" indent="0">
              <a:buNone/>
            </a:pPr>
            <a:r>
              <a:rPr lang="cs-CZ" altLang="cs-CZ" sz="3100" b="1" dirty="0" smtClean="0"/>
              <a:t>Funkce koncového mozku:</a:t>
            </a:r>
          </a:p>
          <a:p>
            <a:pPr>
              <a:buFontTx/>
              <a:buChar char="-"/>
            </a:pPr>
            <a:r>
              <a:rPr lang="cs-CZ" altLang="cs-CZ" sz="3100" dirty="0" smtClean="0"/>
              <a:t>řídí veškerou činnost organismu</a:t>
            </a:r>
          </a:p>
          <a:p>
            <a:pPr>
              <a:buFontTx/>
              <a:buChar char="-"/>
            </a:pPr>
            <a:r>
              <a:rPr lang="cs-CZ" altLang="cs-CZ" sz="3100" dirty="0" smtClean="0"/>
              <a:t>je sídlem vyšší nervové činnosti</a:t>
            </a:r>
          </a:p>
          <a:p>
            <a:pPr>
              <a:buFontTx/>
              <a:buChar char="-"/>
            </a:pPr>
            <a:r>
              <a:rPr lang="cs-CZ" altLang="cs-CZ" sz="3100" dirty="0" smtClean="0"/>
              <a:t>senzorická </a:t>
            </a:r>
            <a:endParaRPr lang="cs-CZ" altLang="cs-CZ" sz="3100" dirty="0"/>
          </a:p>
          <a:p>
            <a:pPr>
              <a:buFontTx/>
              <a:buChar char="-"/>
            </a:pPr>
            <a:r>
              <a:rPr lang="cs-CZ" altLang="cs-CZ" sz="3100" smtClean="0"/>
              <a:t>motorická</a:t>
            </a:r>
            <a:endParaRPr lang="cs-CZ" altLang="cs-CZ" sz="3100" dirty="0"/>
          </a:p>
          <a:p>
            <a:pPr>
              <a:buFontTx/>
              <a:buChar char="-"/>
            </a:pPr>
            <a:r>
              <a:rPr lang="cs-CZ" altLang="cs-CZ" sz="3100" dirty="0" smtClean="0"/>
              <a:t>asociační</a:t>
            </a:r>
          </a:p>
          <a:p>
            <a:pPr marL="0" indent="0">
              <a:buNone/>
            </a:pPr>
            <a:endParaRPr lang="cs-CZ" altLang="cs-CZ" sz="2600" dirty="0" smtClean="0"/>
          </a:p>
          <a:p>
            <a:pPr>
              <a:buFontTx/>
              <a:buNone/>
            </a:pPr>
            <a:endParaRPr lang="cs-CZ" altLang="cs-CZ" u="sng" dirty="0" smtClean="0"/>
          </a:p>
          <a:p>
            <a:pPr>
              <a:buFontTx/>
              <a:buNone/>
            </a:pPr>
            <a:endParaRPr lang="cs-CZ" altLang="cs-CZ" sz="4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2011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44824"/>
            <a:ext cx="4330824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LALOKY MOZKOVÉ KŮRY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sz="2400" dirty="0" smtClean="0"/>
              <a:t>čelní lalok</a:t>
            </a:r>
          </a:p>
          <a:p>
            <a:pPr marL="514350" indent="-514350">
              <a:buAutoNum type="alphaLcParenR"/>
            </a:pPr>
            <a:r>
              <a:rPr lang="cs-CZ" sz="2400" dirty="0" smtClean="0"/>
              <a:t>spánkový lalok</a:t>
            </a:r>
          </a:p>
          <a:p>
            <a:pPr marL="514350" indent="-514350">
              <a:buAutoNum type="alphaLcParenR"/>
            </a:pPr>
            <a:r>
              <a:rPr lang="cs-CZ" sz="2400" dirty="0"/>
              <a:t>t</a:t>
            </a:r>
            <a:r>
              <a:rPr lang="cs-CZ" sz="2400" dirty="0" smtClean="0"/>
              <a:t>emenní lalok</a:t>
            </a:r>
          </a:p>
          <a:p>
            <a:pPr marL="514350" indent="-514350">
              <a:buAutoNum type="alphaLcParenR"/>
            </a:pPr>
            <a:r>
              <a:rPr lang="cs-CZ" sz="2400" dirty="0"/>
              <a:t>t</a:t>
            </a:r>
            <a:r>
              <a:rPr lang="cs-CZ" sz="2400" dirty="0" smtClean="0"/>
              <a:t>ýlní lalok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  <p:pic>
        <p:nvPicPr>
          <p:cNvPr id="1026" name="Picture 2" descr="F:\CamScanner\.images\moze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530116"/>
            <a:ext cx="4266231" cy="293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16016" y="5466613"/>
            <a:ext cx="28803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5 Laloky mozkové kůry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endParaRPr lang="cs-CZ" sz="14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pPr algn="r"/>
            <a:r>
              <a:rPr lang="cs-CZ" b="1" dirty="0">
                <a:solidFill>
                  <a:srgbClr val="0070C0"/>
                </a:solidFill>
              </a:rPr>
              <a:t>STAVBA MOZKU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0318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6363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                               OPAKOVÁNÍ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VYJMENUJ ČÁSTI MOZKU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KONCOVÝ</a:t>
            </a:r>
            <a:r>
              <a:rPr lang="en-US" dirty="0" smtClean="0"/>
              <a:t> </a:t>
            </a:r>
            <a:r>
              <a:rPr lang="cs-CZ" dirty="0" smtClean="0"/>
              <a:t>MOZEK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MEZIMOZEK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STŘEDNÍ MOZEK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MOST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MOZEČEK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PRODLOUŽENÁ MÍCHA</a:t>
            </a:r>
            <a:endParaRPr lang="cs-CZ" dirty="0"/>
          </a:p>
        </p:txBody>
      </p:sp>
      <p:pic>
        <p:nvPicPr>
          <p:cNvPr id="6146" name="Picture 2" descr="F:\CamScanner\.images\N8DBSKEt5MfSfeBWVQy00LFB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880"/>
            <a:ext cx="4040188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87624" y="6165304"/>
            <a:ext cx="24482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6 Stavba mozku </a:t>
            </a:r>
            <a:r>
              <a:rPr lang="en-US" sz="1400" dirty="0" smtClean="0"/>
              <a:t>[</a:t>
            </a:r>
            <a:r>
              <a:rPr lang="cs-CZ" sz="1400" dirty="0" smtClean="0"/>
              <a:t>3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417471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652712" y="1340768"/>
            <a:ext cx="6491288" cy="1143000"/>
          </a:xfrm>
        </p:spPr>
        <p:txBody>
          <a:bodyPr/>
          <a:lstStyle/>
          <a:p>
            <a:pPr algn="r"/>
            <a:r>
              <a:rPr lang="cs-CZ" altLang="cs-CZ" sz="2800" b="1" dirty="0" smtClean="0"/>
              <a:t>POUŽITÁ LITERATURA A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64904"/>
            <a:ext cx="9144000" cy="4437062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sz="1000" b="1" dirty="0" smtClean="0"/>
          </a:p>
          <a:p>
            <a:pPr marL="0" indent="0">
              <a:buNone/>
              <a:defRPr/>
            </a:pPr>
            <a:r>
              <a:rPr lang="cs-CZ" sz="2000" b="1" dirty="0" smtClean="0"/>
              <a:t>Literatura:</a:t>
            </a:r>
          </a:p>
          <a:p>
            <a:pPr>
              <a:defRPr/>
            </a:pPr>
            <a:r>
              <a:rPr lang="cs-CZ" sz="1600" dirty="0" smtClean="0"/>
              <a:t>NOVOTNÝ, Ivan a Michal HRUŠKA. </a:t>
            </a:r>
            <a:r>
              <a:rPr lang="cs-CZ" sz="1600" i="1" dirty="0" smtClean="0"/>
              <a:t>Biologie člověka pro gymnázia: učebnice pro střední zdravotnické školy</a:t>
            </a:r>
            <a:r>
              <a:rPr lang="cs-CZ" sz="1600" dirty="0" smtClean="0"/>
              <a:t>. 1. vyd. Praha: Fortuna, 1995, 136 s. 1. vydání. ISBN 80-7168-234-9</a:t>
            </a:r>
          </a:p>
          <a:p>
            <a:pPr>
              <a:defRPr/>
            </a:pPr>
            <a:r>
              <a:rPr lang="cs-CZ" sz="1600" dirty="0" smtClean="0"/>
              <a:t>MALÁ, Helena a Josef KLEMENTA. </a:t>
            </a:r>
            <a:r>
              <a:rPr lang="cs-CZ" sz="1600" i="1" dirty="0" smtClean="0"/>
              <a:t>Biologie dětí a dorostu</a:t>
            </a:r>
            <a:r>
              <a:rPr lang="cs-CZ" sz="1600" dirty="0" smtClean="0"/>
              <a:t>. 1. vyd. Praha: Státní pedagogické nakladatelství, </a:t>
            </a:r>
            <a:r>
              <a:rPr lang="cs-CZ" sz="1600" dirty="0" err="1" smtClean="0"/>
              <a:t>n.p</a:t>
            </a:r>
            <a:r>
              <a:rPr lang="cs-CZ" sz="1600" dirty="0" smtClean="0"/>
              <a:t>., 1985, 136 s. 1. vydání</a:t>
            </a:r>
          </a:p>
          <a:p>
            <a:pPr>
              <a:defRPr/>
            </a:pPr>
            <a:r>
              <a:rPr lang="cs-CZ" sz="1600" dirty="0" smtClean="0"/>
              <a:t>BENEŠOVÁ, Marika a Josef KLEMENTA. </a:t>
            </a:r>
            <a:r>
              <a:rPr lang="cs-CZ" sz="1600" i="1" dirty="0" smtClean="0"/>
              <a:t>Odmaturuj z biologie</a:t>
            </a:r>
            <a:r>
              <a:rPr lang="cs-CZ" sz="1600" dirty="0" smtClean="0"/>
              <a:t>. Vyd. 1. Brno: </a:t>
            </a:r>
            <a:r>
              <a:rPr lang="cs-CZ" sz="1600" dirty="0" err="1" smtClean="0"/>
              <a:t>Didaktis</a:t>
            </a:r>
            <a:r>
              <a:rPr lang="cs-CZ" sz="1600" dirty="0" smtClean="0"/>
              <a:t>, 2003, 224 s. 1. vydání. ISBN 978-80-86285-67-2</a:t>
            </a:r>
          </a:p>
          <a:p>
            <a:pPr>
              <a:defRPr/>
            </a:pPr>
            <a:r>
              <a:rPr lang="cs-CZ" sz="1600" dirty="0" smtClean="0"/>
              <a:t>DYLEVSKÝ</a:t>
            </a:r>
            <a:r>
              <a:rPr lang="cs-CZ" sz="1600" dirty="0"/>
              <a:t>, Ivan a Stanislav TROJAN. </a:t>
            </a:r>
            <a:r>
              <a:rPr lang="cs-CZ" sz="1600" i="1" dirty="0"/>
              <a:t>Somatologie II: učebnice pro střední zdravotnické školy</a:t>
            </a:r>
            <a:r>
              <a:rPr lang="cs-CZ" sz="1600" dirty="0"/>
              <a:t>. </a:t>
            </a:r>
            <a:r>
              <a:rPr lang="cs-CZ" sz="1600" dirty="0" smtClean="0"/>
              <a:t>Avicenum</a:t>
            </a:r>
            <a:r>
              <a:rPr lang="cs-CZ" sz="1600" dirty="0"/>
              <a:t>. Praha I: zdravotnické nakladatelství</a:t>
            </a:r>
            <a:r>
              <a:rPr lang="cs-CZ" sz="1600" dirty="0" smtClean="0"/>
              <a:t>, </a:t>
            </a:r>
            <a:r>
              <a:rPr lang="cs-CZ" sz="1600" dirty="0" err="1" smtClean="0"/>
              <a:t>n.p</a:t>
            </a:r>
            <a:r>
              <a:rPr lang="cs-CZ" sz="1600" dirty="0"/>
              <a:t>., 1983. 1. </a:t>
            </a:r>
            <a:r>
              <a:rPr lang="cs-CZ" sz="1600" dirty="0" smtClean="0"/>
              <a:t>vydání</a:t>
            </a:r>
          </a:p>
          <a:p>
            <a:pPr>
              <a:defRPr/>
            </a:pPr>
            <a:r>
              <a:rPr lang="cs-CZ" sz="1600" dirty="0" smtClean="0"/>
              <a:t>FLEISMANN</a:t>
            </a:r>
            <a:r>
              <a:rPr lang="cs-CZ" sz="1600" dirty="0"/>
              <a:t>, Jaroslav, Rudolf LINC, Petr DOSTÁL a Ludmila ROŠICKÁ. </a:t>
            </a:r>
            <a:r>
              <a:rPr lang="cs-CZ" sz="1600" i="1" dirty="0"/>
              <a:t>Přírodopis: pro 7. ročník základní školy</a:t>
            </a:r>
            <a:r>
              <a:rPr lang="cs-CZ" sz="1600" dirty="0"/>
              <a:t>. 1. vydání. Praha: </a:t>
            </a:r>
            <a:r>
              <a:rPr lang="cs-CZ" sz="1600" dirty="0" smtClean="0"/>
              <a:t> Státní </a:t>
            </a:r>
            <a:r>
              <a:rPr lang="cs-CZ" sz="1600" dirty="0"/>
              <a:t>pedagogické nakladatelství, 1982. </a:t>
            </a:r>
            <a:endParaRPr lang="en-US" sz="1600" b="1" u="sng" dirty="0"/>
          </a:p>
          <a:p>
            <a:pPr marL="0" indent="0" algn="ctr">
              <a:buFont typeface="Arial" charset="0"/>
              <a:buNone/>
              <a:defRPr/>
            </a:pPr>
            <a:endParaRPr lang="cs-CZ" sz="1000" dirty="0"/>
          </a:p>
          <a:p>
            <a:pPr marL="0" indent="0" algn="ctr">
              <a:buFont typeface="Arial" charset="0"/>
              <a:buNone/>
              <a:defRPr/>
            </a:pPr>
            <a:endParaRPr lang="cs-CZ" sz="1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14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652712" y="1340768"/>
            <a:ext cx="6491288" cy="1143000"/>
          </a:xfrm>
        </p:spPr>
        <p:txBody>
          <a:bodyPr/>
          <a:lstStyle/>
          <a:p>
            <a:pPr algn="r"/>
            <a:r>
              <a:rPr lang="cs-CZ" altLang="cs-CZ" sz="2800" b="1" dirty="0" smtClean="0"/>
              <a:t>POUŽITÁ LITERATURA A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64904"/>
            <a:ext cx="9144000" cy="4437062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800" b="1" dirty="0" smtClean="0"/>
              <a:t>Obrázek:</a:t>
            </a:r>
            <a:endParaRPr lang="en-US" sz="1800" b="1" dirty="0" smtClean="0"/>
          </a:p>
          <a:p>
            <a:pPr marL="0" indent="0">
              <a:buNone/>
              <a:defRPr/>
            </a:pPr>
            <a:r>
              <a:rPr lang="en-US" sz="1600" dirty="0" smtClean="0"/>
              <a:t>[</a:t>
            </a:r>
            <a:r>
              <a:rPr lang="cs-CZ" sz="1600" dirty="0" smtClean="0"/>
              <a:t>1</a:t>
            </a:r>
            <a:r>
              <a:rPr lang="en-US" sz="1600" dirty="0" smtClean="0"/>
              <a:t>] </a:t>
            </a:r>
            <a:r>
              <a:rPr lang="cs-CZ" sz="1600" dirty="0"/>
              <a:t>DYLEVSKÝ, Ivan a Stanislav TROJAN. </a:t>
            </a:r>
            <a:r>
              <a:rPr lang="cs-CZ" sz="1600" i="1" dirty="0"/>
              <a:t>Somatologie II: učebnice pro střední zdravotnické školy</a:t>
            </a:r>
            <a:r>
              <a:rPr lang="cs-CZ" sz="1600" dirty="0"/>
              <a:t>. </a:t>
            </a:r>
            <a:r>
              <a:rPr lang="cs-CZ" sz="1600" dirty="0" smtClean="0"/>
              <a:t>Avicenum</a:t>
            </a:r>
            <a:r>
              <a:rPr lang="cs-CZ" sz="1600" dirty="0"/>
              <a:t>. Praha I: zdravotnické nakladatelství, </a:t>
            </a:r>
            <a:r>
              <a:rPr lang="cs-CZ" sz="1600" dirty="0" err="1"/>
              <a:t>n.p</a:t>
            </a:r>
            <a:r>
              <a:rPr lang="cs-CZ" sz="1600" dirty="0"/>
              <a:t>., 1983. 1. vydání</a:t>
            </a:r>
          </a:p>
          <a:p>
            <a:pPr marL="0" indent="0">
              <a:buFont typeface="Arial" charset="0"/>
              <a:buNone/>
              <a:defRPr/>
            </a:pPr>
            <a:r>
              <a:rPr lang="en-US" sz="1600" dirty="0" smtClean="0"/>
              <a:t>[</a:t>
            </a:r>
            <a:r>
              <a:rPr lang="cs-CZ" sz="1600" dirty="0" smtClean="0"/>
              <a:t>2</a:t>
            </a:r>
            <a:r>
              <a:rPr lang="en-US" sz="1600" dirty="0" smtClean="0"/>
              <a:t>] </a:t>
            </a:r>
            <a:r>
              <a:rPr lang="cs-CZ" sz="1600" dirty="0" smtClean="0"/>
              <a:t>FLEISMANN</a:t>
            </a:r>
            <a:r>
              <a:rPr lang="cs-CZ" sz="1600" dirty="0"/>
              <a:t>, Jaroslav, Rudolf LINC, Petr DOSTÁL a Ludmila ROŠICKÁ. </a:t>
            </a:r>
            <a:r>
              <a:rPr lang="cs-CZ" sz="1600" i="1" dirty="0"/>
              <a:t>Přírodopis: pro 7. ročník základní školy</a:t>
            </a:r>
            <a:r>
              <a:rPr lang="cs-CZ" sz="1600" dirty="0"/>
              <a:t>. 1. vydání. Praha: </a:t>
            </a:r>
            <a:r>
              <a:rPr lang="cs-CZ" sz="1600" dirty="0" smtClean="0"/>
              <a:t>Státní </a:t>
            </a:r>
            <a:r>
              <a:rPr lang="cs-CZ" sz="1600" dirty="0"/>
              <a:t>pedagogické nakladatelství, 1982. </a:t>
            </a:r>
            <a:endParaRPr lang="en-US" sz="1600" dirty="0" smtClean="0"/>
          </a:p>
          <a:p>
            <a:pPr marL="0" indent="0">
              <a:buNone/>
              <a:defRPr/>
            </a:pPr>
            <a:r>
              <a:rPr lang="en-US" sz="1600" dirty="0" smtClean="0"/>
              <a:t>[</a:t>
            </a:r>
            <a:r>
              <a:rPr lang="cs-CZ" sz="1600" dirty="0" smtClean="0"/>
              <a:t>3</a:t>
            </a:r>
            <a:r>
              <a:rPr lang="en-US" sz="1600" dirty="0" smtClean="0"/>
              <a:t>] </a:t>
            </a:r>
            <a:r>
              <a:rPr lang="cs-CZ" sz="1600" dirty="0" smtClean="0"/>
              <a:t>LINC</a:t>
            </a:r>
            <a:r>
              <a:rPr lang="cs-CZ" sz="1600" dirty="0"/>
              <a:t>, Rudolf, Petr DOSTÁL a Jitka MACHOVÁ. </a:t>
            </a:r>
            <a:r>
              <a:rPr lang="cs-CZ" sz="1600" i="1" dirty="0"/>
              <a:t>Přírodopis 7: pro 7. ročník základní školy</a:t>
            </a:r>
            <a:r>
              <a:rPr lang="cs-CZ" sz="1600" dirty="0"/>
              <a:t>. 1. vyd. </a:t>
            </a:r>
            <a:r>
              <a:rPr lang="cs-CZ" sz="1600" dirty="0" smtClean="0"/>
              <a:t>Praha</a:t>
            </a:r>
            <a:r>
              <a:rPr lang="cs-CZ" sz="1600" dirty="0"/>
              <a:t>: Státní pedagogické nakladatelství, 1991, 142 s. ISBN 80-042-4396-7. </a:t>
            </a:r>
          </a:p>
          <a:p>
            <a:pPr marL="0" indent="0">
              <a:buNone/>
              <a:defRPr/>
            </a:pPr>
            <a:endParaRPr lang="cs-CZ" sz="1000" b="1" u="sng" dirty="0"/>
          </a:p>
          <a:p>
            <a:pPr marL="0" indent="0">
              <a:buNone/>
              <a:defRPr/>
            </a:pPr>
            <a:endParaRPr lang="cs-CZ" sz="1000" b="1" u="sng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600" dirty="0" smtClean="0"/>
              <a:t>Dílo smí být dále šířeno pod licencí CC BY-SA.</a:t>
            </a:r>
            <a:endParaRPr lang="cs-CZ" sz="1600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ru-RU" sz="1600" dirty="0" smtClean="0"/>
              <a:t>Materiály </a:t>
            </a:r>
            <a:r>
              <a:rPr lang="ru-RU" sz="1600" dirty="0"/>
              <a:t>jsou určeny pro bezplatné používání pro potřeby výuky a vzdělávání na všech typech škol</a:t>
            </a:r>
            <a:r>
              <a:rPr lang="cs-CZ" sz="1600" dirty="0"/>
              <a:t> </a:t>
            </a:r>
            <a:r>
              <a:rPr lang="ru-RU" sz="1600" dirty="0"/>
              <a:t>a školských zařízení. Jakékoliv další využití podléhá autorskému zákonu.</a:t>
            </a:r>
            <a:r>
              <a:rPr lang="cs-CZ" sz="1600" dirty="0"/>
              <a:t> </a:t>
            </a:r>
            <a:r>
              <a:rPr lang="ru-RU" sz="1600" dirty="0"/>
              <a:t>Všechna neocitovaná autorská díla jsou dílem autora.</a:t>
            </a:r>
            <a:endParaRPr lang="cs-CZ" sz="1600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600" dirty="0"/>
              <a:t>Všechny neocitované kliparty </a:t>
            </a:r>
            <a:r>
              <a:rPr lang="cs-CZ" sz="1600" dirty="0"/>
              <a:t>a další grafické objekty </a:t>
            </a:r>
            <a:r>
              <a:rPr lang="ru-RU" sz="1600" dirty="0"/>
              <a:t>jsou součástí prostředků výukového sw </a:t>
            </a:r>
            <a:r>
              <a:rPr lang="cs-CZ" sz="1600" dirty="0"/>
              <a:t>Smart Notebook a MS Office</a:t>
            </a:r>
          </a:p>
          <a:p>
            <a:pPr marL="0" indent="0" algn="ctr">
              <a:buFont typeface="Arial" charset="0"/>
              <a:buNone/>
              <a:defRPr/>
            </a:pPr>
            <a:endParaRPr lang="cs-CZ" sz="1000" dirty="0"/>
          </a:p>
          <a:p>
            <a:pPr marL="0" indent="0" algn="ctr">
              <a:buFont typeface="Arial" charset="0"/>
              <a:buNone/>
              <a:defRPr/>
            </a:pPr>
            <a:endParaRPr lang="cs-CZ" sz="1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212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650</Words>
  <Application>Microsoft Office PowerPoint</Application>
  <PresentationFormat>Předvádění na obrazovce (4:3)</PresentationFormat>
  <Paragraphs>112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Motiv sady Office</vt:lpstr>
      <vt:lpstr>1_Motiv sady Office</vt:lpstr>
      <vt:lpstr>Obchodní akademie, Střední odborná škola  a Jazyková škola s právem státní jazykové zkoušky,  Hradec Králové</vt:lpstr>
      <vt:lpstr>MOZEK</vt:lpstr>
      <vt:lpstr>                                 STAVBA MOZKU</vt:lpstr>
      <vt:lpstr>                              STAVBA MOZKU</vt:lpstr>
      <vt:lpstr>                          STAVBA MOZKU</vt:lpstr>
      <vt:lpstr>                         STAVBA MOZKU</vt:lpstr>
      <vt:lpstr>STAVBA MOZKU</vt:lpstr>
      <vt:lpstr>                               OPAKOVÁNÍ</vt:lpstr>
      <vt:lpstr>POUŽITÁ LITERATURA A ZDROJE</vt:lpstr>
      <vt:lpstr>POUŽITÁ LITERATURA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MOZEK (ENCEPHALON)</dc:title>
  <dc:creator>Svobodová Šárka</dc:creator>
  <cp:lastModifiedBy>Svobodová Šárka</cp:lastModifiedBy>
  <cp:revision>42</cp:revision>
  <dcterms:created xsi:type="dcterms:W3CDTF">2013-09-24T10:51:26Z</dcterms:created>
  <dcterms:modified xsi:type="dcterms:W3CDTF">2014-01-14T13:35:13Z</dcterms:modified>
</cp:coreProperties>
</file>