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8" r:id="rId4"/>
    <p:sldId id="267" r:id="rId5"/>
    <p:sldId id="257" r:id="rId6"/>
    <p:sldId id="259" r:id="rId7"/>
    <p:sldId id="266" r:id="rId8"/>
    <p:sldId id="271" r:id="rId9"/>
    <p:sldId id="260" r:id="rId10"/>
    <p:sldId id="262" r:id="rId11"/>
    <p:sldId id="264" r:id="rId12"/>
    <p:sldId id="272" r:id="rId13"/>
    <p:sldId id="270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2209-464E-46E0-A356-9F97BE80F017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E4A4E-209A-4545-A4FC-D26BD6A5D3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9337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2209-464E-46E0-A356-9F97BE80F017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E4A4E-209A-4545-A4FC-D26BD6A5D3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9942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2209-464E-46E0-A356-9F97BE80F017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E4A4E-209A-4545-A4FC-D26BD6A5D3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9745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2209-464E-46E0-A356-9F97BE80F017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E4A4E-209A-4545-A4FC-D26BD6A5D3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6452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2209-464E-46E0-A356-9F97BE80F017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E4A4E-209A-4545-A4FC-D26BD6A5D3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6125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2209-464E-46E0-A356-9F97BE80F017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E4A4E-209A-4545-A4FC-D26BD6A5D3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880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2209-464E-46E0-A356-9F97BE80F017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E4A4E-209A-4545-A4FC-D26BD6A5D3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2245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2209-464E-46E0-A356-9F97BE80F017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E4A4E-209A-4545-A4FC-D26BD6A5D3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1576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2209-464E-46E0-A356-9F97BE80F017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E4A4E-209A-4545-A4FC-D26BD6A5D3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2882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2209-464E-46E0-A356-9F97BE80F017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E4A4E-209A-4545-A4FC-D26BD6A5D3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2697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2209-464E-46E0-A356-9F97BE80F017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E4A4E-209A-4545-A4FC-D26BD6A5D3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8261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6BC51-B760-473A-B474-B29118D45E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1264B-688F-490D-9D59-D34893E353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59451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58147-6D5C-4CBF-B894-8975B813EF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FFBAD-6956-4E19-845C-3F87118A0DA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18225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947F4-0BFD-49E7-90D0-100976FC624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73331-5495-4756-BF4D-5CC6B4B41C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88044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8DD4E-9567-4168-8F33-600D6E6BA2C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0F4D4-B2CD-4CDF-BD46-8E739BB5C8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91416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46CE3-5408-4C21-826F-4CD01DFA844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F9A2A-D04E-4028-9A2C-7AF36A60B11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87469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64ADE-1582-4A17-8E23-4A426779E08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D3264-02E9-402F-B279-E8B3846BFC3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98339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58CE1-3C2D-4207-8395-E6A936E6CCD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17073-3E5C-4462-BA24-F5D5E2AD4F0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87491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8BA93E-8701-43F7-9BF4-D8DE06A32C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8F755-76BD-45E2-B7F6-FC98C1D912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32762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EC8DD-DA65-4035-AABB-B1136FE4E5A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F2624-CEB7-4F95-ACFF-4F8CDC1F15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012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65B6D-DD00-4513-8EDA-5A6956574E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870DA-EB8C-4942-8EF1-E22498A99F7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78471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F9A5B-23BC-48BF-940E-7407BC0B054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BCFAA-B0D5-413C-863A-7C3408AF9F1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13624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5D639B-C435-44B2-B95C-22F2583BBFF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7E07AA-A53B-45FA-B29D-4DAA35FB1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42370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7475C1-F0BB-47F1-A9F4-8ECFAAFAB8CA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092CA-B5D1-4859-8AF6-76E9C25A2A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091133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14F4C1-A4C1-4AE7-86FD-7D9AF5DAF12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E0C22-16A6-41F6-A1B2-022D55CD20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1705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D7E12-B9BE-4FB5-93E0-BD81C6DB4250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04D95-63FE-4CE4-9FAC-2D77D58B7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487239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F1192-AF4A-4A3E-B16D-4BCABE108B9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3AFE3-B913-4EE9-98B5-FA2DBAE6B4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67286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EF9BA0-AC1F-4568-BE2F-728A5A93796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39926-8C9E-4305-9304-86A38806F8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09065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8B8CDA-C28E-4892-B6A6-486E5422A57F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EF85CC-A590-4F50-B568-169AC76CC1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044027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664C80-51B8-4CD1-9C7A-3669B332CEF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2B3964-FA13-4CCA-A78E-37C69523E4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0007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411E15-1F36-4CBE-9449-9483F65BDB07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497E7-B4CA-4A44-8FB9-C9B97D6B5C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247552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2030FB-68F5-450E-A5E2-76E4CB53602B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A0899-1117-4F33-9B68-496C907722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193948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2C120D-7C22-4174-A64E-F35A808890FA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8FC11-8A94-45A5-8AED-1AF201293C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1127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F62209-464E-46E0-A356-9F97BE80F017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5E4A4E-209A-4545-A4FC-D26BD6A5D3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9825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1BBFA5-CB5F-488C-8023-DE4F9F3D42F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F91C1E-35F7-48DD-9182-7A930F0AAB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9641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C4C5C5F-EA0C-46C6-98DA-C864B74F881E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09242C-5FB9-4126-AE8F-F24DF4CE7B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2142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90180462"/>
              </p:ext>
            </p:extLst>
          </p:nvPr>
        </p:nvGraphicFramePr>
        <p:xfrm>
          <a:off x="250825" y="2781300"/>
          <a:ext cx="8569325" cy="39719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Šárka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Svobodová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VY_32_INOVACE_8_BIOLOGIE_10 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Nervová soustava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Biologie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činnost, 2.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Přehled o stavbě a funkci  nervové soustavy.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ověření znalostí pomocí testu.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0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79597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635" y="13905"/>
            <a:ext cx="8363272" cy="1143000"/>
          </a:xfrm>
        </p:spPr>
        <p:txBody>
          <a:bodyPr>
            <a:normAutofit/>
          </a:bodyPr>
          <a:lstStyle/>
          <a:p>
            <a:pPr algn="r"/>
            <a:r>
              <a:rPr lang="cs-CZ" sz="4800" b="1" dirty="0" smtClean="0">
                <a:solidFill>
                  <a:srgbClr val="0070C0"/>
                </a:solidFill>
              </a:rPr>
              <a:t>                  NERVOVÁ SOUSTAVA</a:t>
            </a:r>
            <a:endParaRPr lang="cs-CZ" sz="48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Funkce:</a:t>
            </a:r>
          </a:p>
          <a:p>
            <a:r>
              <a:rPr lang="cs-CZ" dirty="0" smtClean="0"/>
              <a:t>umožňuje řízení a koordinaci všech funkcí organismu </a:t>
            </a:r>
          </a:p>
          <a:p>
            <a:r>
              <a:rPr lang="cs-CZ" dirty="0" smtClean="0"/>
              <a:t>umožňuje kontakt s vnějším prostředím</a:t>
            </a:r>
          </a:p>
          <a:p>
            <a:r>
              <a:rPr lang="cs-CZ" dirty="0" smtClean="0"/>
              <a:t>zajišťuje správnou reakci organismu na změnu vnějšího nebo vnitřního prostředí.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35774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4704" y="0"/>
            <a:ext cx="8579296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            </a:t>
            </a:r>
            <a:r>
              <a:rPr lang="cs-CZ" b="1" dirty="0" smtClean="0">
                <a:solidFill>
                  <a:srgbClr val="0070C0"/>
                </a:solidFill>
              </a:rPr>
              <a:t>STAVBA NERVOVÉ SOUSTAVY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b="1" dirty="0" smtClean="0"/>
              <a:t>CENTRÁLNÍ NERVOVÝ SYSTÉN (ústřední)</a:t>
            </a:r>
            <a:r>
              <a:rPr lang="cs-CZ" dirty="0" smtClean="0"/>
              <a:t> 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mozek 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mícha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b="1" dirty="0" smtClean="0"/>
          </a:p>
          <a:p>
            <a:pPr>
              <a:lnSpc>
                <a:spcPct val="90000"/>
              </a:lnSpc>
              <a:buFontTx/>
              <a:buNone/>
            </a:pPr>
            <a:r>
              <a:rPr lang="cs-CZ" b="1" dirty="0" smtClean="0"/>
              <a:t>PERIFERNÍ NERVOVÝ SYSTÉM (obvodový) :</a:t>
            </a:r>
            <a:r>
              <a:rPr lang="cs-CZ" dirty="0" smtClean="0"/>
              <a:t> 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nervy:</a:t>
            </a:r>
          </a:p>
          <a:p>
            <a:pPr marL="0" indent="363538">
              <a:lnSpc>
                <a:spcPct val="90000"/>
              </a:lnSpc>
              <a:buNone/>
            </a:pPr>
            <a:r>
              <a:rPr lang="cs-CZ" dirty="0" smtClean="0"/>
              <a:t>a) mozkové </a:t>
            </a:r>
          </a:p>
          <a:p>
            <a:pPr indent="20638">
              <a:lnSpc>
                <a:spcPct val="90000"/>
              </a:lnSpc>
              <a:buFontTx/>
              <a:buNone/>
            </a:pPr>
            <a:r>
              <a:rPr lang="cs-CZ" dirty="0" smtClean="0"/>
              <a:t>b) míšní </a:t>
            </a:r>
          </a:p>
          <a:p>
            <a:pPr indent="20638">
              <a:lnSpc>
                <a:spcPct val="90000"/>
              </a:lnSpc>
              <a:buFontTx/>
              <a:buNone/>
            </a:pPr>
            <a:r>
              <a:rPr lang="cs-CZ" dirty="0" smtClean="0"/>
              <a:t>c) autonomní (útrobní, vegetativní)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8481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3702" y="0"/>
            <a:ext cx="82296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   </a:t>
            </a:r>
            <a:r>
              <a:rPr lang="cs-CZ" sz="4900" b="1" dirty="0" smtClean="0">
                <a:solidFill>
                  <a:srgbClr val="0070C0"/>
                </a:solidFill>
              </a:rPr>
              <a:t>NERVOVÁ BUŇKA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= základní stavební a funkční jednotka nervové soustavy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7" descr="neuron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5076056" y="1628800"/>
            <a:ext cx="4067944" cy="446449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9512" y="1568981"/>
            <a:ext cx="5040560" cy="50937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3000"/>
              </a:lnSpc>
              <a:buFontTx/>
              <a:buNone/>
            </a:pPr>
            <a:r>
              <a:rPr lang="cs-CZ" sz="3200" b="1" dirty="0" smtClean="0"/>
              <a:t>STAVBA NEURONU</a:t>
            </a:r>
          </a:p>
          <a:p>
            <a:pPr marL="342900" indent="-342900">
              <a:lnSpc>
                <a:spcPts val="3000"/>
              </a:lnSpc>
              <a:buFont typeface="Arial" panose="020B0604020202020204" pitchFamily="34" charset="0"/>
              <a:buChar char="•"/>
            </a:pPr>
            <a:r>
              <a:rPr lang="cs-CZ" sz="2400" b="1" dirty="0" smtClean="0"/>
              <a:t>TĚLO</a:t>
            </a:r>
            <a:r>
              <a:rPr lang="cs-CZ" sz="2400" dirty="0" smtClean="0"/>
              <a:t> </a:t>
            </a:r>
          </a:p>
          <a:p>
            <a:pPr indent="363538">
              <a:lnSpc>
                <a:spcPts val="3000"/>
              </a:lnSpc>
            </a:pPr>
            <a:r>
              <a:rPr lang="cs-CZ" sz="2400" dirty="0" smtClean="0"/>
              <a:t>- obsahuje buněčné organely</a:t>
            </a:r>
          </a:p>
          <a:p>
            <a:pPr indent="363538">
              <a:lnSpc>
                <a:spcPts val="3000"/>
              </a:lnSpc>
            </a:pPr>
            <a:r>
              <a:rPr lang="cs-CZ" sz="2400" dirty="0" smtClean="0"/>
              <a:t>- zpracovává podněty</a:t>
            </a:r>
          </a:p>
          <a:p>
            <a:pPr marL="342900" indent="-342900">
              <a:lnSpc>
                <a:spcPts val="3000"/>
              </a:lnSpc>
              <a:buFont typeface="Arial" panose="020B0604020202020204" pitchFamily="34" charset="0"/>
              <a:buChar char="•"/>
            </a:pPr>
            <a:r>
              <a:rPr lang="cs-CZ" sz="2400" b="1" dirty="0" smtClean="0"/>
              <a:t>DENTRITY </a:t>
            </a:r>
          </a:p>
          <a:p>
            <a:pPr indent="363538">
              <a:lnSpc>
                <a:spcPts val="3000"/>
              </a:lnSpc>
            </a:pPr>
            <a:r>
              <a:rPr lang="cs-CZ" sz="2400" dirty="0" smtClean="0"/>
              <a:t>- krátké výběžky těla</a:t>
            </a:r>
          </a:p>
          <a:p>
            <a:pPr marL="536575" indent="-173038">
              <a:lnSpc>
                <a:spcPts val="3000"/>
              </a:lnSpc>
              <a:buFontTx/>
              <a:buNone/>
            </a:pPr>
            <a:r>
              <a:rPr lang="cs-CZ" sz="2400" dirty="0" smtClean="0"/>
              <a:t>- přijímají signály ze smyslových buněk nebo  jiných neuronů</a:t>
            </a:r>
          </a:p>
          <a:p>
            <a:pPr marL="285750" indent="-285750">
              <a:lnSpc>
                <a:spcPts val="3000"/>
              </a:lnSpc>
              <a:buFont typeface="Arial" panose="020B0604020202020204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b="1" dirty="0" smtClean="0"/>
              <a:t>INICIÁLNÍ SEGMENT </a:t>
            </a:r>
          </a:p>
          <a:p>
            <a:pPr indent="363538">
              <a:lnSpc>
                <a:spcPts val="3000"/>
              </a:lnSpc>
              <a:buFontTx/>
              <a:buNone/>
            </a:pPr>
            <a:r>
              <a:rPr lang="cs-CZ" sz="2400" dirty="0" smtClean="0"/>
              <a:t>- místo vzniku vzruchu</a:t>
            </a:r>
          </a:p>
          <a:p>
            <a:pPr marL="342900" indent="-342900">
              <a:lnSpc>
                <a:spcPts val="3000"/>
              </a:lnSpc>
              <a:buFont typeface="Arial" panose="020B0604020202020204" pitchFamily="34" charset="0"/>
              <a:buChar char="•"/>
            </a:pPr>
            <a:r>
              <a:rPr lang="cs-CZ" sz="2400" b="1" dirty="0" smtClean="0"/>
              <a:t>AXON</a:t>
            </a:r>
            <a:r>
              <a:rPr lang="cs-CZ" sz="2400" dirty="0" smtClean="0"/>
              <a:t> (nervové vlákno)</a:t>
            </a:r>
          </a:p>
          <a:p>
            <a:pPr indent="363538">
              <a:lnSpc>
                <a:spcPts val="3000"/>
              </a:lnSpc>
            </a:pPr>
            <a:r>
              <a:rPr lang="cs-CZ" sz="2400" dirty="0" smtClean="0"/>
              <a:t>- dlouhý výběžek těla</a:t>
            </a:r>
          </a:p>
          <a:p>
            <a:pPr indent="363538">
              <a:lnSpc>
                <a:spcPts val="3000"/>
              </a:lnSpc>
              <a:buFontTx/>
              <a:buNone/>
            </a:pPr>
            <a:r>
              <a:rPr lang="cs-CZ" sz="2400" dirty="0" smtClean="0"/>
              <a:t>- vede vzruch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6093296"/>
            <a:ext cx="26642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 Nervová buňka </a:t>
            </a:r>
            <a:r>
              <a:rPr lang="en-US" sz="1400" dirty="0" smtClean="0"/>
              <a:t>[1]</a:t>
            </a:r>
          </a:p>
        </p:txBody>
      </p:sp>
    </p:spTree>
    <p:extLst>
      <p:ext uri="{BB962C8B-B14F-4D97-AF65-F5344CB8AC3E}">
        <p14:creationId xmlns:p14="http://schemas.microsoft.com/office/powerpoint/2010/main" xmlns="" val="3206881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9194" y="13904"/>
            <a:ext cx="8229600" cy="966824"/>
          </a:xfrm>
        </p:spPr>
        <p:txBody>
          <a:bodyPr>
            <a:noAutofit/>
          </a:bodyPr>
          <a:lstStyle/>
          <a:p>
            <a:pPr algn="r"/>
            <a:r>
              <a:rPr lang="cs-CZ" b="1" dirty="0" smtClean="0"/>
              <a:t>                           </a:t>
            </a:r>
            <a:r>
              <a:rPr lang="cs-CZ" b="1" dirty="0" smtClean="0">
                <a:solidFill>
                  <a:srgbClr val="0070C0"/>
                </a:solidFill>
              </a:rPr>
              <a:t>NERVOVÁ ČINNOST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124745"/>
            <a:ext cx="8424936" cy="16561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REFLEX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r>
              <a:rPr lang="cs-CZ" sz="3200" dirty="0" smtClean="0"/>
              <a:t>= odpověď organismu na dráždění receptorů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6387369"/>
            <a:ext cx="28803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Obr. č. </a:t>
            </a:r>
            <a:r>
              <a:rPr lang="en-US" sz="1400" dirty="0" smtClean="0"/>
              <a:t>2</a:t>
            </a:r>
            <a:r>
              <a:rPr lang="cs-CZ" sz="1400" dirty="0" smtClean="0"/>
              <a:t> </a:t>
            </a:r>
            <a:r>
              <a:rPr lang="cs-CZ" sz="1400" dirty="0"/>
              <a:t>Míšní reflex</a:t>
            </a:r>
            <a:r>
              <a:rPr lang="en-US" sz="1400" dirty="0"/>
              <a:t> [2]</a:t>
            </a:r>
            <a:r>
              <a:rPr lang="cs-CZ" sz="1400" dirty="0"/>
              <a:t> </a:t>
            </a:r>
          </a:p>
        </p:txBody>
      </p:sp>
      <p:pic>
        <p:nvPicPr>
          <p:cNvPr id="7" name="Picture 3" descr="F:\CamScanner\.images\reflex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62110"/>
            <a:ext cx="5771618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37870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                         NERVOVÁ </a:t>
            </a:r>
            <a:r>
              <a:rPr lang="cs-CZ" b="1" dirty="0">
                <a:solidFill>
                  <a:srgbClr val="0070C0"/>
                </a:solidFill>
              </a:rPr>
              <a:t>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1"/>
            <a:ext cx="8712968" cy="1296144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REFLEXNÍ OBLOUK</a:t>
            </a:r>
          </a:p>
          <a:p>
            <a:pPr marL="0" indent="0">
              <a:buNone/>
            </a:pPr>
            <a:r>
              <a:rPr lang="cs-CZ" dirty="0"/>
              <a:t>= dráha převodu </a:t>
            </a:r>
            <a:r>
              <a:rPr lang="cs-CZ" dirty="0" smtClean="0"/>
              <a:t>vzruchu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6" name="Picture 2" descr="F:\CamScanner\.images\míšní reflex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95676" y="2788584"/>
            <a:ext cx="5236764" cy="3484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95676" y="6276279"/>
            <a:ext cx="40126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Obr. </a:t>
            </a:r>
            <a:r>
              <a:rPr lang="en-US" sz="1400" dirty="0" smtClean="0"/>
              <a:t>3</a:t>
            </a:r>
            <a:r>
              <a:rPr lang="cs-CZ" sz="1400" dirty="0" smtClean="0"/>
              <a:t> </a:t>
            </a:r>
            <a:r>
              <a:rPr lang="cs-CZ" sz="1400" dirty="0"/>
              <a:t>Reflexní oblouk </a:t>
            </a:r>
            <a:r>
              <a:rPr lang="en-US" sz="1400" dirty="0"/>
              <a:t>[2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600451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2146" y="-609"/>
            <a:ext cx="82296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cs-CZ" sz="4900" b="1" dirty="0" smtClean="0">
                <a:solidFill>
                  <a:srgbClr val="0070C0"/>
                </a:solidFill>
              </a:rPr>
              <a:t/>
            </a:r>
            <a:br>
              <a:rPr lang="cs-CZ" sz="4900" b="1" dirty="0" smtClean="0">
                <a:solidFill>
                  <a:srgbClr val="0070C0"/>
                </a:solidFill>
              </a:rPr>
            </a:br>
            <a:r>
              <a:rPr lang="cs-CZ" sz="4900" b="1" dirty="0">
                <a:solidFill>
                  <a:srgbClr val="0070C0"/>
                </a:solidFill>
              </a:rPr>
              <a:t> </a:t>
            </a:r>
            <a:r>
              <a:rPr lang="cs-CZ" sz="4900" b="1" dirty="0" smtClean="0">
                <a:solidFill>
                  <a:srgbClr val="0070C0"/>
                </a:solidFill>
              </a:rPr>
              <a:t>                         NERVOVÁ </a:t>
            </a:r>
            <a:r>
              <a:rPr lang="cs-CZ" sz="4900" b="1" dirty="0">
                <a:solidFill>
                  <a:srgbClr val="0070C0"/>
                </a:solidFill>
              </a:rPr>
              <a:t>ČINNOST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cs-CZ" b="1" dirty="0"/>
              <a:t>REFLEXNÍ </a:t>
            </a:r>
            <a:r>
              <a:rPr lang="cs-CZ" b="1" dirty="0" smtClean="0"/>
              <a:t>OBLOUK</a:t>
            </a:r>
            <a:r>
              <a:rPr lang="cs-CZ" sz="2800" dirty="0" smtClean="0"/>
              <a:t>:</a:t>
            </a:r>
            <a:endParaRPr lang="cs-CZ" sz="2800" b="1" dirty="0" smtClean="0"/>
          </a:p>
          <a:p>
            <a:pPr>
              <a:lnSpc>
                <a:spcPts val="3400"/>
              </a:lnSpc>
            </a:pPr>
            <a:r>
              <a:rPr lang="cs-CZ" sz="2800" b="1" dirty="0" smtClean="0"/>
              <a:t>Receptor</a:t>
            </a:r>
            <a:r>
              <a:rPr lang="cs-CZ" sz="2800" dirty="0" smtClean="0"/>
              <a:t> – zachycuje podnět z prostředí</a:t>
            </a:r>
          </a:p>
          <a:p>
            <a:pPr>
              <a:lnSpc>
                <a:spcPts val="3400"/>
              </a:lnSpc>
            </a:pPr>
            <a:r>
              <a:rPr lang="cs-CZ" sz="2800" b="1" dirty="0" smtClean="0"/>
              <a:t>Dostředivá dráha </a:t>
            </a:r>
            <a:r>
              <a:rPr lang="cs-CZ" sz="2800" dirty="0" smtClean="0"/>
              <a:t>(aferentní vlákna) – vede vzruch do CNS</a:t>
            </a:r>
          </a:p>
          <a:p>
            <a:pPr>
              <a:lnSpc>
                <a:spcPts val="3400"/>
              </a:lnSpc>
            </a:pPr>
            <a:r>
              <a:rPr lang="cs-CZ" sz="2800" b="1" dirty="0" smtClean="0"/>
              <a:t>Centrum </a:t>
            </a:r>
            <a:r>
              <a:rPr lang="cs-CZ" sz="2800" dirty="0" smtClean="0"/>
              <a:t>(mozek, mícha) – zpracovává vzruch a vytváří odpověď</a:t>
            </a:r>
          </a:p>
          <a:p>
            <a:pPr>
              <a:lnSpc>
                <a:spcPts val="3400"/>
              </a:lnSpc>
            </a:pPr>
            <a:r>
              <a:rPr lang="cs-CZ" sz="2800" b="1" dirty="0" smtClean="0"/>
              <a:t>Odstředivá dráha</a:t>
            </a:r>
            <a:r>
              <a:rPr lang="cs-CZ" sz="2800" dirty="0" smtClean="0"/>
              <a:t> (eferentní vlákna) – vede odpověď k výkonnému orgánu</a:t>
            </a:r>
          </a:p>
          <a:p>
            <a:pPr>
              <a:lnSpc>
                <a:spcPts val="3400"/>
              </a:lnSpc>
            </a:pPr>
            <a:r>
              <a:rPr lang="cs-CZ" sz="2800" b="1" dirty="0" smtClean="0"/>
              <a:t>Výkonný orgán </a:t>
            </a:r>
            <a:r>
              <a:rPr lang="cs-CZ" sz="2800" dirty="0" smtClean="0"/>
              <a:t>(efektor) – odpovídá na podráždění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4122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4251" y="0"/>
            <a:ext cx="8229600" cy="1354162"/>
          </a:xfrm>
        </p:spPr>
        <p:txBody>
          <a:bodyPr>
            <a:normAutofit fontScale="90000"/>
          </a:bodyPr>
          <a:lstStyle/>
          <a:p>
            <a:pPr algn="r"/>
            <a:r>
              <a:rPr lang="en-US" sz="4900" b="1" dirty="0" smtClean="0">
                <a:solidFill>
                  <a:srgbClr val="0070C0"/>
                </a:solidFill>
              </a:rPr>
              <a:t>                          </a:t>
            </a:r>
            <a:r>
              <a:rPr lang="cs-CZ" sz="4900" b="1" dirty="0" smtClean="0">
                <a:solidFill>
                  <a:srgbClr val="0070C0"/>
                </a:solidFill>
              </a:rPr>
              <a:t>NERVOVÁ ČINNOST</a:t>
            </a:r>
            <a:r>
              <a:rPr lang="cs-CZ" sz="4900" dirty="0" smtClean="0"/>
              <a:t> </a:t>
            </a:r>
            <a:r>
              <a:rPr lang="en-US" sz="4900" dirty="0" smtClean="0"/>
              <a:t/>
            </a:r>
            <a:br>
              <a:rPr lang="en-US" sz="4900" dirty="0" smtClean="0"/>
            </a:br>
            <a:r>
              <a:rPr lang="cs-CZ" sz="4000" b="1" dirty="0" smtClean="0"/>
              <a:t>DRUHY REFLEXŮ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556792"/>
            <a:ext cx="4038600" cy="4709120"/>
          </a:xfrm>
        </p:spPr>
        <p:txBody>
          <a:bodyPr>
            <a:normAutofit/>
          </a:bodyPr>
          <a:lstStyle/>
          <a:p>
            <a:pPr marL="533400" indent="-533400">
              <a:lnSpc>
                <a:spcPts val="2500"/>
              </a:lnSpc>
              <a:buFontTx/>
              <a:buAutoNum type="alphaUcParenR"/>
            </a:pPr>
            <a:r>
              <a:rPr lang="cs-CZ" sz="3200" b="1" dirty="0" smtClean="0"/>
              <a:t>N</a:t>
            </a:r>
            <a:r>
              <a:rPr lang="en-US" sz="3200" b="1" dirty="0" err="1" smtClean="0"/>
              <a:t>epod</a:t>
            </a:r>
            <a:r>
              <a:rPr lang="cs-CZ" sz="3200" b="1" dirty="0" smtClean="0"/>
              <a:t>míněné</a:t>
            </a:r>
          </a:p>
          <a:p>
            <a:pPr marL="0" indent="0">
              <a:lnSpc>
                <a:spcPts val="2500"/>
              </a:lnSpc>
              <a:buNone/>
            </a:pPr>
            <a:r>
              <a:rPr lang="cs-CZ" sz="2400" dirty="0" smtClean="0"/>
              <a:t>- ústředí v míše nebo</a:t>
            </a:r>
          </a:p>
          <a:p>
            <a:pPr marL="174625" indent="0">
              <a:lnSpc>
                <a:spcPts val="2500"/>
              </a:lnSpc>
              <a:buNone/>
            </a:pPr>
            <a:r>
              <a:rPr lang="cs-CZ" sz="2400" dirty="0" smtClean="0"/>
              <a:t>v prodloužené míše</a:t>
            </a:r>
            <a:endParaRPr lang="cs-CZ" sz="2400" b="1" dirty="0" smtClean="0"/>
          </a:p>
          <a:p>
            <a:pPr marL="533400" indent="-533400">
              <a:lnSpc>
                <a:spcPts val="2500"/>
              </a:lnSpc>
              <a:buFontTx/>
              <a:buNone/>
            </a:pPr>
            <a:r>
              <a:rPr lang="cs-CZ" sz="2400" dirty="0" smtClean="0"/>
              <a:t>- vrozené a trvalé</a:t>
            </a:r>
          </a:p>
          <a:p>
            <a:pPr marL="0" indent="0">
              <a:lnSpc>
                <a:spcPts val="2500"/>
              </a:lnSpc>
              <a:buNone/>
            </a:pPr>
            <a:r>
              <a:rPr lang="cs-CZ" sz="2400" dirty="0" smtClean="0"/>
              <a:t>- zajišťují nižší nervovou</a:t>
            </a:r>
          </a:p>
          <a:p>
            <a:pPr marL="0" indent="174625">
              <a:lnSpc>
                <a:spcPts val="2500"/>
              </a:lnSpc>
              <a:buNone/>
            </a:pPr>
            <a:r>
              <a:rPr lang="cs-CZ" sz="2400" dirty="0" smtClean="0"/>
              <a:t>činnost</a:t>
            </a:r>
          </a:p>
          <a:p>
            <a:pPr marL="533400" indent="-533400">
              <a:lnSpc>
                <a:spcPts val="2500"/>
              </a:lnSpc>
              <a:buFontTx/>
              <a:buNone/>
            </a:pPr>
            <a:r>
              <a:rPr lang="cs-CZ" sz="2400" dirty="0" smtClean="0"/>
              <a:t>- vždy stejná reakce</a:t>
            </a:r>
          </a:p>
          <a:p>
            <a:pPr marL="0" indent="0">
              <a:lnSpc>
                <a:spcPts val="2500"/>
              </a:lnSpc>
              <a:buNone/>
            </a:pPr>
            <a:r>
              <a:rPr lang="cs-CZ" sz="2400" dirty="0" smtClean="0"/>
              <a:t>- nejsložitější forma vrozených</a:t>
            </a:r>
          </a:p>
          <a:p>
            <a:pPr marL="0" indent="174625">
              <a:lnSpc>
                <a:spcPts val="2500"/>
              </a:lnSpc>
              <a:buNone/>
            </a:pPr>
            <a:r>
              <a:rPr lang="cs-CZ" sz="2400" dirty="0" smtClean="0"/>
              <a:t>reakcí – </a:t>
            </a:r>
            <a:r>
              <a:rPr lang="cs-CZ" sz="2400" b="1" dirty="0" smtClean="0"/>
              <a:t>pud (instinkt)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0849" y="1556792"/>
            <a:ext cx="4038600" cy="2232248"/>
          </a:xfrm>
        </p:spPr>
        <p:txBody>
          <a:bodyPr>
            <a:normAutofit/>
          </a:bodyPr>
          <a:lstStyle/>
          <a:p>
            <a:pPr marL="533400" indent="-533400">
              <a:lnSpc>
                <a:spcPts val="2600"/>
              </a:lnSpc>
              <a:buFontTx/>
              <a:buAutoNum type="alphaUcParenR" startAt="2"/>
            </a:pPr>
            <a:r>
              <a:rPr lang="cs-CZ" sz="3200" b="1" dirty="0" smtClean="0"/>
              <a:t>Podmíněné</a:t>
            </a:r>
          </a:p>
          <a:p>
            <a:pPr marL="0" indent="0">
              <a:lnSpc>
                <a:spcPts val="2600"/>
              </a:lnSpc>
              <a:buNone/>
            </a:pPr>
            <a:r>
              <a:rPr lang="cs-CZ" b="1" dirty="0" smtClean="0"/>
              <a:t>-</a:t>
            </a:r>
            <a:r>
              <a:rPr lang="cs-CZ" dirty="0" smtClean="0"/>
              <a:t> </a:t>
            </a:r>
            <a:r>
              <a:rPr lang="cs-CZ" sz="2400" dirty="0" smtClean="0"/>
              <a:t>ústředí v mozkové kůře</a:t>
            </a:r>
          </a:p>
          <a:p>
            <a:pPr marL="533400" indent="-533400">
              <a:lnSpc>
                <a:spcPts val="2600"/>
              </a:lnSpc>
              <a:buFontTx/>
              <a:buNone/>
            </a:pPr>
            <a:r>
              <a:rPr lang="cs-CZ" sz="2400" dirty="0" smtClean="0"/>
              <a:t>- naučené a dočasné</a:t>
            </a:r>
          </a:p>
          <a:p>
            <a:pPr marL="0" indent="0">
              <a:lnSpc>
                <a:spcPts val="2600"/>
              </a:lnSpc>
              <a:buNone/>
            </a:pPr>
            <a:r>
              <a:rPr lang="cs-CZ" sz="2400" dirty="0" smtClean="0"/>
              <a:t>- zajišťují vyšší nervovou</a:t>
            </a:r>
          </a:p>
          <a:p>
            <a:pPr marL="0" indent="0">
              <a:lnSpc>
                <a:spcPts val="2600"/>
              </a:lnSpc>
              <a:buNone/>
            </a:pPr>
            <a:r>
              <a:rPr lang="cs-CZ" sz="2400" dirty="0"/>
              <a:t> </a:t>
            </a:r>
            <a:r>
              <a:rPr lang="cs-CZ" sz="2400" dirty="0" smtClean="0"/>
              <a:t> činnost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06295" y="6416116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3 I. P. Pavlov </a:t>
            </a:r>
            <a:r>
              <a:rPr lang="en-US" sz="1400" dirty="0" smtClean="0"/>
              <a:t>[</a:t>
            </a:r>
            <a:r>
              <a:rPr lang="cs-CZ" sz="1400" dirty="0" smtClean="0"/>
              <a:t>3</a:t>
            </a:r>
            <a:r>
              <a:rPr lang="en-US" sz="1400" dirty="0" smtClean="0"/>
              <a:t>]</a:t>
            </a:r>
            <a:endParaRPr lang="cs-CZ" sz="1400" dirty="0"/>
          </a:p>
        </p:txBody>
      </p:sp>
      <p:pic>
        <p:nvPicPr>
          <p:cNvPr id="2050" name="Picture 2" descr="F:\CamScanner\.images\15WgKTgf623201RSARNRNWr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6018" y="3894070"/>
            <a:ext cx="1978310" cy="2522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33380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2723" y="0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                                 OPAKOVÁNÍ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868546" cy="594928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 smtClean="0"/>
              <a:t>1. Urči správnou odpověď!</a:t>
            </a:r>
          </a:p>
          <a:p>
            <a:pPr marL="0" lvl="0" indent="0">
              <a:buNone/>
            </a:pPr>
            <a:r>
              <a:rPr lang="cs-CZ" sz="2400" dirty="0" smtClean="0"/>
              <a:t>Nervová buňka se nazývá:</a:t>
            </a:r>
          </a:p>
          <a:p>
            <a:pPr marL="0" lvl="0" indent="0">
              <a:buNone/>
            </a:pPr>
            <a:r>
              <a:rPr lang="cs-CZ" sz="2400" dirty="0" smtClean="0"/>
              <a:t>a) nefron     b) neuron    c) neutron    d) reflex</a:t>
            </a:r>
          </a:p>
          <a:p>
            <a:pPr marL="0" lvl="0" indent="0">
              <a:buNone/>
            </a:pPr>
            <a:endParaRPr lang="cs-CZ" sz="2400" b="1" dirty="0"/>
          </a:p>
          <a:p>
            <a:pPr marL="0" lvl="0" indent="0">
              <a:buNone/>
            </a:pPr>
            <a:r>
              <a:rPr lang="cs-CZ" sz="2400" b="1" dirty="0" smtClean="0"/>
              <a:t>2. Urči, které části má:   </a:t>
            </a:r>
          </a:p>
          <a:p>
            <a:pPr marL="0" lvl="0" indent="0">
              <a:buNone/>
            </a:pPr>
            <a:r>
              <a:rPr lang="cs-CZ" sz="2400" dirty="0" smtClean="0"/>
              <a:t>a) centrální </a:t>
            </a:r>
            <a:r>
              <a:rPr lang="cs-CZ" sz="2400" dirty="0"/>
              <a:t>nervový systém:</a:t>
            </a:r>
          </a:p>
          <a:p>
            <a:pPr marL="0" indent="0">
              <a:buNone/>
            </a:pPr>
            <a:r>
              <a:rPr lang="cs-CZ" sz="2400" dirty="0" smtClean="0"/>
              <a:t>b) </a:t>
            </a:r>
            <a:r>
              <a:rPr lang="cs-CZ" sz="2400" dirty="0"/>
              <a:t>obvodový nervový systém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3. Který </a:t>
            </a:r>
            <a:r>
              <a:rPr lang="cs-CZ" sz="2400" b="1" dirty="0"/>
              <a:t>druh reflexů objevil I</a:t>
            </a:r>
            <a:r>
              <a:rPr lang="cs-CZ" sz="2400" b="1" dirty="0" smtClean="0"/>
              <a:t>. P. Pavlov?</a:t>
            </a:r>
          </a:p>
          <a:p>
            <a:pPr marL="0" lvl="0" indent="0">
              <a:buNone/>
            </a:pPr>
            <a:endParaRPr lang="cs-CZ" sz="2400" dirty="0" smtClean="0"/>
          </a:p>
          <a:p>
            <a:pPr marL="0" lvl="0" indent="0">
              <a:buNone/>
            </a:pPr>
            <a:r>
              <a:rPr lang="cs-CZ" sz="2400" b="1" dirty="0" smtClean="0"/>
              <a:t>4.</a:t>
            </a:r>
            <a:r>
              <a:rPr lang="cs-CZ" sz="2400" dirty="0" smtClean="0"/>
              <a:t> </a:t>
            </a:r>
            <a:r>
              <a:rPr lang="cs-CZ" sz="2400" b="1" dirty="0" smtClean="0"/>
              <a:t>Doplň chybějící výrazy ve větě!</a:t>
            </a:r>
          </a:p>
          <a:p>
            <a:pPr marL="0" lvl="0" indent="0">
              <a:buNone/>
            </a:pPr>
            <a:r>
              <a:rPr lang="cs-CZ" sz="2400" dirty="0" smtClean="0"/>
              <a:t>Nervové vlákno </a:t>
            </a:r>
            <a:r>
              <a:rPr lang="cs-CZ" sz="2400" dirty="0" smtClean="0"/>
              <a:t>neboli </a:t>
            </a:r>
            <a:r>
              <a:rPr lang="cs-CZ" sz="2400" dirty="0" smtClean="0"/>
              <a:t>……. je delší výběžek neuronu specializovaný k vedení vzruchů.</a:t>
            </a:r>
          </a:p>
          <a:p>
            <a:pPr marL="0" lvl="0" indent="0">
              <a:buNone/>
            </a:pPr>
            <a:endParaRPr lang="cs-CZ" sz="2400" dirty="0" smtClean="0"/>
          </a:p>
          <a:p>
            <a:pPr marL="0" lvl="0" indent="0">
              <a:buNone/>
            </a:pPr>
            <a:endParaRPr lang="cs-CZ" sz="20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7065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694779" cy="1143000"/>
          </a:xfrm>
        </p:spPr>
        <p:txBody>
          <a:bodyPr>
            <a:normAutofit fontScale="90000"/>
          </a:bodyPr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                                 SPRÁVNÉ ODPOVĚDI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89870" y="895195"/>
            <a:ext cx="8854130" cy="594928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400" b="1" dirty="0" smtClean="0"/>
              <a:t>1. Urči správnou odpověď!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Nervová buňka se nazývá: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a) nefron     b) </a:t>
            </a:r>
            <a:r>
              <a:rPr lang="cs-CZ" sz="2400" dirty="0" smtClean="0">
                <a:solidFill>
                  <a:srgbClr val="FF0000"/>
                </a:solidFill>
              </a:rPr>
              <a:t>neuron</a:t>
            </a:r>
            <a:r>
              <a:rPr lang="cs-CZ" sz="2400" dirty="0" smtClean="0"/>
              <a:t>    c) neutron    d) reflex</a:t>
            </a:r>
          </a:p>
          <a:p>
            <a:pPr marL="0" indent="0">
              <a:buFont typeface="Arial" pitchFamily="34" charset="0"/>
              <a:buNone/>
            </a:pPr>
            <a:endParaRPr lang="cs-CZ" sz="2400" b="1" dirty="0"/>
          </a:p>
          <a:p>
            <a:pPr marL="0" indent="0">
              <a:buFont typeface="Arial" pitchFamily="34" charset="0"/>
              <a:buNone/>
            </a:pPr>
            <a:r>
              <a:rPr lang="cs-CZ" sz="2400" b="1" dirty="0" smtClean="0"/>
              <a:t>2. Urči, které části má:   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a) centrální nervový systém: </a:t>
            </a:r>
            <a:r>
              <a:rPr lang="cs-CZ" sz="2400" dirty="0" smtClean="0">
                <a:solidFill>
                  <a:srgbClr val="FF0000"/>
                </a:solidFill>
              </a:rPr>
              <a:t>mozek a hřbetní mícha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b) obvodový nervový systém: </a:t>
            </a:r>
            <a:r>
              <a:rPr lang="cs-CZ" sz="2400" dirty="0" smtClean="0">
                <a:solidFill>
                  <a:srgbClr val="FF0000"/>
                </a:solidFill>
              </a:rPr>
              <a:t>mozkové, míšní a útrobní nervy</a:t>
            </a:r>
          </a:p>
          <a:p>
            <a:pPr marL="0" indent="0">
              <a:buFont typeface="Arial" pitchFamily="34" charset="0"/>
              <a:buNone/>
            </a:pPr>
            <a:endParaRPr lang="cs-CZ" sz="2400" b="1" dirty="0" smtClean="0"/>
          </a:p>
          <a:p>
            <a:pPr marL="0" indent="0">
              <a:buFont typeface="Arial" pitchFamily="34" charset="0"/>
              <a:buNone/>
            </a:pPr>
            <a:r>
              <a:rPr lang="cs-CZ" sz="2400" b="1" dirty="0" smtClean="0"/>
              <a:t>3. Který druh reflexů objevil I. P. Pavlov?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Podmíněné reflexy</a:t>
            </a:r>
          </a:p>
          <a:p>
            <a:pPr marL="0" indent="0">
              <a:buFont typeface="Arial" pitchFamily="34" charset="0"/>
              <a:buNone/>
            </a:pPr>
            <a:endParaRPr lang="cs-CZ" sz="2400" b="1" dirty="0" smtClean="0"/>
          </a:p>
          <a:p>
            <a:pPr marL="0" indent="0">
              <a:buFont typeface="Arial" pitchFamily="34" charset="0"/>
              <a:buNone/>
            </a:pPr>
            <a:r>
              <a:rPr lang="cs-CZ" sz="2400" b="1" dirty="0" smtClean="0"/>
              <a:t>4. Doplň chybějící výrazy ve větě!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Nervové vlákno </a:t>
            </a:r>
            <a:r>
              <a:rPr lang="cs-CZ" sz="2400" dirty="0" smtClean="0"/>
              <a:t>neboli  </a:t>
            </a:r>
            <a:r>
              <a:rPr lang="cs-CZ" sz="2400" dirty="0" smtClean="0">
                <a:solidFill>
                  <a:srgbClr val="FF0000"/>
                </a:solidFill>
              </a:rPr>
              <a:t>axon</a:t>
            </a:r>
            <a:r>
              <a:rPr lang="cs-CZ" sz="2400" dirty="0" smtClean="0"/>
              <a:t>  je delší výběžek neuronu specializovaný 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k vedení vzruchů.</a:t>
            </a:r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6655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663981" y="1628800"/>
            <a:ext cx="6491288" cy="854968"/>
          </a:xfrm>
        </p:spPr>
        <p:txBody>
          <a:bodyPr/>
          <a:lstStyle/>
          <a:p>
            <a:pPr algn="r"/>
            <a:r>
              <a:rPr lang="cs-CZ" altLang="cs-CZ" sz="2800" b="1" dirty="0" smtClean="0"/>
              <a:t>POUŽITÁ LITERATURA A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08920"/>
            <a:ext cx="8435280" cy="3744416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000" b="1" dirty="0" smtClean="0"/>
              <a:t>Literatura:</a:t>
            </a:r>
          </a:p>
          <a:p>
            <a:pPr marL="174625" indent="-174625">
              <a:defRPr/>
            </a:pPr>
            <a:r>
              <a:rPr lang="cs-CZ" sz="1600" dirty="0" smtClean="0"/>
              <a:t>NOVOTNÝ, Ivan a Michal HRUŠKA. </a:t>
            </a:r>
            <a:r>
              <a:rPr lang="cs-CZ" sz="1600" i="1" dirty="0" smtClean="0"/>
              <a:t>Biologie člověka pro gymnázia: učebnice pro střední zdravotnické školy</a:t>
            </a:r>
            <a:r>
              <a:rPr lang="cs-CZ" sz="1600" dirty="0" smtClean="0"/>
              <a:t>. 1. vyd. Praha: Fortuna, 1995, 136 s. 1. vydání. ISBN 80-7168-234-9</a:t>
            </a:r>
          </a:p>
          <a:p>
            <a:pPr marL="174625" indent="-174625">
              <a:defRPr/>
            </a:pPr>
            <a:r>
              <a:rPr lang="cs-CZ" sz="1600" dirty="0" smtClean="0"/>
              <a:t>MALÁ, Helena a Josef KLEMENTA. </a:t>
            </a:r>
            <a:r>
              <a:rPr lang="cs-CZ" sz="1600" i="1" dirty="0" smtClean="0"/>
              <a:t>Biologie dětí a dorostu</a:t>
            </a:r>
            <a:r>
              <a:rPr lang="cs-CZ" sz="1600" dirty="0" smtClean="0"/>
              <a:t>. 1. vyd. Praha: Státní pedagogické nakladatelství n. p., 1985, 136 s. 1. vydání</a:t>
            </a:r>
          </a:p>
          <a:p>
            <a:pPr marL="174625" indent="-174625">
              <a:defRPr/>
            </a:pPr>
            <a:r>
              <a:rPr lang="cs-CZ" sz="1600" dirty="0" smtClean="0"/>
              <a:t>BENEŠOVÁ, Marika a Josef KLEMENTA. </a:t>
            </a:r>
            <a:r>
              <a:rPr lang="cs-CZ" sz="1600" i="1" dirty="0" smtClean="0"/>
              <a:t>Odmaturuj z biologie</a:t>
            </a:r>
            <a:r>
              <a:rPr lang="cs-CZ" sz="1600" dirty="0" smtClean="0"/>
              <a:t>. Vyd. 1. Brno: </a:t>
            </a:r>
            <a:r>
              <a:rPr lang="cs-CZ" sz="1600" dirty="0" err="1" smtClean="0"/>
              <a:t>Didaktis</a:t>
            </a:r>
            <a:r>
              <a:rPr lang="cs-CZ" sz="1600" dirty="0" smtClean="0"/>
              <a:t>, 2003, 224 s. 1. vydání. ISBN 978-80-86285-67-2</a:t>
            </a:r>
          </a:p>
          <a:p>
            <a:pPr marL="174625" indent="-174625">
              <a:defRPr/>
            </a:pPr>
            <a:r>
              <a:rPr lang="cs-CZ" sz="1600" dirty="0" smtClean="0"/>
              <a:t>DYLEVSKÝ</a:t>
            </a:r>
            <a:r>
              <a:rPr lang="cs-CZ" sz="1600" dirty="0"/>
              <a:t>, Ivan a Stanislav TROJAN. </a:t>
            </a:r>
            <a:r>
              <a:rPr lang="cs-CZ" sz="1600" i="1" dirty="0"/>
              <a:t>Somatologie II: učebnice pro střední zdravotnické školy</a:t>
            </a:r>
            <a:r>
              <a:rPr lang="cs-CZ" sz="1600" dirty="0"/>
              <a:t>. </a:t>
            </a:r>
          </a:p>
          <a:p>
            <a:pPr marL="174625" indent="0">
              <a:buNone/>
              <a:defRPr/>
            </a:pPr>
            <a:r>
              <a:rPr lang="cs-CZ" sz="1600" dirty="0" smtClean="0"/>
              <a:t>Avicenum</a:t>
            </a:r>
            <a:r>
              <a:rPr lang="cs-CZ" sz="1600" dirty="0"/>
              <a:t>. Praha I: zdravotnické </a:t>
            </a:r>
            <a:r>
              <a:rPr lang="cs-CZ" sz="1600" dirty="0" smtClean="0"/>
              <a:t>nakladatelství n. p</a:t>
            </a:r>
            <a:r>
              <a:rPr lang="cs-CZ" sz="1600" dirty="0"/>
              <a:t>., 1983. 1. vydání</a:t>
            </a:r>
            <a:endParaRPr lang="cs-CZ" sz="1600" dirty="0" smtClean="0"/>
          </a:p>
          <a:p>
            <a:pPr marL="0" indent="0" algn="ctr">
              <a:buFont typeface="Arial" charset="0"/>
              <a:buNone/>
              <a:defRPr/>
            </a:pPr>
            <a:endParaRPr lang="cs-CZ" sz="1200" dirty="0"/>
          </a:p>
          <a:p>
            <a:pPr marL="0" indent="0" algn="ctr">
              <a:buFont typeface="Arial" charset="0"/>
              <a:buNone/>
              <a:defRPr/>
            </a:pPr>
            <a:endParaRPr lang="cs-CZ" sz="1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07981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663981" y="1628800"/>
            <a:ext cx="6491288" cy="854968"/>
          </a:xfrm>
        </p:spPr>
        <p:txBody>
          <a:bodyPr/>
          <a:lstStyle/>
          <a:p>
            <a:pPr algn="r"/>
            <a:r>
              <a:rPr lang="cs-CZ" altLang="cs-CZ" sz="2800" b="1" dirty="0" smtClean="0"/>
              <a:t>POUŽITÁ LITERATURA A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36912"/>
            <a:ext cx="8784976" cy="4104456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800" b="1" dirty="0" smtClean="0"/>
              <a:t>Obrázky</a:t>
            </a:r>
            <a:endParaRPr lang="cs-CZ" sz="1800" b="1" dirty="0"/>
          </a:p>
          <a:p>
            <a:pPr marL="0" indent="0">
              <a:buFont typeface="Arial" charset="0"/>
              <a:buNone/>
              <a:defRPr/>
            </a:pPr>
            <a:r>
              <a:rPr lang="en-US" sz="1600" dirty="0" smtClean="0"/>
              <a:t>[</a:t>
            </a:r>
            <a:r>
              <a:rPr lang="cs-CZ" sz="1600" dirty="0" smtClean="0"/>
              <a:t>1</a:t>
            </a:r>
            <a:r>
              <a:rPr lang="en-US" sz="1600" dirty="0" smtClean="0"/>
              <a:t>]</a:t>
            </a:r>
            <a:r>
              <a:rPr lang="cs-CZ" sz="1600" dirty="0" smtClean="0"/>
              <a:t> NOVOTNÝ</a:t>
            </a:r>
            <a:r>
              <a:rPr lang="cs-CZ" sz="1600" dirty="0"/>
              <a:t>, Ivan a Michal HRUŠKA. </a:t>
            </a:r>
            <a:r>
              <a:rPr lang="cs-CZ" sz="1600" i="1" dirty="0"/>
              <a:t>Biologie člověka pro gymnázia: učebnice pro střední </a:t>
            </a:r>
          </a:p>
          <a:p>
            <a:pPr marL="0" indent="0">
              <a:buNone/>
              <a:defRPr/>
            </a:pPr>
            <a:r>
              <a:rPr lang="cs-CZ" sz="1600" i="1" dirty="0" smtClean="0"/>
              <a:t>zdravotnické </a:t>
            </a:r>
            <a:r>
              <a:rPr lang="cs-CZ" sz="1600" i="1" dirty="0"/>
              <a:t>školy</a:t>
            </a:r>
            <a:r>
              <a:rPr lang="cs-CZ" sz="1600" dirty="0"/>
              <a:t>. 1. vyd. Praha: Fortuna, 1995, 136 s. 1. vydání. ISBN 80-7168-234-9</a:t>
            </a:r>
            <a:endParaRPr lang="cs-CZ" sz="1600" b="1" u="sng" dirty="0" smtClean="0"/>
          </a:p>
          <a:p>
            <a:pPr marL="0" indent="0">
              <a:buFont typeface="Arial" charset="0"/>
              <a:buNone/>
              <a:defRPr/>
            </a:pPr>
            <a:r>
              <a:rPr lang="en-US" sz="1600" dirty="0" smtClean="0"/>
              <a:t>[</a:t>
            </a:r>
            <a:r>
              <a:rPr lang="cs-CZ" sz="1600" dirty="0" smtClean="0"/>
              <a:t>2</a:t>
            </a:r>
            <a:r>
              <a:rPr lang="en-US" sz="1600" dirty="0" smtClean="0"/>
              <a:t>]</a:t>
            </a:r>
            <a:r>
              <a:rPr lang="cs-CZ" sz="1600" dirty="0" smtClean="0"/>
              <a:t> LINC</a:t>
            </a:r>
            <a:r>
              <a:rPr lang="cs-CZ" sz="1600" dirty="0"/>
              <a:t>, Rudolf, Petr DOSTÁL a Jitka MACHOVÁ. </a:t>
            </a:r>
            <a:r>
              <a:rPr lang="cs-CZ" sz="1600" i="1" dirty="0"/>
              <a:t>Přírodopis 7: pro 7. ročník základní školy</a:t>
            </a:r>
            <a:r>
              <a:rPr lang="cs-CZ" sz="1600" dirty="0"/>
              <a:t>. 1. vyd. Praha: Státní pedagogické </a:t>
            </a:r>
            <a:r>
              <a:rPr lang="en-US" sz="1600" dirty="0" smtClean="0"/>
              <a:t>   </a:t>
            </a:r>
          </a:p>
          <a:p>
            <a:pPr marL="0" indent="0">
              <a:buNone/>
              <a:defRPr/>
            </a:pPr>
            <a:r>
              <a:rPr lang="cs-CZ" sz="1600" dirty="0" smtClean="0"/>
              <a:t>nakladatelství</a:t>
            </a:r>
            <a:r>
              <a:rPr lang="cs-CZ" sz="1600" dirty="0"/>
              <a:t>, 1991, 142 s. ISBN 80-042-4396-7. 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en-US" sz="1600" dirty="0" smtClean="0"/>
              <a:t>[</a:t>
            </a:r>
            <a:r>
              <a:rPr lang="cs-CZ" sz="1600" dirty="0" smtClean="0"/>
              <a:t>3</a:t>
            </a:r>
            <a:r>
              <a:rPr lang="en-US" sz="1600" dirty="0" smtClean="0"/>
              <a:t>]</a:t>
            </a:r>
            <a:r>
              <a:rPr lang="cs-CZ" sz="1600" smtClean="0"/>
              <a:t> ROSYPAL</a:t>
            </a:r>
            <a:r>
              <a:rPr lang="cs-CZ" sz="1600" dirty="0"/>
              <a:t>, Stanislav. </a:t>
            </a:r>
            <a:r>
              <a:rPr lang="cs-CZ" sz="1600" i="1" dirty="0"/>
              <a:t>Přehled biologie</a:t>
            </a:r>
            <a:r>
              <a:rPr lang="cs-CZ" sz="1600" dirty="0"/>
              <a:t>. 3. vyd. Praha: </a:t>
            </a:r>
            <a:r>
              <a:rPr lang="cs-CZ" sz="1600" dirty="0" err="1"/>
              <a:t>Scientia</a:t>
            </a:r>
            <a:r>
              <a:rPr lang="cs-CZ" sz="1600" dirty="0"/>
              <a:t>, 1998, 642 s. ISBN 80-718-3110-7</a:t>
            </a:r>
            <a:endParaRPr lang="en-US" sz="1600" b="1" u="sng" dirty="0"/>
          </a:p>
          <a:p>
            <a:pPr marL="0" indent="0" algn="ctr">
              <a:buFont typeface="Arial" charset="0"/>
              <a:buNone/>
              <a:defRPr/>
            </a:pPr>
            <a:endParaRPr lang="cs-CZ" sz="1200" dirty="0" smtClean="0"/>
          </a:p>
          <a:p>
            <a:pPr marL="0" indent="0" algn="ctr">
              <a:buFont typeface="Arial" charset="0"/>
              <a:buNone/>
              <a:defRPr/>
            </a:pPr>
            <a:endParaRPr lang="cs-CZ" sz="1200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600" dirty="0" smtClean="0"/>
              <a:t>Dílo </a:t>
            </a:r>
            <a:r>
              <a:rPr lang="ru-RU" sz="1600" dirty="0"/>
              <a:t>smí být dále šířeno pod licencí CC BY-SA.</a:t>
            </a:r>
            <a:endParaRPr lang="cs-CZ" sz="1600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600" dirty="0"/>
              <a:t>Materiály jsou určeny pro bezplatné používání pro potřeby výuky a vzdělávání na všech typech škol</a:t>
            </a:r>
            <a:r>
              <a:rPr lang="cs-CZ" sz="1600" dirty="0"/>
              <a:t> </a:t>
            </a:r>
            <a:r>
              <a:rPr lang="ru-RU" sz="1600" dirty="0"/>
              <a:t>a školských zařízení. Jakékoliv další využití podléhá autorskému zákonu.</a:t>
            </a:r>
            <a:r>
              <a:rPr lang="cs-CZ" sz="1600" dirty="0"/>
              <a:t> </a:t>
            </a:r>
            <a:r>
              <a:rPr lang="ru-RU" sz="1600" dirty="0"/>
              <a:t>Všechna neocitovaná autorská díla jsou dílem autora.</a:t>
            </a:r>
            <a:endParaRPr lang="cs-CZ" sz="1600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600" dirty="0"/>
              <a:t>Všechny neocitované kliparty </a:t>
            </a:r>
            <a:r>
              <a:rPr lang="cs-CZ" sz="1600" dirty="0"/>
              <a:t>a další grafické objekty </a:t>
            </a:r>
            <a:r>
              <a:rPr lang="ru-RU" sz="1600" dirty="0"/>
              <a:t>jsou součástí prostředků výukového sw </a:t>
            </a:r>
            <a:r>
              <a:rPr lang="cs-CZ" sz="1600" dirty="0"/>
              <a:t>Smart Notebook a MS Office</a:t>
            </a:r>
          </a:p>
          <a:p>
            <a:pPr marL="0" indent="0" algn="ctr">
              <a:buFont typeface="Arial" charset="0"/>
              <a:buNone/>
              <a:defRPr/>
            </a:pPr>
            <a:endParaRPr lang="cs-CZ" sz="1400" dirty="0"/>
          </a:p>
          <a:p>
            <a:pPr marL="0" indent="0" algn="ctr">
              <a:buFont typeface="Arial" charset="0"/>
              <a:buNone/>
              <a:defRPr/>
            </a:pPr>
            <a:endParaRPr lang="cs-CZ" sz="1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29582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486</TotalTime>
  <Words>800</Words>
  <Application>Microsoft Office PowerPoint</Application>
  <PresentationFormat>Předvádění na obrazovce (4:3)</PresentationFormat>
  <Paragraphs>126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Motiv systému Office</vt:lpstr>
      <vt:lpstr>Motiv sady Office</vt:lpstr>
      <vt:lpstr>1_Motiv sady Office</vt:lpstr>
      <vt:lpstr>Obchodní akademie, Střední odborná škola  a Jazyková škola s právem státní jazykové zkoušky,  Hradec Králové</vt:lpstr>
      <vt:lpstr>                  NERVOVÁ SOUSTAVA</vt:lpstr>
      <vt:lpstr>            STAVBA NERVOVÉ SOUSTAVY</vt:lpstr>
      <vt:lpstr>                                NERVOVÁ BUŇKA  = základní stavební a funkční jednotka nervové soustavy </vt:lpstr>
      <vt:lpstr>                           NERVOVÁ ČINNOST</vt:lpstr>
      <vt:lpstr>                         NERVOVÁ ČINNOST</vt:lpstr>
      <vt:lpstr>                           NERVOVÁ ČINNOST </vt:lpstr>
      <vt:lpstr>                          NERVOVÁ ČINNOST  DRUHY REFLEXŮ</vt:lpstr>
      <vt:lpstr>                                 OPAKOVÁNÍ</vt:lpstr>
      <vt:lpstr>                                 SPRÁVNÉ ODPOVĚDI</vt:lpstr>
      <vt:lpstr>POUŽITÁ LITERATURA A ZDROJE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Svobodová Šárka</dc:creator>
  <cp:lastModifiedBy>Dum</cp:lastModifiedBy>
  <cp:revision>50</cp:revision>
  <dcterms:created xsi:type="dcterms:W3CDTF">2013-06-03T06:10:57Z</dcterms:created>
  <dcterms:modified xsi:type="dcterms:W3CDTF">2014-07-14T12:01:52Z</dcterms:modified>
</cp:coreProperties>
</file>