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56" r:id="rId4"/>
    <p:sldId id="257" r:id="rId5"/>
    <p:sldId id="259" r:id="rId6"/>
    <p:sldId id="268" r:id="rId7"/>
    <p:sldId id="265" r:id="rId8"/>
    <p:sldId id="261" r:id="rId9"/>
    <p:sldId id="262" r:id="rId10"/>
    <p:sldId id="263" r:id="rId11"/>
    <p:sldId id="264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827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149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02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057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609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79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253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883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435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36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0151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5102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7242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5473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3160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2545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670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018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8925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1367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6336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819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F90D6-3648-4221-AD53-24A46323D044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3DA5C5-F9D6-4F37-AA44-57330EE41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545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969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265791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VY_32_INOVACE_8_BIOLOGIE_13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HORMONÁLNÍ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SOUSTAVA</a:t>
                      </a:r>
                      <a:endParaRPr lang="en-US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Prosinec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žláz s vnitřní sekrecí, hormonů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lidského těla a jejich účincích.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713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93304" y="6539"/>
            <a:ext cx="8350696" cy="866527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SOUSTAVA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920880" cy="4968552"/>
          </a:xfrm>
        </p:spPr>
        <p:txBody>
          <a:bodyPr/>
          <a:lstStyle/>
          <a:p>
            <a:pPr algn="l"/>
            <a:r>
              <a:rPr lang="cs-CZ" altLang="cs-CZ" dirty="0" smtClean="0">
                <a:solidFill>
                  <a:schemeClr val="tx1"/>
                </a:solidFill>
              </a:rPr>
              <a:t>Funkce: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altLang="cs-CZ" dirty="0" smtClean="0">
                <a:solidFill>
                  <a:schemeClr val="tx1"/>
                </a:solidFill>
              </a:rPr>
              <a:t> zajišťuje látkové řízení organismu</a:t>
            </a:r>
          </a:p>
          <a:p>
            <a:pPr algn="l"/>
            <a:endParaRPr lang="cs-CZ" altLang="cs-CZ" dirty="0" smtClean="0">
              <a:solidFill>
                <a:schemeClr val="tx1"/>
              </a:solidFill>
            </a:endParaRPr>
          </a:p>
          <a:p>
            <a:pPr algn="l"/>
            <a:r>
              <a:rPr lang="cs-CZ" altLang="cs-CZ" dirty="0" smtClean="0">
                <a:solidFill>
                  <a:schemeClr val="tx1"/>
                </a:solidFill>
              </a:rPr>
              <a:t>Druhy hormonů: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altLang="cs-CZ" dirty="0" smtClean="0">
                <a:solidFill>
                  <a:schemeClr val="tx1"/>
                </a:solidFill>
              </a:rPr>
              <a:t>tkáňové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altLang="cs-CZ" dirty="0" smtClean="0">
                <a:solidFill>
                  <a:schemeClr val="tx1"/>
                </a:solidFill>
              </a:rPr>
              <a:t>žlázové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altLang="cs-CZ" dirty="0" smtClean="0">
                <a:solidFill>
                  <a:schemeClr val="tx1"/>
                </a:solidFill>
              </a:rPr>
              <a:t>neurohormony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6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SOUSTAVA</a:t>
            </a:r>
            <a:endParaRPr lang="cs-CZ" dirty="0"/>
          </a:p>
        </p:txBody>
      </p:sp>
      <p:pic>
        <p:nvPicPr>
          <p:cNvPr id="3074" name="Picture 2" descr="F:\CamScanner\.images\UC7LQNfb4fFNga7yFfS4Fyab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268760"/>
            <a:ext cx="5472608" cy="485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6309319"/>
            <a:ext cx="3384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 Přehled žláz s vnitřní sekrecí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0262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2699" y="0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556792"/>
            <a:ext cx="34563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HYPOFÝZA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A) ADENOHYPOFÝZA</a:t>
            </a:r>
            <a:r>
              <a:rPr lang="cs-CZ" dirty="0" smtClean="0"/>
              <a:t> </a:t>
            </a:r>
          </a:p>
          <a:p>
            <a:pPr marL="355600" indent="-355600">
              <a:buNone/>
            </a:pPr>
            <a:r>
              <a:rPr lang="cs-CZ" dirty="0" smtClean="0"/>
              <a:t>- přední lalok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(viz obr. c)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B) NEUROHYPOFÝZA</a:t>
            </a:r>
          </a:p>
          <a:p>
            <a:pPr marL="0" indent="0">
              <a:buNone/>
            </a:pPr>
            <a:r>
              <a:rPr lang="cs-CZ" dirty="0" smtClean="0"/>
              <a:t>- zadní lalok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(viz obr. e)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6146" name="Picture 2" descr="F:\CamScanner\.images\7LR022gfD4F2P0EVKC2geThJ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3" y="1340768"/>
            <a:ext cx="533177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6309318"/>
            <a:ext cx="2592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 Hypofýza </a:t>
            </a:r>
            <a:r>
              <a:rPr lang="en-US" sz="1400" dirty="0" smtClean="0"/>
              <a:t>[</a:t>
            </a:r>
            <a:r>
              <a:rPr lang="cs-CZ" sz="1400" dirty="0" smtClean="0"/>
              <a:t>2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69256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4889" y="0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</a:t>
            </a:r>
            <a:r>
              <a:rPr lang="cs-CZ" alt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61662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100" b="1" dirty="0" smtClean="0">
                <a:solidFill>
                  <a:srgbClr val="0070C0"/>
                </a:solidFill>
              </a:rPr>
              <a:t>ADENOHYPOFÝZA</a:t>
            </a:r>
          </a:p>
          <a:p>
            <a:r>
              <a:rPr lang="cs-CZ" altLang="cs-CZ" sz="3100" b="1" dirty="0" smtClean="0"/>
              <a:t>SOMATOTROPNÍ </a:t>
            </a:r>
            <a:r>
              <a:rPr lang="cs-CZ" altLang="cs-CZ" sz="3100" b="1" dirty="0"/>
              <a:t>HORMON (růstový hormon)</a:t>
            </a:r>
          </a:p>
          <a:p>
            <a:pPr marL="0" indent="355600">
              <a:buNone/>
            </a:pPr>
            <a:r>
              <a:rPr lang="cs-CZ" altLang="cs-CZ" sz="3100" dirty="0" smtClean="0"/>
              <a:t>- podporuje </a:t>
            </a:r>
            <a:r>
              <a:rPr lang="cs-CZ" altLang="cs-CZ" sz="3100" dirty="0"/>
              <a:t>růst těla</a:t>
            </a:r>
          </a:p>
          <a:p>
            <a:r>
              <a:rPr lang="cs-CZ" altLang="cs-CZ" sz="3100" b="1" dirty="0"/>
              <a:t>PROLAKTIN </a:t>
            </a:r>
          </a:p>
          <a:p>
            <a:pPr marL="0" indent="355600">
              <a:buNone/>
            </a:pPr>
            <a:r>
              <a:rPr lang="cs-CZ" altLang="cs-CZ" sz="3100" dirty="0" smtClean="0"/>
              <a:t>- nezbytný </a:t>
            </a:r>
            <a:r>
              <a:rPr lang="cs-CZ" altLang="cs-CZ" sz="3100" dirty="0"/>
              <a:t>pro růst mléčné žlázy</a:t>
            </a:r>
          </a:p>
          <a:p>
            <a:r>
              <a:rPr lang="cs-CZ" altLang="cs-CZ" sz="3100" dirty="0"/>
              <a:t> </a:t>
            </a:r>
            <a:r>
              <a:rPr lang="cs-CZ" altLang="cs-CZ" sz="3100" b="1" dirty="0"/>
              <a:t>ACTH (adrenokortikotropní hormon)</a:t>
            </a:r>
          </a:p>
          <a:p>
            <a:pPr marL="0" indent="355600">
              <a:buNone/>
            </a:pPr>
            <a:r>
              <a:rPr lang="cs-CZ" altLang="cs-CZ" sz="3100" dirty="0" smtClean="0"/>
              <a:t>- řídí </a:t>
            </a:r>
            <a:r>
              <a:rPr lang="cs-CZ" altLang="cs-CZ" sz="3100" dirty="0"/>
              <a:t>činnost nadledvin</a:t>
            </a:r>
          </a:p>
          <a:p>
            <a:r>
              <a:rPr lang="cs-CZ" altLang="cs-CZ" sz="3100" b="1" dirty="0"/>
              <a:t>TTH (</a:t>
            </a:r>
            <a:r>
              <a:rPr lang="cs-CZ" altLang="cs-CZ" sz="3100" b="1" dirty="0" err="1"/>
              <a:t>thyreotropní</a:t>
            </a:r>
            <a:r>
              <a:rPr lang="cs-CZ" altLang="cs-CZ" sz="3100" b="1" dirty="0"/>
              <a:t> hormon)</a:t>
            </a:r>
          </a:p>
          <a:p>
            <a:pPr marL="0" indent="355600">
              <a:buNone/>
            </a:pPr>
            <a:r>
              <a:rPr lang="cs-CZ" altLang="cs-CZ" sz="3100" dirty="0" smtClean="0"/>
              <a:t>- ovlivňuje </a:t>
            </a:r>
            <a:r>
              <a:rPr lang="cs-CZ" altLang="cs-CZ" sz="3100" dirty="0"/>
              <a:t>činnost štítné žlázy</a:t>
            </a:r>
          </a:p>
          <a:p>
            <a:r>
              <a:rPr lang="cs-CZ" altLang="cs-CZ" sz="3100" b="1" dirty="0"/>
              <a:t>FSH (folikulostimulační hormon)</a:t>
            </a:r>
          </a:p>
          <a:p>
            <a:pPr marL="531813" indent="-176213">
              <a:buNone/>
            </a:pPr>
            <a:r>
              <a:rPr lang="cs-CZ" altLang="cs-CZ" sz="3100" dirty="0" smtClean="0"/>
              <a:t>- ovlivňuje </a:t>
            </a:r>
            <a:r>
              <a:rPr lang="cs-CZ" altLang="cs-CZ" sz="3100" dirty="0"/>
              <a:t>dozrávání folikulů, u mužů  tvorbu </a:t>
            </a:r>
            <a:r>
              <a:rPr lang="cs-CZ" altLang="cs-CZ" sz="3100" dirty="0" smtClean="0"/>
              <a:t>pohlavních </a:t>
            </a:r>
            <a:r>
              <a:rPr lang="cs-CZ" altLang="cs-CZ" sz="3100" dirty="0"/>
              <a:t>buněk</a:t>
            </a:r>
          </a:p>
          <a:p>
            <a:r>
              <a:rPr lang="cs-CZ" altLang="cs-CZ" sz="3100" dirty="0"/>
              <a:t> </a:t>
            </a:r>
            <a:r>
              <a:rPr lang="cs-CZ" altLang="cs-CZ" sz="3100" b="1" dirty="0"/>
              <a:t>LH (luteinizační hormon) </a:t>
            </a:r>
          </a:p>
          <a:p>
            <a:pPr marL="0" indent="355600">
              <a:buNone/>
            </a:pPr>
            <a:r>
              <a:rPr lang="cs-CZ" altLang="cs-CZ" sz="3100" dirty="0" smtClean="0"/>
              <a:t>- ovlivňuje </a:t>
            </a:r>
            <a:r>
              <a:rPr lang="cs-CZ" altLang="cs-CZ" sz="3100" dirty="0"/>
              <a:t>ovulaci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493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2405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</a:t>
            </a:r>
            <a:r>
              <a:rPr lang="cs-CZ" alt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NEUROHYPOFÝZA</a:t>
            </a:r>
          </a:p>
          <a:p>
            <a:r>
              <a:rPr lang="cs-CZ" altLang="cs-CZ" sz="2800" b="1" dirty="0"/>
              <a:t>ADH (antidiuretický hormon)</a:t>
            </a:r>
          </a:p>
          <a:p>
            <a:pPr indent="12700">
              <a:buNone/>
            </a:pPr>
            <a:r>
              <a:rPr lang="cs-CZ" altLang="cs-CZ" sz="2800" dirty="0" smtClean="0"/>
              <a:t>- působí </a:t>
            </a:r>
            <a:r>
              <a:rPr lang="cs-CZ" altLang="cs-CZ" sz="2800" dirty="0"/>
              <a:t>proti vylučování vody močí</a:t>
            </a:r>
          </a:p>
          <a:p>
            <a:pPr marL="355600" indent="-355600"/>
            <a:r>
              <a:rPr lang="cs-CZ" altLang="cs-CZ" sz="2800" b="1" dirty="0" smtClean="0"/>
              <a:t>OXYTOCIN</a:t>
            </a:r>
          </a:p>
          <a:p>
            <a:pPr marL="355600" indent="0">
              <a:buNone/>
            </a:pPr>
            <a:r>
              <a:rPr lang="cs-CZ" altLang="cs-CZ" sz="2800" dirty="0" smtClean="0"/>
              <a:t>- působí </a:t>
            </a:r>
            <a:r>
              <a:rPr lang="cs-CZ" altLang="cs-CZ" sz="2800" dirty="0"/>
              <a:t>stahy dělohy při </a:t>
            </a:r>
            <a:r>
              <a:rPr lang="cs-CZ" altLang="cs-CZ" sz="2800" dirty="0" smtClean="0"/>
              <a:t>porodu </a:t>
            </a:r>
            <a:r>
              <a:rPr lang="cs-CZ" altLang="cs-CZ" sz="2800" dirty="0"/>
              <a:t>a stahy </a:t>
            </a:r>
            <a:r>
              <a:rPr lang="cs-CZ" altLang="cs-CZ" sz="2800" dirty="0" smtClean="0"/>
              <a:t>ve</a:t>
            </a:r>
          </a:p>
          <a:p>
            <a:pPr marL="0" indent="355600">
              <a:buNone/>
            </a:pPr>
            <a:r>
              <a:rPr lang="cs-CZ" altLang="cs-CZ" sz="2800" dirty="0"/>
              <a:t> </a:t>
            </a:r>
            <a:r>
              <a:rPr lang="cs-CZ" altLang="cs-CZ" sz="2800" dirty="0" smtClean="0"/>
              <a:t> </a:t>
            </a:r>
            <a:r>
              <a:rPr lang="cs-CZ" altLang="cs-CZ" sz="2800" dirty="0"/>
              <a:t>vývodech mléčných žláz</a:t>
            </a:r>
          </a:p>
          <a:p>
            <a:pPr marL="0" indent="0">
              <a:buNone/>
            </a:pPr>
            <a:endParaRPr lang="cs-CZ" alt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69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359" y="6021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</a:t>
            </a:r>
            <a:r>
              <a:rPr lang="cs-CZ" alt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97837"/>
            <a:ext cx="4104456" cy="4855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altLang="cs-CZ" b="1" dirty="0">
                <a:solidFill>
                  <a:srgbClr val="0070C0"/>
                </a:solidFill>
              </a:rPr>
              <a:t>ŠTÍTNÁ </a:t>
            </a:r>
            <a:r>
              <a:rPr lang="cs-CZ" altLang="cs-CZ" b="1" dirty="0" smtClean="0">
                <a:solidFill>
                  <a:srgbClr val="0070C0"/>
                </a:solidFill>
              </a:rPr>
              <a:t>ŽLÁZA</a:t>
            </a:r>
          </a:p>
          <a:p>
            <a:r>
              <a:rPr lang="cs-CZ" altLang="cs-CZ" sz="2800" b="1" dirty="0" smtClean="0"/>
              <a:t>THYROXIN</a:t>
            </a:r>
          </a:p>
          <a:p>
            <a:r>
              <a:rPr lang="cs-CZ" altLang="cs-CZ" sz="2800" b="1" dirty="0" smtClean="0"/>
              <a:t>TRIJODTHYRONIN</a:t>
            </a:r>
          </a:p>
          <a:p>
            <a:pPr marL="0" indent="355600">
              <a:buNone/>
            </a:pPr>
            <a:r>
              <a:rPr lang="cs-CZ" altLang="cs-CZ" sz="2800" dirty="0" smtClean="0"/>
              <a:t>- metabolické funkce</a:t>
            </a:r>
          </a:p>
          <a:p>
            <a:pPr marL="0" indent="355600">
              <a:buNone/>
            </a:pPr>
            <a:r>
              <a:rPr lang="cs-CZ" altLang="cs-CZ" sz="2800" dirty="0" smtClean="0"/>
              <a:t>- termoregulační </a:t>
            </a:r>
            <a:r>
              <a:rPr lang="cs-CZ" altLang="cs-CZ" sz="2800" dirty="0"/>
              <a:t>funkce</a:t>
            </a:r>
            <a:endParaRPr lang="cs-CZ" altLang="cs-CZ" sz="2800" dirty="0" smtClean="0"/>
          </a:p>
          <a:p>
            <a:pPr marL="0" indent="355600">
              <a:buNone/>
            </a:pPr>
            <a:r>
              <a:rPr lang="cs-CZ" altLang="cs-CZ" sz="2800" dirty="0" smtClean="0"/>
              <a:t>- růstové </a:t>
            </a:r>
            <a:r>
              <a:rPr lang="cs-CZ" altLang="cs-CZ" sz="2800" dirty="0"/>
              <a:t>funkce</a:t>
            </a:r>
            <a:endParaRPr lang="cs-CZ" altLang="cs-CZ" sz="2800" dirty="0" smtClean="0"/>
          </a:p>
          <a:p>
            <a:pPr marL="0" indent="355600">
              <a:buNone/>
            </a:pPr>
            <a:r>
              <a:rPr lang="cs-CZ" altLang="cs-CZ" sz="2800" dirty="0" smtClean="0"/>
              <a:t>- vývojové </a:t>
            </a:r>
            <a:r>
              <a:rPr lang="cs-CZ" altLang="cs-CZ" sz="2800" dirty="0"/>
              <a:t>funkce</a:t>
            </a:r>
            <a:endParaRPr lang="cs-CZ" altLang="cs-CZ" sz="2800" dirty="0" smtClean="0"/>
          </a:p>
          <a:p>
            <a:r>
              <a:rPr lang="cs-CZ" altLang="cs-CZ" sz="2800" b="1" dirty="0" smtClean="0"/>
              <a:t>KALCITONIN</a:t>
            </a:r>
          </a:p>
          <a:p>
            <a:pPr marL="531813" indent="-176213">
              <a:buNone/>
            </a:pPr>
            <a:r>
              <a:rPr lang="cs-CZ" altLang="cs-CZ" sz="2800" dirty="0" smtClean="0"/>
              <a:t>- snižuje hladinu Ca v krvi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F:\CamScanner\.images\r0QML96FRCYJF2JfWP607hM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68760"/>
            <a:ext cx="374441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5969912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Obr</a:t>
            </a:r>
            <a:r>
              <a:rPr lang="en-US" sz="1400" dirty="0" smtClean="0"/>
              <a:t>. </a:t>
            </a:r>
            <a:r>
              <a:rPr lang="cs-CZ" sz="1400" dirty="0" smtClean="0"/>
              <a:t>3</a:t>
            </a:r>
            <a:r>
              <a:rPr lang="en-US" sz="1400" dirty="0" smtClean="0"/>
              <a:t> </a:t>
            </a:r>
            <a:r>
              <a:rPr lang="cs-CZ" sz="1400" dirty="0" smtClean="0"/>
              <a:t>Štítná žláza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1262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</a:t>
            </a:r>
            <a:r>
              <a:rPr lang="cs-CZ" alt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altLang="cs-CZ" sz="3200" b="1" dirty="0">
                <a:solidFill>
                  <a:srgbClr val="0070C0"/>
                </a:solidFill>
              </a:rPr>
              <a:t>PŘÍŠTÍTNÁ  TĚLÍSKA</a:t>
            </a:r>
          </a:p>
          <a:p>
            <a:r>
              <a:rPr lang="cs-CZ" altLang="cs-CZ" b="1" dirty="0" smtClean="0"/>
              <a:t>PARATHORMON</a:t>
            </a:r>
          </a:p>
          <a:p>
            <a:pPr marL="531813" indent="-176213">
              <a:buNone/>
            </a:pPr>
            <a:r>
              <a:rPr lang="cs-CZ" altLang="cs-CZ" dirty="0" smtClean="0"/>
              <a:t>- hospodaří </a:t>
            </a:r>
            <a:r>
              <a:rPr lang="cs-CZ" altLang="cs-CZ" dirty="0"/>
              <a:t>s </a:t>
            </a:r>
            <a:r>
              <a:rPr lang="cs-CZ" altLang="cs-CZ" dirty="0" smtClean="0"/>
              <a:t>vápníkem a fosfáty v  </a:t>
            </a:r>
            <a:r>
              <a:rPr lang="cs-CZ" altLang="cs-CZ" dirty="0"/>
              <a:t>těle</a:t>
            </a:r>
          </a:p>
          <a:p>
            <a:pPr marL="0" indent="0">
              <a:buNone/>
            </a:pPr>
            <a:endParaRPr lang="cs-CZ" altLang="cs-CZ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F:\CamScanner\.images\MLbV01R44ddDCJ119P1P70H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28800"/>
            <a:ext cx="3471109" cy="4381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6093294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 </a:t>
            </a:r>
            <a:r>
              <a:rPr lang="cs-CZ" sz="1400" dirty="0" err="1" smtClean="0"/>
              <a:t>Příštitná</a:t>
            </a:r>
            <a:r>
              <a:rPr lang="cs-CZ" sz="1400" dirty="0" smtClean="0"/>
              <a:t> tělíska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02622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9083" y="0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</a:t>
            </a:r>
            <a:r>
              <a:rPr lang="cs-CZ" alt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978896" cy="554461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altLang="cs-CZ" sz="4500" b="1" dirty="0" smtClean="0">
                <a:solidFill>
                  <a:srgbClr val="0070C0"/>
                </a:solidFill>
              </a:rPr>
              <a:t>NADLEDVINY</a:t>
            </a:r>
            <a:endParaRPr lang="cs-CZ" altLang="cs-CZ" sz="36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altLang="cs-CZ" sz="3800" b="1" dirty="0" smtClean="0">
                <a:solidFill>
                  <a:srgbClr val="0070C0"/>
                </a:solidFill>
              </a:rPr>
              <a:t>a) kůra nadledvin</a:t>
            </a:r>
          </a:p>
          <a:p>
            <a:pPr marL="531813" indent="-258763"/>
            <a:r>
              <a:rPr lang="cs-CZ" altLang="cs-CZ" sz="3800" b="1" dirty="0" smtClean="0"/>
              <a:t>GLUKOKORTIKOIDY</a:t>
            </a:r>
          </a:p>
          <a:p>
            <a:pPr marL="0" indent="531813">
              <a:buNone/>
            </a:pPr>
            <a:r>
              <a:rPr lang="cs-CZ" altLang="cs-CZ" sz="3800" b="1" dirty="0" err="1" smtClean="0"/>
              <a:t>kortisol</a:t>
            </a:r>
            <a:endParaRPr lang="cs-CZ" altLang="cs-CZ" sz="3800" b="1" dirty="0" smtClean="0"/>
          </a:p>
          <a:p>
            <a:pPr marL="0" indent="531813">
              <a:buNone/>
            </a:pPr>
            <a:r>
              <a:rPr lang="cs-CZ" altLang="cs-CZ" sz="3800" dirty="0" smtClean="0"/>
              <a:t>- význam v látkové přeměně,   </a:t>
            </a:r>
          </a:p>
          <a:p>
            <a:pPr marL="531813" indent="0">
              <a:buNone/>
            </a:pPr>
            <a:r>
              <a:rPr lang="cs-CZ" altLang="cs-CZ" sz="3800" dirty="0"/>
              <a:t> </a:t>
            </a:r>
            <a:r>
              <a:rPr lang="cs-CZ" altLang="cs-CZ" sz="3800" dirty="0" smtClean="0"/>
              <a:t>působí protizánětlivě</a:t>
            </a:r>
          </a:p>
          <a:p>
            <a:pPr marL="531813" indent="-258763"/>
            <a:r>
              <a:rPr lang="cs-CZ" altLang="cs-CZ" sz="3800" b="1" dirty="0" smtClean="0"/>
              <a:t>MINERALOKORTIKOIDY</a:t>
            </a:r>
          </a:p>
          <a:p>
            <a:pPr marL="0" indent="531813">
              <a:buNone/>
            </a:pPr>
            <a:r>
              <a:rPr lang="cs-CZ" altLang="cs-CZ" sz="3800" b="1" dirty="0" smtClean="0"/>
              <a:t>aldosteron</a:t>
            </a:r>
          </a:p>
          <a:p>
            <a:pPr marL="627063" indent="-95250">
              <a:buNone/>
            </a:pPr>
            <a:r>
              <a:rPr lang="cs-CZ" altLang="cs-CZ" sz="3800" dirty="0" smtClean="0"/>
              <a:t>- udržuje stálou hladinu tkáňových tekutin a iontovou rovnováhu</a:t>
            </a:r>
          </a:p>
          <a:p>
            <a:pPr marL="0" indent="531813">
              <a:buNone/>
            </a:pPr>
            <a:r>
              <a:rPr lang="cs-CZ" altLang="cs-CZ" sz="3800" b="1" dirty="0" smtClean="0"/>
              <a:t>androgeny</a:t>
            </a:r>
          </a:p>
          <a:p>
            <a:pPr>
              <a:lnSpc>
                <a:spcPct val="90000"/>
              </a:lnSpc>
              <a:buNone/>
            </a:pPr>
            <a:r>
              <a:rPr lang="cs-CZ" altLang="cs-CZ" sz="3800" b="1" dirty="0">
                <a:solidFill>
                  <a:srgbClr val="0070C0"/>
                </a:solidFill>
              </a:rPr>
              <a:t>b) dřeň nadledvin</a:t>
            </a:r>
          </a:p>
          <a:p>
            <a:pPr marL="531813" indent="-258763">
              <a:lnSpc>
                <a:spcPct val="90000"/>
              </a:lnSpc>
            </a:pPr>
            <a:r>
              <a:rPr lang="cs-CZ" altLang="cs-CZ" sz="3800" b="1" dirty="0" smtClean="0"/>
              <a:t>ADRENALIN</a:t>
            </a:r>
          </a:p>
          <a:p>
            <a:pPr marL="531813" indent="-258763">
              <a:lnSpc>
                <a:spcPct val="90000"/>
              </a:lnSpc>
            </a:pPr>
            <a:r>
              <a:rPr lang="cs-CZ" altLang="cs-CZ" sz="3800" b="1" dirty="0" smtClean="0"/>
              <a:t>NORADRENALIN</a:t>
            </a:r>
          </a:p>
          <a:p>
            <a:pPr marL="0" indent="531813">
              <a:lnSpc>
                <a:spcPct val="90000"/>
              </a:lnSpc>
              <a:buNone/>
            </a:pPr>
            <a:r>
              <a:rPr lang="cs-CZ" altLang="cs-CZ" sz="3800" dirty="0" smtClean="0"/>
              <a:t>- působí při zátěži organismu</a:t>
            </a:r>
            <a:endParaRPr lang="cs-CZ" altLang="cs-CZ" sz="3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F:\CamScanner\.images\KRa2UUQDR5h02yW25CULYFrV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44824"/>
            <a:ext cx="3440219" cy="302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52120" y="4877462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5 Nadledviny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8885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9248" y="1341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</a:t>
            </a:r>
            <a:r>
              <a:rPr lang="cs-CZ" alt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844824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3200" b="1" dirty="0" smtClean="0">
                <a:solidFill>
                  <a:srgbClr val="0070C0"/>
                </a:solidFill>
              </a:rPr>
              <a:t>SLINIVKA BŘIŠNÍ</a:t>
            </a:r>
          </a:p>
          <a:p>
            <a:pPr>
              <a:lnSpc>
                <a:spcPct val="90000"/>
              </a:lnSpc>
            </a:pPr>
            <a:r>
              <a:rPr lang="cs-CZ" altLang="cs-CZ" b="1" dirty="0" smtClean="0"/>
              <a:t>INZULÍN</a:t>
            </a:r>
            <a:endParaRPr lang="cs-CZ" altLang="cs-CZ" b="1" dirty="0"/>
          </a:p>
          <a:p>
            <a:pPr>
              <a:lnSpc>
                <a:spcPct val="90000"/>
              </a:lnSpc>
            </a:pPr>
            <a:r>
              <a:rPr lang="cs-CZ" altLang="cs-CZ" b="1" dirty="0" smtClean="0">
                <a:sym typeface="Wingdings" pitchFamily="2" charset="2"/>
              </a:rPr>
              <a:t>GLUKAGON</a:t>
            </a:r>
          </a:p>
          <a:p>
            <a:pPr marL="531813" indent="-176213">
              <a:lnSpc>
                <a:spcPct val="90000"/>
              </a:lnSpc>
              <a:buNone/>
            </a:pPr>
            <a:r>
              <a:rPr lang="cs-CZ" altLang="cs-CZ" dirty="0" smtClean="0">
                <a:sym typeface="Wingdings" pitchFamily="2" charset="2"/>
              </a:rPr>
              <a:t>- regulují hladinu cukru v krvi</a:t>
            </a:r>
            <a:endParaRPr lang="cs-CZ" altLang="cs-CZ" dirty="0">
              <a:sym typeface="Wingdings" pitchFamily="2" charset="2"/>
            </a:endParaRPr>
          </a:p>
          <a:p>
            <a:endParaRPr lang="cs-CZ" dirty="0"/>
          </a:p>
        </p:txBody>
      </p:sp>
      <p:pic>
        <p:nvPicPr>
          <p:cNvPr id="5122" name="Picture 2" descr="F:\CamScanner\.images\bP1FgANQeTDKDyMgB97L0b8B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446449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5877272"/>
            <a:ext cx="331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 Slinivka břišní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12201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en-US" altLang="cs-CZ" b="1" dirty="0" smtClean="0">
                <a:solidFill>
                  <a:srgbClr val="0070C0"/>
                </a:solidFill>
              </a:rPr>
              <a:t>		</a:t>
            </a:r>
            <a:r>
              <a:rPr lang="cs-CZ" altLang="cs-CZ" b="1" dirty="0" smtClean="0">
                <a:solidFill>
                  <a:srgbClr val="0070C0"/>
                </a:solidFill>
              </a:rPr>
              <a:t>HORMONÁLNÍ </a:t>
            </a:r>
            <a:r>
              <a:rPr lang="cs-CZ" alt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3204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 smtClean="0"/>
              <a:t>POHLA</a:t>
            </a:r>
            <a:r>
              <a:rPr lang="cs-CZ" sz="3200" b="1" dirty="0" smtClean="0"/>
              <a:t>VNÍ ŽLÁZY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VAJEČNÍKY</a:t>
            </a:r>
          </a:p>
          <a:p>
            <a:r>
              <a:rPr lang="cs-CZ" b="1" dirty="0" smtClean="0"/>
              <a:t>PROGESTERON</a:t>
            </a:r>
          </a:p>
          <a:p>
            <a:r>
              <a:rPr lang="cs-CZ" b="1" dirty="0" smtClean="0"/>
              <a:t>ESTROGENY (estradiol)</a:t>
            </a:r>
          </a:p>
          <a:p>
            <a:pPr marL="0" indent="355600">
              <a:buNone/>
            </a:pPr>
            <a:r>
              <a:rPr lang="cs-CZ" dirty="0" smtClean="0"/>
              <a:t>-</a:t>
            </a:r>
            <a:r>
              <a:rPr lang="en-US" dirty="0" smtClean="0"/>
              <a:t> o</a:t>
            </a:r>
            <a:r>
              <a:rPr lang="cs-CZ" dirty="0" err="1" smtClean="0"/>
              <a:t>vli</a:t>
            </a:r>
            <a:r>
              <a:rPr lang="en-US" dirty="0"/>
              <a:t>v</a:t>
            </a:r>
            <a:r>
              <a:rPr lang="cs-CZ" dirty="0" err="1" smtClean="0"/>
              <a:t>ňují</a:t>
            </a:r>
            <a:r>
              <a:rPr lang="cs-CZ" dirty="0" smtClean="0"/>
              <a:t> růst a vývoj </a:t>
            </a:r>
          </a:p>
          <a:p>
            <a:pPr marL="0" indent="531813">
              <a:buNone/>
            </a:pPr>
            <a:r>
              <a:rPr lang="cs-CZ" dirty="0" smtClean="0"/>
              <a:t>pohlavních orgánů a </a:t>
            </a:r>
          </a:p>
          <a:p>
            <a:pPr marL="0" indent="531813">
              <a:buNone/>
            </a:pPr>
            <a:r>
              <a:rPr lang="cs-CZ" dirty="0" smtClean="0"/>
              <a:t>celého těla, mléčných </a:t>
            </a:r>
          </a:p>
          <a:p>
            <a:pPr marL="0" indent="531813">
              <a:buNone/>
            </a:pPr>
            <a:r>
              <a:rPr lang="cs-CZ" dirty="0" smtClean="0"/>
              <a:t>žláz, průběh</a:t>
            </a:r>
            <a:r>
              <a:rPr lang="en-US" dirty="0" smtClean="0"/>
              <a:t> </a:t>
            </a:r>
            <a:r>
              <a:rPr lang="cs-CZ" dirty="0" smtClean="0"/>
              <a:t>těhotenství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POHLA</a:t>
            </a:r>
            <a:r>
              <a:rPr lang="cs-CZ" sz="3200" b="1" dirty="0"/>
              <a:t>VNÍ ŽLÁZY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VARLATA</a:t>
            </a:r>
          </a:p>
          <a:p>
            <a:r>
              <a:rPr lang="cs-CZ" b="1" dirty="0" smtClean="0"/>
              <a:t>TESTOSTERON</a:t>
            </a:r>
          </a:p>
          <a:p>
            <a:pPr marL="0" indent="355600">
              <a:buNone/>
            </a:pPr>
            <a:r>
              <a:rPr lang="cs-CZ" dirty="0" smtClean="0"/>
              <a:t>-</a:t>
            </a:r>
            <a:r>
              <a:rPr lang="en-US" dirty="0" smtClean="0"/>
              <a:t> </a:t>
            </a:r>
            <a:r>
              <a:rPr lang="cs-CZ" dirty="0" smtClean="0"/>
              <a:t>ovlivňuje růst a vývoj</a:t>
            </a:r>
          </a:p>
          <a:p>
            <a:pPr marL="0" indent="531813">
              <a:buNone/>
            </a:pPr>
            <a:r>
              <a:rPr lang="cs-CZ" dirty="0" smtClean="0"/>
              <a:t>pohlavních orgánů a </a:t>
            </a:r>
          </a:p>
          <a:p>
            <a:pPr marL="0" indent="531813">
              <a:buNone/>
            </a:pPr>
            <a:r>
              <a:rPr lang="cs-CZ" dirty="0" smtClean="0"/>
              <a:t>celého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79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5554" y="0"/>
            <a:ext cx="8229600" cy="1143000"/>
          </a:xfrm>
        </p:spPr>
        <p:txBody>
          <a:bodyPr/>
          <a:lstStyle/>
          <a:p>
            <a:pPr algn="r"/>
            <a:r>
              <a:rPr lang="cs-CZ" altLang="cs-CZ" b="1" dirty="0" smtClean="0">
                <a:solidFill>
                  <a:srgbClr val="0070C0"/>
                </a:solidFill>
              </a:rPr>
              <a:t>		HORMONÁLNÍ </a:t>
            </a:r>
            <a:r>
              <a:rPr lang="cs-CZ" alt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altLang="cs-CZ" b="1" dirty="0">
                <a:solidFill>
                  <a:srgbClr val="0070C0"/>
                </a:solidFill>
              </a:rPr>
              <a:t>ŠIŠINKA (EPIFÝZA)</a:t>
            </a:r>
          </a:p>
          <a:p>
            <a:r>
              <a:rPr lang="cs-CZ" altLang="cs-CZ" b="1" dirty="0" smtClean="0"/>
              <a:t>MELATONIN</a:t>
            </a:r>
            <a:endParaRPr lang="cs-CZ" altLang="cs-CZ" b="1" dirty="0"/>
          </a:p>
          <a:p>
            <a:pPr indent="12700">
              <a:buNone/>
            </a:pPr>
            <a:r>
              <a:rPr lang="cs-CZ" altLang="cs-CZ" dirty="0" smtClean="0"/>
              <a:t>-</a:t>
            </a:r>
            <a:r>
              <a:rPr lang="en-US" altLang="cs-CZ" dirty="0" smtClean="0"/>
              <a:t> </a:t>
            </a:r>
            <a:r>
              <a:rPr lang="cs-CZ" altLang="cs-CZ" dirty="0" smtClean="0"/>
              <a:t>určuje </a:t>
            </a:r>
            <a:r>
              <a:rPr lang="cs-CZ" altLang="cs-CZ" dirty="0"/>
              <a:t>cyklus bdění a spánku</a:t>
            </a:r>
          </a:p>
          <a:p>
            <a:pPr>
              <a:buNone/>
            </a:pPr>
            <a:endParaRPr lang="cs-CZ" altLang="cs-CZ" dirty="0"/>
          </a:p>
          <a:p>
            <a:pPr>
              <a:buNone/>
            </a:pPr>
            <a:r>
              <a:rPr lang="cs-CZ" altLang="cs-CZ" b="1" dirty="0" smtClean="0">
                <a:solidFill>
                  <a:srgbClr val="0070C0"/>
                </a:solidFill>
              </a:rPr>
              <a:t>BRZLÍK</a:t>
            </a:r>
          </a:p>
          <a:p>
            <a:pPr indent="12700">
              <a:buNone/>
            </a:pPr>
            <a:r>
              <a:rPr lang="cs-CZ" altLang="cs-CZ" dirty="0" smtClean="0"/>
              <a:t>-</a:t>
            </a:r>
            <a:r>
              <a:rPr lang="en-US" altLang="cs-CZ" dirty="0" smtClean="0"/>
              <a:t> </a:t>
            </a:r>
            <a:r>
              <a:rPr lang="cs-CZ" altLang="cs-CZ" dirty="0" smtClean="0"/>
              <a:t>ovlivňuje </a:t>
            </a:r>
            <a:r>
              <a:rPr lang="cs-CZ" altLang="cs-CZ" dirty="0"/>
              <a:t>obranyschopnost těla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6257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52712" y="1340768"/>
            <a:ext cx="6491288" cy="1143000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4293096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400" b="1" dirty="0" smtClean="0"/>
              <a:t>Literatura: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1400" dirty="0" smtClean="0"/>
              <a:t>NOVOTNÝ, Ivan a Michal HRUŠKA. </a:t>
            </a:r>
            <a:r>
              <a:rPr lang="cs-CZ" sz="1400" i="1" dirty="0" smtClean="0"/>
              <a:t>Biologie člověka pro gymnázia: učebnice pro střední zdravotnické školy</a:t>
            </a:r>
            <a:r>
              <a:rPr lang="cs-CZ" sz="1400" dirty="0" smtClean="0"/>
              <a:t>. 1. vyd. Praha: Fortuna, 1995, 136 s. 1. vydání. ISBN 80-7168-234-9.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1400" dirty="0" smtClean="0"/>
              <a:t>MALÁ, Helena a Josef KLEMENTA. </a:t>
            </a:r>
            <a:r>
              <a:rPr lang="cs-CZ" sz="1400" i="1" dirty="0" smtClean="0"/>
              <a:t>Biologie dětí a dorostu</a:t>
            </a:r>
            <a:r>
              <a:rPr lang="cs-CZ" sz="1400" dirty="0" smtClean="0"/>
              <a:t>. 1. vyd. Praha: Státní pedagogické </a:t>
            </a:r>
            <a:r>
              <a:rPr lang="cs-CZ" sz="1400" dirty="0" err="1" smtClean="0"/>
              <a:t>nakladatelství,n.p</a:t>
            </a:r>
            <a:r>
              <a:rPr lang="cs-CZ" sz="1400" dirty="0" smtClean="0"/>
              <a:t>., 1985, 136 s. 1. vydání.</a:t>
            </a:r>
            <a:endParaRPr lang="en-US" sz="1400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cs-CZ" sz="1400" dirty="0"/>
              <a:t>BENEŠOVÁ, Marika a Josef KLEMENTA. </a:t>
            </a:r>
            <a:r>
              <a:rPr lang="cs-CZ" sz="1400" i="1" dirty="0"/>
              <a:t>Odmaturuj z biologie</a:t>
            </a:r>
            <a:r>
              <a:rPr lang="cs-CZ" sz="1400" dirty="0"/>
              <a:t>. Vyd. 1. Brno: </a:t>
            </a:r>
            <a:r>
              <a:rPr lang="cs-CZ" sz="1400" dirty="0" err="1"/>
              <a:t>Didaktis</a:t>
            </a:r>
            <a:r>
              <a:rPr lang="cs-CZ" sz="1400" dirty="0"/>
              <a:t>, 2003, 224 s. 1. vydání. ISBN </a:t>
            </a:r>
            <a:r>
              <a:rPr lang="cs-CZ" sz="1400" dirty="0" smtClean="0"/>
              <a:t>978-80-86285-67-2.</a:t>
            </a:r>
          </a:p>
          <a:p>
            <a:pPr lvl="0">
              <a:buFont typeface="Arial" pitchFamily="34" charset="0"/>
              <a:buChar char="•"/>
              <a:defRPr/>
            </a:pPr>
            <a:r>
              <a:rPr lang="cs-CZ" sz="1400" dirty="0" smtClean="0"/>
              <a:t>DYLEVSKÝ</a:t>
            </a:r>
            <a:r>
              <a:rPr lang="cs-CZ" sz="1400" dirty="0"/>
              <a:t>, Ivan a Stanislav TROJAN. </a:t>
            </a:r>
            <a:r>
              <a:rPr lang="cs-CZ" sz="1400" i="1" dirty="0"/>
              <a:t>Somatologie II: učebnice pro střední zdravotnické školy</a:t>
            </a:r>
            <a:r>
              <a:rPr lang="cs-CZ" sz="1400" dirty="0"/>
              <a:t>. </a:t>
            </a:r>
          </a:p>
          <a:p>
            <a:pPr marL="0" indent="0">
              <a:buNone/>
              <a:defRPr/>
            </a:pPr>
            <a:endParaRPr lang="cs-CZ" sz="1200" dirty="0" smtClean="0"/>
          </a:p>
          <a:p>
            <a:pPr marL="0" indent="0">
              <a:buNone/>
            </a:pPr>
            <a:r>
              <a:rPr lang="cs-CZ" sz="1400" b="1" dirty="0" smtClean="0"/>
              <a:t>Obrázky:</a:t>
            </a:r>
          </a:p>
          <a:p>
            <a:pPr marL="0" lvl="0" indent="0">
              <a:buNone/>
            </a:pPr>
            <a:r>
              <a:rPr lang="en-US" sz="1200" dirty="0" smtClean="0"/>
              <a:t>[</a:t>
            </a:r>
            <a:r>
              <a:rPr lang="cs-CZ" sz="1200" dirty="0"/>
              <a:t>1</a:t>
            </a:r>
            <a:r>
              <a:rPr lang="en-US" sz="1200" dirty="0" smtClean="0"/>
              <a:t>]</a:t>
            </a:r>
            <a:r>
              <a:rPr lang="cs-CZ" sz="1200" dirty="0" smtClean="0"/>
              <a:t> </a:t>
            </a:r>
            <a:r>
              <a:rPr lang="cs-CZ" sz="1200" dirty="0"/>
              <a:t> </a:t>
            </a:r>
            <a:r>
              <a:rPr lang="cs-CZ" sz="1200" dirty="0" smtClean="0"/>
              <a:t>DYLEVSKÝ</a:t>
            </a:r>
            <a:r>
              <a:rPr lang="cs-CZ" sz="1200" dirty="0"/>
              <a:t>, Ivan a Stanislav TROJAN. </a:t>
            </a:r>
            <a:r>
              <a:rPr lang="cs-CZ" sz="1200" i="1" dirty="0"/>
              <a:t>Somatologie II: učebnice pro střední zdravotnické školy</a:t>
            </a:r>
            <a:r>
              <a:rPr lang="cs-CZ" sz="1200" dirty="0"/>
              <a:t>. </a:t>
            </a:r>
          </a:p>
          <a:p>
            <a:pPr marL="0" indent="0">
              <a:buNone/>
            </a:pPr>
            <a:r>
              <a:rPr lang="cs-CZ" sz="1200" dirty="0" smtClean="0"/>
              <a:t>  </a:t>
            </a:r>
            <a:endParaRPr lang="en-US" sz="1200" dirty="0" smtClean="0"/>
          </a:p>
          <a:p>
            <a:pPr marL="0" indent="0" algn="ctr">
              <a:buFont typeface="Arial" charset="0"/>
              <a:buNone/>
              <a:defRPr/>
            </a:pPr>
            <a:endParaRPr lang="cs-CZ" sz="1200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 smtClean="0"/>
              <a:t>Dílo </a:t>
            </a:r>
            <a:r>
              <a:rPr lang="ru-RU" sz="1200" dirty="0"/>
              <a:t>smí být dále šířeno pod licencí CC BY-SA.</a:t>
            </a: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/>
              <a:t>Materiály jsou určeny pro bezplatné používání pro potřeby výuky a vzdělávání na všech typech škol</a:t>
            </a:r>
            <a:r>
              <a:rPr lang="cs-CZ" sz="1200" dirty="0"/>
              <a:t> </a:t>
            </a:r>
            <a:r>
              <a:rPr lang="ru-RU" sz="1200" dirty="0"/>
              <a:t>a školských zařízení. Jakékoliv další využití podléhá autorskému zákonu.</a:t>
            </a:r>
            <a:r>
              <a:rPr lang="cs-CZ" sz="1200" dirty="0"/>
              <a:t> </a:t>
            </a:r>
            <a:r>
              <a:rPr lang="ru-RU" sz="1200" dirty="0"/>
              <a:t>Všechna neocitovaná autorská díla jsou dílem autora.</a:t>
            </a: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/>
              <a:t>Všechny neocitované kliparty </a:t>
            </a:r>
            <a:r>
              <a:rPr lang="cs-CZ" sz="1200" dirty="0"/>
              <a:t>a další grafické objekty </a:t>
            </a:r>
            <a:r>
              <a:rPr lang="ru-RU" sz="1200" dirty="0"/>
              <a:t>jsou součástí prostředků výukového sw </a:t>
            </a:r>
            <a:r>
              <a:rPr lang="cs-CZ" sz="12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237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581</Words>
  <Application>Microsoft Office PowerPoint</Application>
  <PresentationFormat>Předvádění na obrazovce (4:3)</PresentationFormat>
  <Paragraphs>132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  HORMONÁLNÍ SOUSTAVA</vt:lpstr>
      <vt:lpstr>  HORMONÁLNÍ SOUSTAVA</vt:lpstr>
      <vt:lpstr>  HORMONÁLNÍ SOUSTAVA</vt:lpstr>
      <vt:lpstr>  HORMONÁLNÍ SOUSTAVA</vt:lpstr>
      <vt:lpstr>  HORMONÁLNÍ SOUSTAVA</vt:lpstr>
      <vt:lpstr>  HORMONÁLNÍ SOUSTAVA</vt:lpstr>
      <vt:lpstr>  HORMONÁLNÍ SOUSTAVA</vt:lpstr>
      <vt:lpstr>  HORMONÁLNÍ SOUSTAVA</vt:lpstr>
      <vt:lpstr>  HORMONÁLNÍ SOUSTAVA</vt:lpstr>
      <vt:lpstr>  HORMONÁLNÍ SOUSTAVA</vt:lpstr>
      <vt:lpstr>  HORMONÁLNÍ SOUSTAVA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HORMONÁLNÍ SOUSTAVA</dc:title>
  <dc:creator>Svobodová Šárka</dc:creator>
  <cp:lastModifiedBy>Pett</cp:lastModifiedBy>
  <cp:revision>32</cp:revision>
  <dcterms:created xsi:type="dcterms:W3CDTF">2013-12-04T16:14:41Z</dcterms:created>
  <dcterms:modified xsi:type="dcterms:W3CDTF">2014-01-13T18:37:15Z</dcterms:modified>
</cp:coreProperties>
</file>