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4" r:id="rId3"/>
    <p:sldId id="256" r:id="rId4"/>
    <p:sldId id="258" r:id="rId5"/>
    <p:sldId id="261" r:id="rId6"/>
    <p:sldId id="263" r:id="rId7"/>
    <p:sldId id="262" r:id="rId8"/>
    <p:sldId id="265" r:id="rId9"/>
    <p:sldId id="267" r:id="rId10"/>
    <p:sldId id="269" r:id="rId11"/>
    <p:sldId id="271" r:id="rId12"/>
    <p:sldId id="272" r:id="rId13"/>
    <p:sldId id="273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5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77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95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634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01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199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086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404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090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092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8914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853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58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9332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67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7409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8039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4201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9698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475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925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86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F972F6-4AAD-4663-8985-592BEFA19DAB}" type="datetimeFigureOut">
              <a:rPr lang="cs-CZ" smtClean="0"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DBFD7-9227-4E19-8CB1-724D36F2D6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461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6887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8683730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VY_32_INOVACE_8_BIOLOGIE_14</a:t>
                      </a: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Eukaryotická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buňka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Září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stavbě eukaryotické buňky.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ověření znalostí.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91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                                 BUŇKA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Základní stavební a funkční jednotka všech živých organismů.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99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                            TYPY BUNĚK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609600" indent="-609600">
              <a:buNone/>
            </a:pPr>
            <a:r>
              <a:rPr lang="cs-CZ" altLang="cs-CZ" b="1" dirty="0" smtClean="0"/>
              <a:t>PROKARYOTICKÁ buňka </a:t>
            </a:r>
            <a:r>
              <a:rPr lang="cs-CZ" altLang="cs-CZ" dirty="0" smtClean="0"/>
              <a:t>: </a:t>
            </a:r>
          </a:p>
          <a:p>
            <a:r>
              <a:rPr lang="cs-CZ" altLang="cs-CZ" sz="2400" dirty="0" smtClean="0"/>
              <a:t>buňka bakteriální</a:t>
            </a:r>
          </a:p>
          <a:p>
            <a:r>
              <a:rPr lang="cs-CZ" altLang="cs-CZ" sz="2400" dirty="0" smtClean="0"/>
              <a:t>buňka sinic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F:\CamScanner\.images\prok bnk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39298"/>
            <a:ext cx="5122912" cy="364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5949280"/>
            <a:ext cx="25202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</a:t>
            </a:r>
            <a:r>
              <a:rPr lang="en-US" sz="1400" dirty="0" smtClean="0"/>
              <a:t>1</a:t>
            </a:r>
            <a:r>
              <a:rPr lang="cs-CZ" sz="1400" dirty="0" smtClean="0"/>
              <a:t> Bakteriální buňka </a:t>
            </a:r>
            <a:r>
              <a:rPr lang="en-US" sz="1400" dirty="0" smtClean="0"/>
              <a:t>[1 ]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14413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                             TYPY BUNĚK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altLang="cs-CZ" b="1" dirty="0" smtClean="0"/>
              <a:t>EUKARYOTICKÁ buňka:</a:t>
            </a:r>
          </a:p>
          <a:p>
            <a:r>
              <a:rPr lang="cs-CZ" altLang="cs-CZ" sz="2400" dirty="0" smtClean="0"/>
              <a:t>buňka živočišná</a:t>
            </a:r>
          </a:p>
          <a:p>
            <a:r>
              <a:rPr lang="cs-CZ" altLang="cs-CZ" sz="2400" dirty="0" smtClean="0"/>
              <a:t>buňka rostlinná</a:t>
            </a:r>
          </a:p>
          <a:p>
            <a:r>
              <a:rPr lang="cs-CZ" altLang="cs-CZ" sz="2400" dirty="0" smtClean="0"/>
              <a:t>buňka hub</a:t>
            </a:r>
          </a:p>
          <a:p>
            <a:endParaRPr lang="cs-CZ" dirty="0"/>
          </a:p>
        </p:txBody>
      </p:sp>
      <p:pic>
        <p:nvPicPr>
          <p:cNvPr id="5123" name="Picture 3" descr="F:\CamScanner\.images\bunka-r,ž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32856"/>
            <a:ext cx="590465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2000" y="6453336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Obr.2 </a:t>
            </a:r>
            <a:r>
              <a:rPr lang="cs-CZ" sz="1400" dirty="0" smtClean="0"/>
              <a:t>Živočišná a rostlinná buňka </a:t>
            </a:r>
            <a:r>
              <a:rPr lang="en-US" sz="1400" dirty="0" smtClean="0"/>
              <a:t>[1 ]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9837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cs-CZ" altLang="cs-CZ" b="1" dirty="0" smtClean="0">
                <a:solidFill>
                  <a:srgbClr val="0070C0"/>
                </a:solidFill>
              </a:rPr>
              <a:t>                                 STAVBA BUŇKY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altLang="cs-CZ" sz="2800" dirty="0"/>
              <a:t>povrchové struktury</a:t>
            </a:r>
          </a:p>
          <a:p>
            <a:pPr eaLnBrk="1" hangingPunct="1"/>
            <a:r>
              <a:rPr lang="cs-CZ" altLang="cs-CZ" sz="2800" dirty="0" smtClean="0"/>
              <a:t>základní cytoplazma</a:t>
            </a:r>
          </a:p>
          <a:p>
            <a:pPr eaLnBrk="1" hangingPunct="1"/>
            <a:r>
              <a:rPr lang="cs-CZ" altLang="cs-CZ" sz="2800" dirty="0" smtClean="0"/>
              <a:t>buněčné jádro</a:t>
            </a:r>
          </a:p>
          <a:p>
            <a:pPr eaLnBrk="1" hangingPunct="1"/>
            <a:r>
              <a:rPr lang="cs-CZ" altLang="cs-CZ" sz="2800" dirty="0"/>
              <a:t>c</a:t>
            </a:r>
            <a:r>
              <a:rPr lang="cs-CZ" altLang="cs-CZ" sz="2800" dirty="0" smtClean="0"/>
              <a:t>ytoplazmatické struktury (buněčné organely)</a:t>
            </a:r>
          </a:p>
          <a:p>
            <a:r>
              <a:rPr lang="cs-CZ" altLang="cs-CZ" sz="2800" dirty="0"/>
              <a:t>buněčné inkluze</a:t>
            </a:r>
          </a:p>
          <a:p>
            <a:pPr eaLnBrk="1" hangingPunct="1"/>
            <a:r>
              <a:rPr lang="cs-CZ" altLang="cs-CZ" sz="2800" dirty="0" smtClean="0"/>
              <a:t>cytoskelet</a:t>
            </a:r>
          </a:p>
        </p:txBody>
      </p:sp>
    </p:spTree>
    <p:extLst>
      <p:ext uri="{BB962C8B-B14F-4D97-AF65-F5344CB8AC3E}">
        <p14:creationId xmlns:p14="http://schemas.microsoft.com/office/powerpoint/2010/main" val="364393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b="1" dirty="0"/>
              <a:t>POVRCHOVÉ </a:t>
            </a:r>
            <a:r>
              <a:rPr lang="cs-CZ" altLang="cs-CZ" b="1" dirty="0" smtClean="0"/>
              <a:t>STRUKTURY:</a:t>
            </a:r>
            <a:endParaRPr lang="cs-CZ" altLang="cs-CZ" b="1" dirty="0"/>
          </a:p>
          <a:p>
            <a:pPr marL="0" indent="0">
              <a:buNone/>
            </a:pPr>
            <a:r>
              <a:rPr lang="cs-CZ" altLang="cs-CZ" b="1" dirty="0" smtClean="0"/>
              <a:t>A. cytoplazmatická   </a:t>
            </a:r>
            <a:r>
              <a:rPr lang="cs-CZ" altLang="cs-CZ" b="1" dirty="0"/>
              <a:t>membrána</a:t>
            </a:r>
          </a:p>
          <a:p>
            <a:r>
              <a:rPr lang="cs-CZ" altLang="cs-CZ" sz="2400" dirty="0"/>
              <a:t> </a:t>
            </a:r>
            <a:r>
              <a:rPr lang="cs-CZ" altLang="cs-CZ" sz="2400" dirty="0" smtClean="0"/>
              <a:t>u </a:t>
            </a:r>
            <a:r>
              <a:rPr lang="cs-CZ" altLang="cs-CZ" sz="2400" dirty="0"/>
              <a:t>každé buňky</a:t>
            </a:r>
          </a:p>
          <a:p>
            <a:r>
              <a:rPr lang="cs-CZ" altLang="cs-CZ" sz="2400" dirty="0" smtClean="0"/>
              <a:t> polopropustná</a:t>
            </a:r>
          </a:p>
          <a:p>
            <a:pPr marL="0" indent="0"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B. buněčná </a:t>
            </a:r>
            <a:r>
              <a:rPr lang="cs-CZ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stěna</a:t>
            </a:r>
          </a:p>
          <a:p>
            <a:pPr>
              <a:defRPr/>
            </a:pPr>
            <a:r>
              <a:rPr lang="cs-CZ" sz="2400" dirty="0" smtClean="0"/>
              <a:t>u </a:t>
            </a:r>
            <a:r>
              <a:rPr lang="cs-CZ" sz="2400" dirty="0"/>
              <a:t>buněk </a:t>
            </a:r>
            <a:r>
              <a:rPr lang="cs-CZ" sz="2400" dirty="0" smtClean="0"/>
              <a:t>rostlin, bakterií </a:t>
            </a:r>
            <a:r>
              <a:rPr lang="cs-CZ" sz="2400" dirty="0"/>
              <a:t>a </a:t>
            </a:r>
            <a:r>
              <a:rPr lang="cs-CZ" sz="2400" dirty="0" smtClean="0"/>
              <a:t>hub</a:t>
            </a:r>
          </a:p>
          <a:p>
            <a:pPr>
              <a:defRPr/>
            </a:pPr>
            <a:r>
              <a:rPr lang="cs-CZ" sz="2400" dirty="0" smtClean="0"/>
              <a:t>propustná</a:t>
            </a:r>
            <a:endParaRPr lang="cs-CZ" sz="2400" dirty="0"/>
          </a:p>
          <a:p>
            <a:pPr>
              <a:buFontTx/>
              <a:buChar char="-"/>
            </a:pPr>
            <a:endParaRPr lang="cs-CZ" alt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61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altLang="cs-CZ" sz="3500" b="1" dirty="0"/>
              <a:t>ZÁKLADNÍ </a:t>
            </a:r>
            <a:r>
              <a:rPr lang="cs-CZ" altLang="cs-CZ" sz="3500" b="1" dirty="0" smtClean="0"/>
              <a:t>CYTOPLAZMA</a:t>
            </a:r>
          </a:p>
          <a:p>
            <a:r>
              <a:rPr lang="cs-CZ" altLang="cs-CZ" sz="2400" dirty="0" smtClean="0"/>
              <a:t>bezbarvá, polotekutá </a:t>
            </a:r>
          </a:p>
          <a:p>
            <a:r>
              <a:rPr lang="cs-CZ" altLang="cs-CZ" sz="2400" dirty="0"/>
              <a:t>o</a:t>
            </a:r>
            <a:r>
              <a:rPr lang="cs-CZ" altLang="cs-CZ" sz="2400" dirty="0" smtClean="0"/>
              <a:t>bsahuje všechny </a:t>
            </a:r>
            <a:r>
              <a:rPr lang="cs-CZ" altLang="cs-CZ" sz="2400" dirty="0"/>
              <a:t>buněčné struktury a </a:t>
            </a:r>
            <a:r>
              <a:rPr lang="cs-CZ" altLang="cs-CZ" sz="2400" dirty="0" smtClean="0"/>
              <a:t>inkluze</a:t>
            </a:r>
          </a:p>
          <a:p>
            <a:pPr marL="0" indent="0">
              <a:buNone/>
            </a:pPr>
            <a:endParaRPr lang="cs-CZ" altLang="cs-CZ" sz="2400" dirty="0"/>
          </a:p>
          <a:p>
            <a:pPr marL="0" indent="0">
              <a:buNone/>
            </a:pPr>
            <a:r>
              <a:rPr lang="cs-CZ" altLang="cs-CZ" sz="3500" b="1" dirty="0"/>
              <a:t>JÁDRO</a:t>
            </a:r>
          </a:p>
          <a:p>
            <a:r>
              <a:rPr lang="cs-CZ" altLang="cs-CZ" sz="2400" dirty="0"/>
              <a:t>řídící centrum buňky</a:t>
            </a:r>
          </a:p>
          <a:p>
            <a:r>
              <a:rPr lang="cs-CZ" altLang="cs-CZ" sz="2400" dirty="0"/>
              <a:t>ústřední banka genetické informace buňky</a:t>
            </a:r>
          </a:p>
          <a:p>
            <a:r>
              <a:rPr lang="cs-CZ" altLang="cs-CZ" sz="2400" dirty="0"/>
              <a:t>jaderný obal + póry</a:t>
            </a:r>
          </a:p>
          <a:p>
            <a:r>
              <a:rPr lang="cs-CZ" altLang="cs-CZ" sz="2400" dirty="0"/>
              <a:t>chromatin – DNA + bílkoviny</a:t>
            </a:r>
          </a:p>
          <a:p>
            <a:r>
              <a:rPr lang="cs-CZ" altLang="cs-CZ" sz="2400" dirty="0"/>
              <a:t>jadérka</a:t>
            </a:r>
            <a:br>
              <a:rPr lang="cs-CZ" altLang="cs-CZ" sz="2400" dirty="0"/>
            </a:br>
            <a:endParaRPr lang="cs-CZ" sz="2400" dirty="0"/>
          </a:p>
          <a:p>
            <a:endParaRPr lang="cs-CZ" altLang="cs-CZ" sz="2400" dirty="0"/>
          </a:p>
        </p:txBody>
      </p:sp>
      <p:pic>
        <p:nvPicPr>
          <p:cNvPr id="4098" name="Picture 2" descr="F:\CamScanner\.images\plastidy – kopie (3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52936"/>
            <a:ext cx="3201292" cy="3213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6165304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</a:t>
            </a:r>
            <a:r>
              <a:rPr lang="en-US" sz="1400" dirty="0" smtClean="0"/>
              <a:t>3 </a:t>
            </a:r>
            <a:r>
              <a:rPr lang="cs-CZ" sz="1400" dirty="0" smtClean="0"/>
              <a:t>Jádro </a:t>
            </a:r>
            <a:r>
              <a:rPr lang="en-US" sz="1400" dirty="0" smtClean="0"/>
              <a:t>[1]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40924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3600" b="1" u="sng" dirty="0" smtClean="0"/>
              <a:t>CYTOPLAZMATICKÉ STRUKTURY</a:t>
            </a:r>
            <a:r>
              <a:rPr lang="cs-CZ" altLang="cs-CZ" sz="3600" b="1" dirty="0" smtClean="0"/>
              <a:t>:</a:t>
            </a:r>
          </a:p>
          <a:p>
            <a:pPr marL="609600" indent="-609600">
              <a:buNone/>
            </a:pPr>
            <a:r>
              <a:rPr lang="cs-CZ" altLang="cs-CZ" b="1" dirty="0" smtClean="0"/>
              <a:t>1</a:t>
            </a:r>
            <a:r>
              <a:rPr lang="cs-CZ" altLang="cs-CZ" b="1" dirty="0"/>
              <a:t>) MITOCHONDRIE</a:t>
            </a:r>
          </a:p>
          <a:p>
            <a:r>
              <a:rPr lang="cs-CZ" altLang="cs-CZ" sz="2400" dirty="0" smtClean="0"/>
              <a:t>energetické </a:t>
            </a:r>
            <a:r>
              <a:rPr lang="cs-CZ" altLang="cs-CZ" sz="2400" dirty="0"/>
              <a:t>centrum </a:t>
            </a:r>
            <a:r>
              <a:rPr lang="cs-CZ" altLang="cs-CZ" sz="2400" dirty="0" smtClean="0"/>
              <a:t>buňky</a:t>
            </a:r>
          </a:p>
          <a:p>
            <a:endParaRPr lang="cs-CZ" altLang="cs-CZ" sz="3800" dirty="0"/>
          </a:p>
          <a:p>
            <a:pPr>
              <a:buNone/>
            </a:pPr>
            <a:r>
              <a:rPr lang="cs-CZ" altLang="cs-CZ" b="1" dirty="0" smtClean="0"/>
              <a:t>2) </a:t>
            </a:r>
            <a:r>
              <a:rPr lang="cs-CZ" altLang="cs-CZ" b="1" dirty="0"/>
              <a:t>RIBOZÓMY</a:t>
            </a:r>
          </a:p>
          <a:p>
            <a:r>
              <a:rPr lang="cs-CZ" altLang="cs-CZ" sz="2400" dirty="0"/>
              <a:t>tvorba bílkovin</a:t>
            </a:r>
          </a:p>
          <a:p>
            <a:endParaRPr lang="cs-CZ" altLang="cs-CZ" sz="3800" dirty="0" smtClean="0"/>
          </a:p>
          <a:p>
            <a:endParaRPr lang="cs-CZ" altLang="cs-CZ" sz="3400" dirty="0" smtClean="0"/>
          </a:p>
          <a:p>
            <a:pPr marL="0" indent="0">
              <a:buNone/>
            </a:pPr>
            <a:endParaRPr lang="cs-CZ" altLang="cs-CZ" sz="2800" b="1" u="sng" dirty="0"/>
          </a:p>
          <a:p>
            <a:endParaRPr lang="cs-CZ" dirty="0"/>
          </a:p>
        </p:txBody>
      </p:sp>
      <p:pic>
        <p:nvPicPr>
          <p:cNvPr id="2052" name="Picture 4" descr="F:\CamScanner\.images\plastidy – kopie – kop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218" y="2277101"/>
            <a:ext cx="4253996" cy="3344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877272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Obr.</a:t>
            </a:r>
            <a:r>
              <a:rPr lang="en-US" sz="1600" dirty="0" smtClean="0"/>
              <a:t>4</a:t>
            </a:r>
            <a:r>
              <a:rPr lang="cs-CZ" sz="1600" dirty="0" smtClean="0"/>
              <a:t>  Mitochondrie </a:t>
            </a:r>
            <a:r>
              <a:rPr lang="en-US" sz="1600" dirty="0" smtClean="0"/>
              <a:t>[1]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32061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b="1" dirty="0"/>
              <a:t>3) ENDOPLAZMATICKÉ </a:t>
            </a:r>
            <a:r>
              <a:rPr lang="cs-CZ" altLang="cs-CZ" b="1" dirty="0" smtClean="0"/>
              <a:t>RETIKULUM</a:t>
            </a:r>
          </a:p>
          <a:p>
            <a:r>
              <a:rPr lang="cs-CZ" altLang="cs-CZ" sz="2400" dirty="0" smtClean="0"/>
              <a:t>syntetické centrum buňky</a:t>
            </a:r>
          </a:p>
          <a:p>
            <a:pPr marL="0" indent="0">
              <a:buNone/>
            </a:pPr>
            <a:r>
              <a:rPr lang="cs-CZ" altLang="cs-CZ" b="1" dirty="0"/>
              <a:t>4) GOLGIHO </a:t>
            </a:r>
            <a:r>
              <a:rPr lang="cs-CZ" altLang="cs-CZ" b="1" dirty="0" smtClean="0"/>
              <a:t>APARÁT</a:t>
            </a:r>
          </a:p>
          <a:p>
            <a:r>
              <a:rPr lang="cs-CZ" altLang="cs-CZ" sz="2400" dirty="0"/>
              <a:t>syntetické centrum buňky</a:t>
            </a:r>
          </a:p>
          <a:p>
            <a:pPr marL="0" indent="0">
              <a:buNone/>
            </a:pPr>
            <a:r>
              <a:rPr lang="cs-CZ" altLang="cs-CZ" b="1" dirty="0"/>
              <a:t>5) VAKUOLY </a:t>
            </a:r>
            <a:endParaRPr lang="cs-CZ" altLang="cs-CZ" b="1" dirty="0" smtClean="0"/>
          </a:p>
          <a:p>
            <a:r>
              <a:rPr lang="cs-CZ" altLang="cs-CZ" sz="2400" dirty="0" smtClean="0"/>
              <a:t>tonoplast</a:t>
            </a:r>
          </a:p>
          <a:p>
            <a:pPr>
              <a:lnSpc>
                <a:spcPct val="80000"/>
              </a:lnSpc>
            </a:pPr>
            <a:r>
              <a:rPr lang="cs-CZ" altLang="cs-CZ" sz="2400" dirty="0" smtClean="0"/>
              <a:t>u rostlinných buněk, </a:t>
            </a:r>
            <a:r>
              <a:rPr lang="cs-CZ" altLang="cs-CZ" sz="2400" dirty="0"/>
              <a:t>buněk </a:t>
            </a:r>
            <a:r>
              <a:rPr lang="cs-CZ" altLang="cs-CZ" sz="2400" dirty="0" smtClean="0"/>
              <a:t>hub </a:t>
            </a:r>
            <a:endParaRPr lang="cs-CZ" altLang="cs-CZ" sz="2400" dirty="0"/>
          </a:p>
          <a:p>
            <a:pPr>
              <a:lnSpc>
                <a:spcPct val="80000"/>
              </a:lnSpc>
            </a:pPr>
            <a:r>
              <a:rPr lang="cs-CZ" altLang="cs-CZ" sz="2400" dirty="0" smtClean="0"/>
              <a:t>u </a:t>
            </a:r>
            <a:r>
              <a:rPr lang="cs-CZ" altLang="cs-CZ" sz="2400" dirty="0"/>
              <a:t>živočišných buněk (prvoci): potravní vakuoly a pulsující vakuoly</a:t>
            </a:r>
          </a:p>
          <a:p>
            <a:r>
              <a:rPr lang="cs-CZ" altLang="cs-CZ" sz="2400" dirty="0" smtClean="0"/>
              <a:t>funkce </a:t>
            </a:r>
            <a:r>
              <a:rPr lang="cs-CZ" altLang="cs-CZ" sz="2400" dirty="0"/>
              <a:t>– stavební, zásobní, regulační </a:t>
            </a:r>
          </a:p>
          <a:p>
            <a:endParaRPr lang="cs-CZ" altLang="cs-CZ" dirty="0"/>
          </a:p>
          <a:p>
            <a:pPr marL="0" indent="0">
              <a:buNone/>
            </a:pPr>
            <a:endParaRPr lang="cs-CZ" altLang="cs-CZ" b="1" u="sng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4642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altLang="cs-CZ" sz="6700" b="1" dirty="0"/>
              <a:t>6) </a:t>
            </a:r>
            <a:r>
              <a:rPr lang="cs-CZ" altLang="cs-CZ" sz="6700" b="1" dirty="0" smtClean="0"/>
              <a:t>LYZOZOMY</a:t>
            </a:r>
          </a:p>
          <a:p>
            <a:r>
              <a:rPr lang="cs-CZ" altLang="cs-CZ" sz="6000" dirty="0" smtClean="0"/>
              <a:t>funkce </a:t>
            </a:r>
            <a:r>
              <a:rPr lang="cs-CZ" altLang="cs-CZ" sz="6000" dirty="0"/>
              <a:t>trávicí </a:t>
            </a:r>
            <a:endParaRPr lang="cs-CZ" altLang="cs-CZ" sz="6000" dirty="0" smtClean="0"/>
          </a:p>
          <a:p>
            <a:r>
              <a:rPr lang="cs-CZ" altLang="cs-CZ" sz="6000" dirty="0" smtClean="0"/>
              <a:t>funkce obranná</a:t>
            </a:r>
          </a:p>
          <a:p>
            <a:endParaRPr lang="cs-CZ" altLang="cs-CZ" sz="2400" dirty="0"/>
          </a:p>
          <a:p>
            <a:pPr marL="0" indent="0">
              <a:buNone/>
            </a:pPr>
            <a:r>
              <a:rPr lang="cs-CZ" altLang="cs-CZ" sz="6700" b="1" dirty="0" smtClean="0"/>
              <a:t>7) </a:t>
            </a:r>
            <a:r>
              <a:rPr lang="cs-CZ" altLang="cs-CZ" sz="6700" b="1" dirty="0"/>
              <a:t>PLASTIDY</a:t>
            </a:r>
          </a:p>
          <a:p>
            <a:pPr>
              <a:buNone/>
            </a:pPr>
            <a:r>
              <a:rPr lang="cs-CZ" altLang="cs-CZ" sz="6000" dirty="0" smtClean="0"/>
              <a:t>Obsahující </a:t>
            </a:r>
            <a:r>
              <a:rPr lang="cs-CZ" altLang="cs-CZ" sz="6000" dirty="0"/>
              <a:t>různá barviva :</a:t>
            </a:r>
          </a:p>
          <a:p>
            <a:r>
              <a:rPr lang="cs-CZ" altLang="cs-CZ" sz="6000" dirty="0" err="1"/>
              <a:t>leukoplasty</a:t>
            </a:r>
            <a:endParaRPr lang="cs-CZ" altLang="cs-CZ" sz="6000" dirty="0"/>
          </a:p>
          <a:p>
            <a:r>
              <a:rPr lang="cs-CZ" altLang="cs-CZ" sz="6000" dirty="0"/>
              <a:t>chromoplasty</a:t>
            </a:r>
          </a:p>
          <a:p>
            <a:r>
              <a:rPr lang="cs-CZ" altLang="cs-CZ" sz="6000" dirty="0"/>
              <a:t>chloroplasty </a:t>
            </a:r>
            <a:r>
              <a:rPr lang="cs-CZ" altLang="cs-CZ" sz="6000" dirty="0" smtClean="0"/>
              <a:t> </a:t>
            </a:r>
            <a:endParaRPr lang="cs-CZ" altLang="cs-CZ" sz="6000" dirty="0"/>
          </a:p>
          <a:p>
            <a:pPr marL="0" indent="0">
              <a:buNone/>
            </a:pPr>
            <a:r>
              <a:rPr lang="cs-CZ" altLang="cs-CZ" sz="6000" dirty="0" smtClean="0"/>
              <a:t>Obsahující </a:t>
            </a:r>
            <a:r>
              <a:rPr lang="cs-CZ" altLang="cs-CZ" sz="6000" dirty="0"/>
              <a:t>zásobní látky:</a:t>
            </a:r>
          </a:p>
          <a:p>
            <a:r>
              <a:rPr lang="cs-CZ" altLang="cs-CZ" sz="6000" dirty="0" err="1"/>
              <a:t>proteoplasty</a:t>
            </a:r>
            <a:endParaRPr lang="cs-CZ" altLang="cs-CZ" sz="6000" dirty="0"/>
          </a:p>
          <a:p>
            <a:r>
              <a:rPr lang="cs-CZ" altLang="cs-CZ" sz="6000" dirty="0" err="1"/>
              <a:t>oleoplasty</a:t>
            </a:r>
            <a:endParaRPr lang="cs-CZ" altLang="cs-CZ" sz="6000" dirty="0"/>
          </a:p>
          <a:p>
            <a:r>
              <a:rPr lang="cs-CZ" altLang="cs-CZ" sz="6000" dirty="0"/>
              <a:t>amyloplasty</a:t>
            </a:r>
          </a:p>
          <a:p>
            <a:pPr marL="0" indent="0">
              <a:buNone/>
            </a:pPr>
            <a:endParaRPr lang="cs-CZ" altLang="cs-CZ" sz="1600" b="1" u="sng" dirty="0"/>
          </a:p>
          <a:p>
            <a:endParaRPr lang="cs-CZ" altLang="cs-CZ" sz="2400" dirty="0" smtClean="0"/>
          </a:p>
          <a:p>
            <a:pPr marL="0" indent="0">
              <a:buNone/>
            </a:pPr>
            <a:r>
              <a:rPr lang="cs-CZ" altLang="cs-CZ" dirty="0" smtClean="0"/>
              <a:t> </a:t>
            </a:r>
            <a:endParaRPr lang="cs-CZ" altLang="cs-CZ" dirty="0"/>
          </a:p>
          <a:p>
            <a:endParaRPr lang="cs-CZ" altLang="cs-CZ" b="1" u="sng" dirty="0"/>
          </a:p>
          <a:p>
            <a:endParaRPr lang="cs-CZ" dirty="0"/>
          </a:p>
        </p:txBody>
      </p:sp>
      <p:pic>
        <p:nvPicPr>
          <p:cNvPr id="3074" name="Picture 2" descr="F:\CamScanner\.images\plastidy – kopie (2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88840"/>
            <a:ext cx="4321451" cy="3837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04048" y="609329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</a:t>
            </a:r>
            <a:r>
              <a:rPr lang="en-US" dirty="0" smtClean="0"/>
              <a:t>5 </a:t>
            </a:r>
            <a:r>
              <a:rPr lang="cs-CZ" dirty="0" smtClean="0"/>
              <a:t> Chloroplast </a:t>
            </a:r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3239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altLang="cs-CZ" b="1" dirty="0" smtClean="0">
                <a:solidFill>
                  <a:srgbClr val="0070C0"/>
                </a:solidFill>
              </a:rPr>
              <a:t>                                  STAVBA </a:t>
            </a:r>
            <a:r>
              <a:rPr lang="cs-CZ" altLang="cs-CZ" b="1" dirty="0">
                <a:solidFill>
                  <a:srgbClr val="0070C0"/>
                </a:solidFill>
              </a:rPr>
              <a:t>BUŇKY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altLang="cs-CZ" sz="3500" b="1" u="sng" dirty="0"/>
              <a:t>BUNĚČNÉ </a:t>
            </a:r>
            <a:r>
              <a:rPr lang="cs-CZ" altLang="cs-CZ" sz="3500" b="1" u="sng" dirty="0" smtClean="0"/>
              <a:t>INKLUZE</a:t>
            </a:r>
          </a:p>
          <a:p>
            <a:r>
              <a:rPr lang="cs-CZ" altLang="cs-CZ" sz="2800" dirty="0" smtClean="0"/>
              <a:t>zásobní </a:t>
            </a:r>
            <a:r>
              <a:rPr lang="cs-CZ" altLang="cs-CZ" sz="2800" dirty="0"/>
              <a:t>nebo odpadní </a:t>
            </a:r>
            <a:r>
              <a:rPr lang="cs-CZ" altLang="cs-CZ" sz="2800" dirty="0" smtClean="0"/>
              <a:t>látky</a:t>
            </a:r>
          </a:p>
          <a:p>
            <a:pPr marL="0" indent="0">
              <a:buNone/>
            </a:pPr>
            <a:r>
              <a:rPr lang="cs-CZ" altLang="cs-CZ" sz="2600" dirty="0" smtClean="0"/>
              <a:t> </a:t>
            </a:r>
          </a:p>
          <a:p>
            <a:pPr marL="0" indent="0">
              <a:buNone/>
            </a:pPr>
            <a:r>
              <a:rPr lang="cs-CZ" altLang="cs-CZ" sz="3500" b="1" u="sng" dirty="0" smtClean="0"/>
              <a:t>CYTOSKELET</a:t>
            </a:r>
          </a:p>
          <a:p>
            <a:r>
              <a:rPr lang="cs-CZ" altLang="cs-CZ" sz="2800" dirty="0" smtClean="0"/>
              <a:t>buněčná kostra</a:t>
            </a:r>
            <a:endParaRPr lang="cs-CZ" altLang="cs-CZ" sz="2800" dirty="0"/>
          </a:p>
          <a:p>
            <a:r>
              <a:rPr lang="cs-CZ" altLang="cs-CZ" sz="2800" dirty="0" smtClean="0"/>
              <a:t>opora </a:t>
            </a:r>
            <a:r>
              <a:rPr lang="cs-CZ" altLang="cs-CZ" sz="2800" dirty="0"/>
              <a:t>buňky </a:t>
            </a:r>
          </a:p>
          <a:p>
            <a:r>
              <a:rPr lang="cs-CZ" altLang="cs-CZ" sz="2800" dirty="0" smtClean="0"/>
              <a:t>pohyb a rozložení buněčných organel</a:t>
            </a:r>
          </a:p>
          <a:p>
            <a:r>
              <a:rPr lang="cs-CZ" altLang="cs-CZ" sz="2800" dirty="0" smtClean="0"/>
              <a:t>mikrofilamenta</a:t>
            </a:r>
          </a:p>
          <a:p>
            <a:r>
              <a:rPr lang="cs-CZ" altLang="cs-CZ" sz="2800" dirty="0"/>
              <a:t>mikrotubuly</a:t>
            </a:r>
          </a:p>
          <a:p>
            <a:endParaRPr lang="cs-CZ" altLang="cs-CZ" sz="2800" dirty="0"/>
          </a:p>
          <a:p>
            <a:pPr>
              <a:buNone/>
            </a:pPr>
            <a:r>
              <a:rPr lang="cs-CZ" altLang="cs-CZ" dirty="0"/>
              <a:t>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48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                                 OPAKOVÁNÍ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5607" y="1196752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Úkol:</a:t>
            </a:r>
            <a:r>
              <a:rPr lang="cs-CZ" dirty="0" smtClean="0"/>
              <a:t> </a:t>
            </a:r>
            <a:r>
              <a:rPr lang="cs-CZ" sz="2400" dirty="0" smtClean="0"/>
              <a:t>Porovnej stavbu živočišné (vlevo) a rostlinné buňky!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F:\CamScanner\.images\buň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16832"/>
            <a:ext cx="7416824" cy="4521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86728" y="6437997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en-US" sz="1400" dirty="0" smtClean="0"/>
              <a:t>6</a:t>
            </a:r>
            <a:r>
              <a:rPr lang="cs-CZ" sz="1400" dirty="0" smtClean="0"/>
              <a:t> Rostlinná a živočišná buňka </a:t>
            </a:r>
            <a:r>
              <a:rPr lang="en-US" sz="1400" dirty="0" smtClean="0"/>
              <a:t>[2]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94161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339975" y="1268413"/>
            <a:ext cx="6491288" cy="1143000"/>
          </a:xfrm>
        </p:spPr>
        <p:txBody>
          <a:bodyPr/>
          <a:lstStyle/>
          <a:p>
            <a:r>
              <a:rPr lang="cs-CZ" altLang="cs-CZ" sz="3200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Literatura: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 smtClean="0"/>
              <a:t>NOVOTNÝ, Ivan a Michal HRUŠKA. </a:t>
            </a:r>
            <a:r>
              <a:rPr lang="cs-CZ" sz="1200" i="1" dirty="0" smtClean="0"/>
              <a:t>Biologie člověka pro gymnázia: učebnice pro střední zdravotnické školy</a:t>
            </a:r>
            <a:r>
              <a:rPr lang="cs-CZ" sz="1200" dirty="0" smtClean="0"/>
              <a:t>. 1. vyd. Praha: Fortuna, 1995, 136 s. 1. vydání. ISBN 80-7168-234-9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 smtClean="0"/>
              <a:t>MALÁ, Helena a Josef KLEMENTA. </a:t>
            </a:r>
            <a:r>
              <a:rPr lang="cs-CZ" sz="1200" i="1" dirty="0" smtClean="0"/>
              <a:t>Biologie dětí a dorostu</a:t>
            </a:r>
            <a:r>
              <a:rPr lang="cs-CZ" sz="1200" dirty="0" smtClean="0"/>
              <a:t>. 1. vyd. Praha: Státní pedagogické </a:t>
            </a:r>
            <a:r>
              <a:rPr lang="cs-CZ" sz="1200" dirty="0" err="1" smtClean="0"/>
              <a:t>nakladatelství,n.p</a:t>
            </a:r>
            <a:r>
              <a:rPr lang="cs-CZ" sz="1200" dirty="0" smtClean="0"/>
              <a:t>., 1985, 136 s. 1. vydání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/>
              <a:t>LENOCHOVÁ, Mária, Oldřich NEČAS, František VILČEK a Ivan BOHÁČ. </a:t>
            </a:r>
            <a:r>
              <a:rPr lang="cs-CZ" sz="1200" i="1" dirty="0"/>
              <a:t>Biologie pro 1. ročník gymnázia</a:t>
            </a:r>
            <a:r>
              <a:rPr lang="cs-CZ" sz="1200" dirty="0"/>
              <a:t>. 1. vyd. Praha: Státní pedagogické nakladatelství, 1984, 253 s. Učebnice pro střední školy (Státní pedagogické nakladatelství). </a:t>
            </a:r>
            <a:endParaRPr lang="cs-CZ" sz="1200" dirty="0" smtClean="0"/>
          </a:p>
          <a:p>
            <a:pPr marL="228600" indent="-228600">
              <a:buFont typeface="+mj-lt"/>
              <a:buAutoNum type="arabicPeriod"/>
              <a:defRPr/>
            </a:pPr>
            <a:r>
              <a:rPr lang="cs-CZ" sz="1200" dirty="0" smtClean="0"/>
              <a:t>4. DYLEVSKÝ</a:t>
            </a:r>
            <a:r>
              <a:rPr lang="cs-CZ" sz="1200" dirty="0"/>
              <a:t>, Ivan a Stanislav TROJAN. </a:t>
            </a:r>
            <a:r>
              <a:rPr lang="cs-CZ" sz="1200" i="1" dirty="0"/>
              <a:t>Somatologie II: učebnice pro střední zdravotnické školy</a:t>
            </a:r>
            <a:r>
              <a:rPr lang="cs-CZ" sz="1200" dirty="0"/>
              <a:t>. 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1200" dirty="0"/>
              <a:t>     Avicenum. Praha I: zdravotnické </a:t>
            </a:r>
            <a:r>
              <a:rPr lang="cs-CZ" sz="1200" dirty="0" err="1"/>
              <a:t>nakladatelství,n.p</a:t>
            </a:r>
            <a:r>
              <a:rPr lang="cs-CZ" sz="1200" dirty="0"/>
              <a:t>., 1983. 1. vydání</a:t>
            </a:r>
            <a:endParaRPr lang="cs-CZ" sz="12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Obrázek č. 1,2,3,4,5:</a:t>
            </a:r>
          </a:p>
          <a:p>
            <a:pPr marL="0" indent="0">
              <a:buNone/>
              <a:defRPr/>
            </a:pPr>
            <a:r>
              <a:rPr lang="cs-CZ" sz="1200" dirty="0" smtClean="0"/>
              <a:t>      KVASNIČKOVÁ</a:t>
            </a:r>
            <a:r>
              <a:rPr lang="cs-CZ" sz="1200" dirty="0"/>
              <a:t>, Danuše. </a:t>
            </a:r>
            <a:r>
              <a:rPr lang="cs-CZ" sz="1200" i="1" dirty="0"/>
              <a:t>Ekologický přírodopis pro 7. ročník základní školy a nižší ročníky víceletých gymnázií</a:t>
            </a:r>
            <a:r>
              <a:rPr lang="cs-CZ" sz="1200" dirty="0"/>
              <a:t>. 2., </a:t>
            </a:r>
            <a:r>
              <a:rPr lang="cs-CZ" sz="1200" dirty="0" err="1"/>
              <a:t>upr</a:t>
            </a:r>
            <a:r>
              <a:rPr lang="cs-CZ" sz="1200" dirty="0"/>
              <a:t>. vyd. Praha</a:t>
            </a:r>
            <a:r>
              <a:rPr lang="cs-CZ" sz="1200" dirty="0" smtClean="0"/>
              <a:t>:</a:t>
            </a:r>
          </a:p>
          <a:p>
            <a:pPr marL="0" indent="0">
              <a:buNone/>
              <a:defRPr/>
            </a:pPr>
            <a:r>
              <a:rPr lang="cs-CZ" sz="1200" dirty="0"/>
              <a:t> </a:t>
            </a:r>
            <a:r>
              <a:rPr lang="cs-CZ" sz="1200" dirty="0" smtClean="0"/>
              <a:t>     Fortuna</a:t>
            </a:r>
            <a:r>
              <a:rPr lang="cs-CZ" sz="1200" dirty="0"/>
              <a:t>, c1997, 77 s. ISBN 80-716-8440-6. </a:t>
            </a:r>
            <a:endParaRPr lang="en-US" sz="1200" b="1" u="sng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200" b="1" u="sng" dirty="0" smtClean="0"/>
              <a:t>Obrázek č. 6:</a:t>
            </a:r>
          </a:p>
          <a:p>
            <a:pPr marL="0" indent="0">
              <a:buNone/>
              <a:defRPr/>
            </a:pPr>
            <a:r>
              <a:rPr lang="cs-CZ" sz="1200" dirty="0" smtClean="0"/>
              <a:t>      ROSYPAL</a:t>
            </a:r>
            <a:r>
              <a:rPr lang="cs-CZ" sz="1200" dirty="0"/>
              <a:t>, Stanislav. </a:t>
            </a:r>
            <a:r>
              <a:rPr lang="cs-CZ" sz="1200" i="1" dirty="0"/>
              <a:t>Přehled biologie</a:t>
            </a:r>
            <a:r>
              <a:rPr lang="cs-CZ" sz="1200" dirty="0"/>
              <a:t>. 3. vyd. Praha: </a:t>
            </a:r>
            <a:r>
              <a:rPr lang="cs-CZ" sz="1200" dirty="0" err="1"/>
              <a:t>Scientia</a:t>
            </a:r>
            <a:r>
              <a:rPr lang="cs-CZ" sz="1200" dirty="0"/>
              <a:t>, 1998, 642 s. ISBN 80-718-3110-7. </a:t>
            </a:r>
            <a:endParaRPr lang="en-US" sz="1200" b="1" u="sng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 smtClean="0"/>
              <a:t>Dílo </a:t>
            </a:r>
            <a:r>
              <a:rPr lang="ru-RU" sz="1200" dirty="0"/>
              <a:t>smí být dále šířeno pod licencí CC BY-SA.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Materiály jsou určeny pro bezplatné používání pro potřeby výuky a vzdělávání na všech typech škol</a:t>
            </a:r>
            <a:r>
              <a:rPr lang="cs-CZ" sz="1200" dirty="0"/>
              <a:t> </a:t>
            </a:r>
            <a:r>
              <a:rPr lang="ru-RU" sz="1200" dirty="0"/>
              <a:t>a školských zařízení. Jakékoliv další využití podléhá autorskému zákonu.</a:t>
            </a:r>
            <a:r>
              <a:rPr lang="cs-CZ" sz="1200" dirty="0"/>
              <a:t> </a:t>
            </a:r>
            <a:r>
              <a:rPr lang="ru-RU" sz="1200" dirty="0"/>
              <a:t>Všechna neocitovaná autorská díla jsou dílem autora.</a:t>
            </a: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200" dirty="0"/>
              <a:t>Všechny neocitované kliparty </a:t>
            </a:r>
            <a:r>
              <a:rPr lang="cs-CZ" sz="1200" dirty="0"/>
              <a:t>a další grafické objekty </a:t>
            </a:r>
            <a:r>
              <a:rPr lang="ru-RU" sz="1200" dirty="0"/>
              <a:t>jsou součástí prostředků výukového sw </a:t>
            </a:r>
            <a:r>
              <a:rPr lang="cs-CZ" sz="12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190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619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                                        BUŇKA</vt:lpstr>
      <vt:lpstr>                                     TYPY BUNĚK</vt:lpstr>
      <vt:lpstr>                                      TYPY BUNĚK</vt:lpstr>
      <vt:lpstr>                                 STAVBA BUŇKY</vt:lpstr>
      <vt:lpstr>                                 STAVBA BUŇKY</vt:lpstr>
      <vt:lpstr>                                STAVBA BUŇKY</vt:lpstr>
      <vt:lpstr>                                STAVBA BUŇKY</vt:lpstr>
      <vt:lpstr>                                STAVBA BUŇKY</vt:lpstr>
      <vt:lpstr>                                 STAVBA BUŇKY</vt:lpstr>
      <vt:lpstr>                                  STAVBA BUŇKY</vt:lpstr>
      <vt:lpstr>                                 OPAKOVÁNÍ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BUŇKA</dc:title>
  <dc:creator>Svobodová Šárka</dc:creator>
  <cp:lastModifiedBy>Svobodová Šárka</cp:lastModifiedBy>
  <cp:revision>18</cp:revision>
  <dcterms:created xsi:type="dcterms:W3CDTF">2013-09-26T06:03:53Z</dcterms:created>
  <dcterms:modified xsi:type="dcterms:W3CDTF">2013-10-01T11:09:06Z</dcterms:modified>
</cp:coreProperties>
</file>