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2"/>
  </p:notesMasterIdLst>
  <p:sldIdLst>
    <p:sldId id="265" r:id="rId3"/>
    <p:sldId id="256" r:id="rId4"/>
    <p:sldId id="258" r:id="rId5"/>
    <p:sldId id="259" r:id="rId6"/>
    <p:sldId id="262" r:id="rId7"/>
    <p:sldId id="261" r:id="rId8"/>
    <p:sldId id="263" r:id="rId9"/>
    <p:sldId id="266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94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0A492E3-D816-4DAC-9397-C59E8C011AA8}" type="datetimeFigureOut">
              <a:rPr lang="cs-CZ" smtClean="0"/>
              <a:pPr/>
              <a:t>23.5.2014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5599DC-7716-4C68-A8B0-458757176E5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663984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5599DC-7716-4C68-A8B0-458757176E5A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912282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94E3FA-4F76-405E-BEF6-B51AA3CE69D0}" type="datetimeFigureOut">
              <a:rPr lang="cs-CZ" smtClean="0"/>
              <a:pPr/>
              <a:t>23.5.2014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3F6CA-5139-4932-BF4F-9D3687E1132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061650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94E3FA-4F76-405E-BEF6-B51AA3CE69D0}" type="datetimeFigureOut">
              <a:rPr lang="cs-CZ" smtClean="0"/>
              <a:pPr/>
              <a:t>23.5.2014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3F6CA-5139-4932-BF4F-9D3687E1132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230451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94E3FA-4F76-405E-BEF6-B51AA3CE69D0}" type="datetimeFigureOut">
              <a:rPr lang="cs-CZ" smtClean="0"/>
              <a:pPr/>
              <a:t>23.5.2014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3F6CA-5139-4932-BF4F-9D3687E1132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425638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94E3FA-4F76-405E-BEF6-B51AA3CE69D0}" type="datetimeFigureOut">
              <a:rPr lang="cs-CZ" smtClean="0"/>
              <a:pPr/>
              <a:t>23.5.2014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3F6CA-5139-4932-BF4F-9D3687E1132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956155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94E3FA-4F76-405E-BEF6-B51AA3CE69D0}" type="datetimeFigureOut">
              <a:rPr lang="cs-CZ" smtClean="0"/>
              <a:pPr/>
              <a:t>23.5.2014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3F6CA-5139-4932-BF4F-9D3687E1132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471134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94E3FA-4F76-405E-BEF6-B51AA3CE69D0}" type="datetimeFigureOut">
              <a:rPr lang="cs-CZ" smtClean="0"/>
              <a:pPr/>
              <a:t>23.5.2014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3F6CA-5139-4932-BF4F-9D3687E1132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692328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94E3FA-4F76-405E-BEF6-B51AA3CE69D0}" type="datetimeFigureOut">
              <a:rPr lang="cs-CZ" smtClean="0"/>
              <a:pPr/>
              <a:t>23.5.2014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3F6CA-5139-4932-BF4F-9D3687E1132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734389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94E3FA-4F76-405E-BEF6-B51AA3CE69D0}" type="datetimeFigureOut">
              <a:rPr lang="cs-CZ" smtClean="0"/>
              <a:pPr/>
              <a:t>23.5.2014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3F6CA-5139-4932-BF4F-9D3687E1132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38263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94E3FA-4F76-405E-BEF6-B51AA3CE69D0}" type="datetimeFigureOut">
              <a:rPr lang="cs-CZ" smtClean="0"/>
              <a:pPr/>
              <a:t>23.5.2014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3F6CA-5139-4932-BF4F-9D3687E1132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606619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94E3FA-4F76-405E-BEF6-B51AA3CE69D0}" type="datetimeFigureOut">
              <a:rPr lang="cs-CZ" smtClean="0"/>
              <a:pPr/>
              <a:t>23.5.2014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3F6CA-5139-4932-BF4F-9D3687E1132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652626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94E3FA-4F76-405E-BEF6-B51AA3CE69D0}" type="datetimeFigureOut">
              <a:rPr lang="cs-CZ" smtClean="0"/>
              <a:pPr/>
              <a:t>23.5.2014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3F6CA-5139-4932-BF4F-9D3687E1132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1106151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76BC51-B760-473A-B474-B29118D45ED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23.5.2014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B1264B-688F-490D-9D59-D34893E3536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0508495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B58147-6D5C-4CBF-B894-8975B813EF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23.5.2014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0FFBAD-6956-4E19-845C-3F87118A0DA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5090549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6947F4-0BFD-49E7-90D0-100976FC624B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23.5.2014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A73331-5495-4756-BF4D-5CC6B4B41CE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3755129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F8DD4E-9567-4168-8F33-600D6E6BA2C5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23.5.2014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B0F4D4-B2CD-4CDF-BD46-8E739BB5C88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2381027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046CE3-5408-4C21-826F-4CD01DFA844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23.5.2014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9F9A2A-D04E-4028-9A2C-7AF36A60B11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3964322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464ADE-1582-4A17-8E23-4A426779E08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23.5.2014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4D3264-02E9-402F-B279-E8B3846BFC3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5135455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258CE1-3C2D-4207-8395-E6A936E6CCD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23.5.2014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917073-3E5C-4462-BA24-F5D5E2AD4F0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2074088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8BA93E-8701-43F7-9BF4-D8DE06A32CB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23.5.2014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78F755-76BD-45E2-B7F6-FC98C1D9121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7940020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EC8DD-DA65-4035-AABB-B1136FE4E5A6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23.5.2014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9F2624-CEB7-4F95-ACFF-4F8CDC1F150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5224381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A65B6D-DD00-4513-8EDA-5A6956574ED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23.5.2014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4870DA-EB8C-4942-8EF1-E22498A99F7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0927078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1F9A5B-23BC-48BF-940E-7407BC0B054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23.5.2014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BBCFAA-B0D5-413C-863A-7C3408AF9F1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639867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94E3FA-4F76-405E-BEF6-B51AA3CE69D0}" type="datetimeFigureOut">
              <a:rPr lang="cs-CZ" smtClean="0"/>
              <a:pPr/>
              <a:t>23.5.2014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23F6CA-5139-4932-BF4F-9D3687E1132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438117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B1BBFA5-CB5F-488C-8023-DE4F9F3D42FB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23.5.2014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5F91C1E-35F7-48DD-9182-7A930F0AAB7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669793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809733421"/>
              </p:ext>
            </p:extLst>
          </p:nvPr>
        </p:nvGraphicFramePr>
        <p:xfrm>
          <a:off x="250825" y="2781300"/>
          <a:ext cx="8569325" cy="397193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314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Mgr. Šárka</a:t>
                      </a:r>
                      <a:r>
                        <a:rPr lang="cs-CZ" sz="18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Svobodová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640041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VY_32_INOVACE_8_BIOLOGIE_15</a:t>
                      </a:r>
                    </a:p>
                    <a:p>
                      <a:r>
                        <a:rPr lang="en-US" sz="1800" b="1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Prokar</a:t>
                      </a:r>
                      <a:r>
                        <a:rPr lang="cs-CZ" sz="1800" b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yotická</a:t>
                      </a:r>
                      <a:r>
                        <a:rPr lang="cs-CZ" sz="1800" b="1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800" b="1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buňka</a:t>
                      </a:r>
                      <a:endParaRPr lang="cs-CZ" sz="1800" b="1" dirty="0" smtClean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4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Biologie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4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Sociální činnost, 1. 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4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říjen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4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Přehled o stavbě prokaryotické buňky. 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4">
                <a:tc>
                  <a:txBody>
                    <a:bodyPr/>
                    <a:lstStyle/>
                    <a:p>
                      <a:r>
                        <a:rPr lang="cs-CZ" sz="1400" b="1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Výklad nového učiva, ověření znalostí.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309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9047080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BUŇKA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Základní stavební a funkční jednotka všech živých organismů.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16649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TYPY BUNĚK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609600" indent="-609600">
              <a:buNone/>
            </a:pPr>
            <a:r>
              <a:rPr lang="cs-CZ" altLang="cs-CZ" b="1" dirty="0" smtClean="0"/>
              <a:t>PROKARYOTICKÁ buňka </a:t>
            </a:r>
            <a:r>
              <a:rPr lang="cs-CZ" altLang="cs-CZ" dirty="0" smtClean="0"/>
              <a:t>:</a:t>
            </a:r>
          </a:p>
          <a:p>
            <a:pPr marL="609600" indent="-609600">
              <a:buNone/>
            </a:pPr>
            <a:r>
              <a:rPr lang="cs-CZ" altLang="cs-CZ" dirty="0" smtClean="0"/>
              <a:t> </a:t>
            </a:r>
          </a:p>
          <a:p>
            <a:r>
              <a:rPr lang="cs-CZ" altLang="cs-CZ" dirty="0" smtClean="0"/>
              <a:t>buňka bakteriální</a:t>
            </a:r>
          </a:p>
          <a:p>
            <a:r>
              <a:rPr lang="cs-CZ" altLang="cs-CZ" dirty="0" smtClean="0"/>
              <a:t>buňka sinic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None/>
            </a:pPr>
            <a:r>
              <a:rPr lang="cs-CZ" altLang="cs-CZ" b="1" dirty="0" smtClean="0"/>
              <a:t>EUKARYOTICKÁ buňka:</a:t>
            </a:r>
          </a:p>
          <a:p>
            <a:pPr>
              <a:buNone/>
            </a:pPr>
            <a:endParaRPr lang="cs-CZ" altLang="cs-CZ" b="1" dirty="0" smtClean="0"/>
          </a:p>
          <a:p>
            <a:r>
              <a:rPr lang="cs-CZ" altLang="cs-CZ" dirty="0" smtClean="0"/>
              <a:t>buňka živočišná</a:t>
            </a:r>
          </a:p>
          <a:p>
            <a:r>
              <a:rPr lang="cs-CZ" altLang="cs-CZ" dirty="0" smtClean="0"/>
              <a:t>buňka rostlinná</a:t>
            </a:r>
          </a:p>
          <a:p>
            <a:r>
              <a:rPr lang="cs-CZ" altLang="cs-CZ" dirty="0" smtClean="0"/>
              <a:t>buňka hub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281972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TYPY BUNĚK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altLang="cs-CZ" b="1" dirty="0" smtClean="0"/>
              <a:t>PROKARYOTICKÁ buňka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endParaRPr lang="cs-CZ" altLang="cs-CZ" dirty="0" smtClean="0"/>
          </a:p>
        </p:txBody>
      </p:sp>
      <p:pic>
        <p:nvPicPr>
          <p:cNvPr id="5" name="Picture 2" descr="F:\CamScanner\.images\prok bnk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2132856"/>
            <a:ext cx="5616624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887028" y="5729137"/>
            <a:ext cx="36724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 B</a:t>
            </a:r>
            <a:r>
              <a:rPr lang="cs-CZ" altLang="cs-CZ" dirty="0" smtClean="0"/>
              <a:t>uňka bakteriální </a:t>
            </a:r>
            <a:r>
              <a:rPr lang="en-US" altLang="cs-CZ" dirty="0" smtClean="0"/>
              <a:t>[1] </a:t>
            </a:r>
            <a:endParaRPr lang="cs-CZ" alt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122331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accent1"/>
                </a:solidFill>
              </a:rPr>
              <a:t>STAVBA PROKARYOTICKÉ BUŇKY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CYTOPLAZMA </a:t>
            </a:r>
            <a:endParaRPr lang="cs-CZ" dirty="0" smtClean="0"/>
          </a:p>
          <a:p>
            <a:r>
              <a:rPr lang="cs-CZ" dirty="0" smtClean="0"/>
              <a:t> </a:t>
            </a:r>
            <a:r>
              <a:rPr lang="cs-CZ" sz="2400" dirty="0"/>
              <a:t>obsahuje málo membránových </a:t>
            </a:r>
            <a:r>
              <a:rPr lang="cs-CZ" sz="2400" dirty="0" smtClean="0"/>
              <a:t> organel </a:t>
            </a:r>
            <a:endParaRPr lang="cs-CZ" sz="2400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CYTOPLAZMATICKÉ </a:t>
            </a:r>
            <a:r>
              <a:rPr lang="cs-CZ" dirty="0" smtClean="0"/>
              <a:t>STRUKTURY</a:t>
            </a:r>
            <a:endParaRPr lang="cs-CZ" dirty="0"/>
          </a:p>
          <a:p>
            <a:r>
              <a:rPr lang="cs-CZ" sz="2400" b="1" dirty="0" smtClean="0"/>
              <a:t>ribozomy</a:t>
            </a:r>
            <a:r>
              <a:rPr lang="cs-CZ" sz="2400" dirty="0" smtClean="0"/>
              <a:t>– </a:t>
            </a:r>
            <a:r>
              <a:rPr lang="cs-CZ" sz="2400" dirty="0"/>
              <a:t>tvorba bílkovin</a:t>
            </a:r>
          </a:p>
          <a:p>
            <a:r>
              <a:rPr lang="cs-CZ" sz="2400" b="1" dirty="0" smtClean="0"/>
              <a:t>tylakoidy</a:t>
            </a:r>
            <a:r>
              <a:rPr lang="cs-CZ" sz="2400" dirty="0" smtClean="0"/>
              <a:t> </a:t>
            </a:r>
            <a:r>
              <a:rPr lang="cs-CZ" sz="2400" dirty="0"/>
              <a:t>– </a:t>
            </a:r>
            <a:r>
              <a:rPr lang="cs-CZ" sz="2400" dirty="0" smtClean="0"/>
              <a:t>fotosyntetická funkce (u </a:t>
            </a:r>
            <a:r>
              <a:rPr lang="cs-CZ" sz="2400" dirty="0" err="1"/>
              <a:t>fotosyntetizujících</a:t>
            </a:r>
            <a:r>
              <a:rPr lang="cs-CZ" sz="2400" dirty="0"/>
              <a:t> </a:t>
            </a:r>
            <a:r>
              <a:rPr lang="cs-CZ" sz="2400" dirty="0" smtClean="0"/>
              <a:t>buněk)</a:t>
            </a:r>
            <a:endParaRPr lang="cs-CZ" sz="2400" dirty="0"/>
          </a:p>
          <a:p>
            <a:r>
              <a:rPr lang="cs-CZ" sz="2400" b="1" dirty="0" smtClean="0"/>
              <a:t>buněčné inkluze </a:t>
            </a:r>
            <a:r>
              <a:rPr lang="cs-CZ" sz="2400" dirty="0"/>
              <a:t>– glykogen, volutin</a:t>
            </a:r>
          </a:p>
          <a:p>
            <a:pPr marL="0" indent="0">
              <a:buNone/>
            </a:pPr>
            <a:r>
              <a:rPr lang="cs-CZ" dirty="0"/>
              <a:t>                  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208875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1"/>
                </a:solidFill>
              </a:rPr>
              <a:t>STAVBA PROKARYOTICKÉ BUŇKY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NUKLEOID (bakteriální obdoba jádra) </a:t>
            </a:r>
          </a:p>
          <a:p>
            <a:r>
              <a:rPr lang="cs-CZ" sz="2400" dirty="0" smtClean="0"/>
              <a:t>1 molekula DNA volně uložena v  cytoplazmě</a:t>
            </a:r>
            <a:endParaRPr lang="cs-CZ" sz="2400" dirty="0"/>
          </a:p>
          <a:p>
            <a:r>
              <a:rPr lang="cs-CZ" sz="2400" dirty="0" smtClean="0"/>
              <a:t> není  oddělen od cytoplazmy jadernou membránou</a:t>
            </a:r>
          </a:p>
          <a:p>
            <a:r>
              <a:rPr lang="cs-CZ" sz="2400" dirty="0" smtClean="0"/>
              <a:t> je haploidní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BUNĚČNÝ POVRCH</a:t>
            </a:r>
          </a:p>
          <a:p>
            <a:r>
              <a:rPr lang="cs-CZ" sz="2600" dirty="0"/>
              <a:t> </a:t>
            </a:r>
            <a:r>
              <a:rPr lang="cs-CZ" sz="2600" dirty="0" smtClean="0"/>
              <a:t> </a:t>
            </a:r>
            <a:r>
              <a:rPr lang="cs-CZ" sz="2600" b="1" dirty="0" smtClean="0"/>
              <a:t>plazmatická membrána </a:t>
            </a:r>
            <a:r>
              <a:rPr lang="cs-CZ" sz="2600" dirty="0" smtClean="0"/>
              <a:t>- nahrazuje mitochondrie  </a:t>
            </a:r>
          </a:p>
          <a:p>
            <a:pPr marL="0" indent="0">
              <a:buNone/>
            </a:pPr>
            <a:r>
              <a:rPr lang="cs-CZ" sz="2600" dirty="0" smtClean="0"/>
              <a:t>                                                     eukaryotických buněk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3743883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accent1"/>
                </a:solidFill>
              </a:rPr>
              <a:t>STAVBA PROKARYOTICKÉ BUŇKY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BUNĚČNÝ POVRCH</a:t>
            </a:r>
          </a:p>
          <a:p>
            <a:r>
              <a:rPr lang="cs-CZ" sz="2400" b="1" dirty="0"/>
              <a:t>buněčná stěna </a:t>
            </a:r>
            <a:r>
              <a:rPr lang="cs-CZ" sz="2400" dirty="0"/>
              <a:t>- u </a:t>
            </a:r>
            <a:r>
              <a:rPr lang="cs-CZ" sz="2400" dirty="0" err="1"/>
              <a:t>grampozitivních</a:t>
            </a:r>
            <a:r>
              <a:rPr lang="cs-CZ" sz="2400" dirty="0"/>
              <a:t> </a:t>
            </a:r>
            <a:r>
              <a:rPr lang="cs-CZ" sz="2400" dirty="0" err="1"/>
              <a:t>bakteirií</a:t>
            </a:r>
            <a:r>
              <a:rPr lang="cs-CZ" sz="2400" dirty="0"/>
              <a:t> obsahuje </a:t>
            </a:r>
          </a:p>
          <a:p>
            <a:pPr marL="0" indent="0">
              <a:buNone/>
            </a:pPr>
            <a:r>
              <a:rPr lang="cs-CZ" sz="2400" dirty="0"/>
              <a:t>                                     </a:t>
            </a:r>
            <a:r>
              <a:rPr lang="cs-CZ" sz="2400" dirty="0" err="1"/>
              <a:t>peptidoglykan</a:t>
            </a:r>
            <a:r>
              <a:rPr lang="cs-CZ" sz="2400" dirty="0"/>
              <a:t>  </a:t>
            </a:r>
          </a:p>
          <a:p>
            <a:pPr marL="0" indent="0">
              <a:buNone/>
            </a:pPr>
            <a:r>
              <a:rPr lang="cs-CZ" sz="2400" dirty="0"/>
              <a:t>                                   - u  gramnegativní bakterií navíc </a:t>
            </a:r>
          </a:p>
          <a:p>
            <a:pPr marL="0" indent="0">
              <a:buNone/>
            </a:pPr>
            <a:r>
              <a:rPr lang="cs-CZ" sz="2400" dirty="0"/>
              <a:t>                                      lipoproteinová membrána</a:t>
            </a:r>
          </a:p>
          <a:p>
            <a:r>
              <a:rPr lang="cs-CZ" sz="2400" dirty="0"/>
              <a:t>   </a:t>
            </a:r>
            <a:r>
              <a:rPr lang="cs-CZ" sz="2400" b="1" dirty="0"/>
              <a:t>bičíky</a:t>
            </a:r>
            <a:r>
              <a:rPr lang="cs-CZ" sz="2400" dirty="0"/>
              <a:t> </a:t>
            </a:r>
            <a:r>
              <a:rPr lang="cs-CZ" sz="2400" dirty="0" smtClean="0"/>
              <a:t>– pohyblivé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</a:t>
            </a:r>
            <a:r>
              <a:rPr lang="cs-CZ" sz="2400" b="1" dirty="0"/>
              <a:t>fimbrie</a:t>
            </a:r>
            <a:r>
              <a:rPr lang="cs-CZ" sz="2400" dirty="0"/>
              <a:t> - nepohyblivé</a:t>
            </a:r>
          </a:p>
          <a:p>
            <a:r>
              <a:rPr lang="cs-CZ" sz="2400" dirty="0"/>
              <a:t>   </a:t>
            </a:r>
            <a:r>
              <a:rPr lang="cs-CZ" sz="2400" b="1" dirty="0"/>
              <a:t>pouzdra</a:t>
            </a:r>
            <a:r>
              <a:rPr lang="cs-CZ" sz="2400" dirty="0"/>
              <a:t> – slizovité obaly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908881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/>
                </a:solidFill>
              </a:rPr>
              <a:t>                    </a:t>
            </a:r>
            <a:r>
              <a:rPr lang="cs-CZ" b="1" dirty="0" smtClean="0">
                <a:solidFill>
                  <a:schemeClr val="accent1"/>
                </a:solidFill>
              </a:rPr>
              <a:t>OPAKOVÁNÍ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AutoNum type="arabicParenR"/>
            </a:pPr>
            <a:r>
              <a:rPr lang="cs-CZ" sz="2400" dirty="0" smtClean="0"/>
              <a:t>Které skupiny organismů mají  prokaryotickou buňku?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bakterie   houby    rostliny    živočichové</a:t>
            </a:r>
          </a:p>
          <a:p>
            <a:pPr marL="0" indent="0">
              <a:buNone/>
            </a:pPr>
            <a:r>
              <a:rPr lang="cs-CZ" sz="2400" dirty="0" smtClean="0"/>
              <a:t>                </a:t>
            </a:r>
            <a:r>
              <a:rPr lang="cs-CZ" sz="2400" b="1" dirty="0">
                <a:solidFill>
                  <a:srgbClr val="FF0000"/>
                </a:solidFill>
              </a:rPr>
              <a:t>bakterie</a:t>
            </a:r>
            <a:r>
              <a:rPr lang="cs-CZ" sz="2400" dirty="0"/>
              <a:t>   houby    rostliny    živočichové</a:t>
            </a: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457200" indent="-457200">
              <a:buAutoNum type="arabicParenR" startAt="2"/>
            </a:pPr>
            <a:r>
              <a:rPr lang="cs-CZ" sz="2400" dirty="0" smtClean="0"/>
              <a:t>Vyber buněčné struktury, které se nevyskytují u </a:t>
            </a:r>
            <a:r>
              <a:rPr lang="cs-CZ" sz="2400" dirty="0"/>
              <a:t> 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/>
              <a:t> </a:t>
            </a:r>
            <a:r>
              <a:rPr lang="cs-CZ" sz="2400" smtClean="0"/>
              <a:t>      prokaryotických </a:t>
            </a:r>
            <a:r>
              <a:rPr lang="cs-CZ" sz="2400" dirty="0" smtClean="0"/>
              <a:t>buněk!</a:t>
            </a:r>
          </a:p>
          <a:p>
            <a:pPr marL="0" indent="0">
              <a:buNone/>
            </a:pPr>
            <a:r>
              <a:rPr lang="cs-CZ" sz="2400" dirty="0" smtClean="0"/>
              <a:t>        a) ribozomy        b) plastidy          c) </a:t>
            </a:r>
            <a:r>
              <a:rPr lang="cs-CZ" sz="2400" dirty="0"/>
              <a:t>vakuoly </a:t>
            </a:r>
            <a:r>
              <a:rPr lang="cs-CZ" sz="2400" dirty="0" smtClean="0"/>
              <a:t>       d</a:t>
            </a:r>
            <a:r>
              <a:rPr lang="cs-CZ" sz="2400" dirty="0"/>
              <a:t>) inkluze 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e) endoplazmatické retikulum     f) mitochondrie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        a</a:t>
            </a:r>
            <a:r>
              <a:rPr lang="cs-CZ" sz="2400" dirty="0"/>
              <a:t>) ribozomy        b) </a:t>
            </a:r>
            <a:r>
              <a:rPr lang="cs-CZ" sz="2400" b="1" dirty="0">
                <a:solidFill>
                  <a:srgbClr val="FF0000"/>
                </a:solidFill>
              </a:rPr>
              <a:t>plastidy</a:t>
            </a:r>
            <a:r>
              <a:rPr lang="cs-CZ" sz="2400" dirty="0"/>
              <a:t>          c) </a:t>
            </a:r>
            <a:r>
              <a:rPr lang="cs-CZ" sz="2400" b="1" dirty="0">
                <a:solidFill>
                  <a:srgbClr val="FF0000"/>
                </a:solidFill>
              </a:rPr>
              <a:t>vakuoly</a:t>
            </a:r>
            <a:r>
              <a:rPr lang="cs-CZ" sz="2400" dirty="0"/>
              <a:t>        d) inkluze </a:t>
            </a:r>
          </a:p>
          <a:p>
            <a:pPr marL="0" indent="0">
              <a:buNone/>
            </a:pPr>
            <a:r>
              <a:rPr lang="cs-CZ" sz="2400" dirty="0"/>
              <a:t>        e) </a:t>
            </a:r>
            <a:r>
              <a:rPr lang="cs-CZ" sz="2400" b="1" dirty="0" smtClean="0">
                <a:solidFill>
                  <a:srgbClr val="FF0000"/>
                </a:solidFill>
              </a:rPr>
              <a:t>endoplazmatické </a:t>
            </a:r>
            <a:r>
              <a:rPr lang="cs-CZ" sz="2400" b="1" dirty="0">
                <a:solidFill>
                  <a:srgbClr val="FF0000"/>
                </a:solidFill>
              </a:rPr>
              <a:t>retikulum     </a:t>
            </a:r>
            <a:r>
              <a:rPr lang="cs-CZ" sz="2400" dirty="0"/>
              <a:t>f) </a:t>
            </a:r>
            <a:r>
              <a:rPr lang="cs-CZ" sz="2400" b="1" dirty="0">
                <a:solidFill>
                  <a:srgbClr val="FF0000"/>
                </a:solidFill>
              </a:rPr>
              <a:t>mitochondrie</a:t>
            </a: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4296102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>
          <a:xfrm>
            <a:off x="2339975" y="1268413"/>
            <a:ext cx="6491288" cy="1143000"/>
          </a:xfrm>
        </p:spPr>
        <p:txBody>
          <a:bodyPr/>
          <a:lstStyle/>
          <a:p>
            <a:r>
              <a:rPr lang="cs-CZ" altLang="cs-CZ" sz="3200" dirty="0" smtClean="0"/>
              <a:t>POUŽITÁ LITERATURA A 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420938"/>
            <a:ext cx="8229600" cy="4437062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r>
              <a:rPr lang="cs-CZ" sz="1200" b="1" u="sng" dirty="0" smtClean="0"/>
              <a:t>Literatura:</a:t>
            </a:r>
          </a:p>
          <a:p>
            <a:pPr marL="228600" indent="-228600">
              <a:buFont typeface="+mj-lt"/>
              <a:buAutoNum type="arabicPeriod"/>
              <a:defRPr/>
            </a:pPr>
            <a:r>
              <a:rPr lang="cs-CZ" sz="1200" dirty="0"/>
              <a:t>ROSYPAL, Stanislav. </a:t>
            </a:r>
            <a:r>
              <a:rPr lang="cs-CZ" sz="1200" i="1" dirty="0"/>
              <a:t>Přehled biologie</a:t>
            </a:r>
            <a:r>
              <a:rPr lang="cs-CZ" sz="1200" dirty="0"/>
              <a:t>. 3. vyd. Praha: </a:t>
            </a:r>
            <a:r>
              <a:rPr lang="cs-CZ" sz="1200" dirty="0" err="1"/>
              <a:t>Scientia</a:t>
            </a:r>
            <a:r>
              <a:rPr lang="cs-CZ" sz="1200" dirty="0"/>
              <a:t>, 1998, 642 s. ISBN 80-718-3110-7</a:t>
            </a:r>
            <a:r>
              <a:rPr lang="en-US" sz="1200" dirty="0" smtClean="0"/>
              <a:t>  </a:t>
            </a:r>
            <a:r>
              <a:rPr lang="cs-CZ" sz="1200" dirty="0" smtClean="0"/>
              <a:t>MALÁ, Helena a Josef KLEMENTA. </a:t>
            </a:r>
            <a:r>
              <a:rPr lang="cs-CZ" sz="1200" i="1" dirty="0" smtClean="0"/>
              <a:t>Biologie dětí a dorostu</a:t>
            </a:r>
            <a:r>
              <a:rPr lang="cs-CZ" sz="1200" dirty="0" smtClean="0"/>
              <a:t>. 1. vyd. Praha: Státní pedagogické </a:t>
            </a:r>
            <a:r>
              <a:rPr lang="cs-CZ" sz="1200" dirty="0" err="1" smtClean="0"/>
              <a:t>nakladatelství,n.p</a:t>
            </a:r>
            <a:r>
              <a:rPr lang="cs-CZ" sz="1200" dirty="0" smtClean="0"/>
              <a:t>., 1985, 136 s. 1. vydání</a:t>
            </a:r>
          </a:p>
          <a:p>
            <a:pPr marL="228600" indent="-228600">
              <a:buFont typeface="+mj-lt"/>
              <a:buAutoNum type="arabicPeriod"/>
              <a:defRPr/>
            </a:pPr>
            <a:r>
              <a:rPr lang="cs-CZ" sz="1200" dirty="0"/>
              <a:t>LENOCHOVÁ, Mária, Oldřich NEČAS, František VILČEK a Ivan BOHÁČ. </a:t>
            </a:r>
            <a:r>
              <a:rPr lang="cs-CZ" sz="1200" i="1" dirty="0"/>
              <a:t>Biologie pro 1. ročník gymnázia</a:t>
            </a:r>
            <a:r>
              <a:rPr lang="cs-CZ" sz="1200" dirty="0"/>
              <a:t>. 1. vyd. Praha: Státní pedagogické nakladatelství, 1984, 253 s. Učebnice pro střední školy (Státní pedagogické nakladatelství). </a:t>
            </a:r>
            <a:endParaRPr lang="en-US" sz="1200" dirty="0" smtClean="0"/>
          </a:p>
          <a:p>
            <a:pPr marL="228600" indent="-228600">
              <a:buFont typeface="+mj-lt"/>
              <a:buAutoNum type="arabicPeriod"/>
              <a:defRPr/>
            </a:pPr>
            <a:r>
              <a:rPr lang="cs-CZ" sz="1200" dirty="0"/>
              <a:t>FLEISMANN, Jaroslav, Rudolf LINC, Petr DOSTÁL a Ludmila ROŠICKÁ. </a:t>
            </a:r>
            <a:r>
              <a:rPr lang="cs-CZ" sz="1200" i="1" dirty="0"/>
              <a:t>Přírodopis: pro 7. ročník základní školy</a:t>
            </a:r>
            <a:r>
              <a:rPr lang="cs-CZ" sz="1200" dirty="0"/>
              <a:t>. 1. vydání. Praha:  Státní pedagogické nakladatelství, 1982. </a:t>
            </a:r>
            <a:endParaRPr lang="en-US" sz="1200" b="1" u="sng" dirty="0"/>
          </a:p>
          <a:p>
            <a:pPr marL="0" indent="0">
              <a:buNone/>
              <a:defRPr/>
            </a:pPr>
            <a:endParaRPr lang="cs-CZ" sz="1200" dirty="0" smtClean="0"/>
          </a:p>
          <a:p>
            <a:pPr marL="0" indent="0">
              <a:buFont typeface="Arial" charset="0"/>
              <a:buNone/>
              <a:defRPr/>
            </a:pPr>
            <a:r>
              <a:rPr lang="cs-CZ" sz="1200" b="1" u="sng" dirty="0" smtClean="0"/>
              <a:t>Obrázek č. 1:</a:t>
            </a:r>
          </a:p>
          <a:p>
            <a:pPr marL="0" indent="0">
              <a:buNone/>
              <a:defRPr/>
            </a:pPr>
            <a:r>
              <a:rPr lang="cs-CZ" sz="1200" dirty="0" smtClean="0"/>
              <a:t>      KVASNIČKOVÁ</a:t>
            </a:r>
            <a:r>
              <a:rPr lang="cs-CZ" sz="1200" dirty="0"/>
              <a:t>, Danuše. </a:t>
            </a:r>
            <a:r>
              <a:rPr lang="cs-CZ" sz="1200" i="1" dirty="0"/>
              <a:t>Ekologický přírodopis pro 7. ročník základní školy a nižší ročníky víceletých gymnázií</a:t>
            </a:r>
            <a:r>
              <a:rPr lang="cs-CZ" sz="1200" dirty="0"/>
              <a:t>. 2., </a:t>
            </a:r>
            <a:r>
              <a:rPr lang="cs-CZ" sz="1200" dirty="0" err="1"/>
              <a:t>upr</a:t>
            </a:r>
            <a:r>
              <a:rPr lang="cs-CZ" sz="1200" dirty="0"/>
              <a:t>. vyd. Praha</a:t>
            </a:r>
            <a:r>
              <a:rPr lang="cs-CZ" sz="1200" dirty="0" smtClean="0"/>
              <a:t>:</a:t>
            </a:r>
          </a:p>
          <a:p>
            <a:pPr marL="0" indent="0">
              <a:buNone/>
              <a:defRPr/>
            </a:pPr>
            <a:r>
              <a:rPr lang="cs-CZ" sz="1200" dirty="0"/>
              <a:t> </a:t>
            </a:r>
            <a:r>
              <a:rPr lang="cs-CZ" sz="1200" dirty="0" smtClean="0"/>
              <a:t>     Fortuna</a:t>
            </a:r>
            <a:r>
              <a:rPr lang="cs-CZ" sz="1200" dirty="0"/>
              <a:t>, c1997, 77 s. ISBN 80-716-8440-6. </a:t>
            </a:r>
            <a:endParaRPr lang="en-US" sz="1200" b="1" u="sng" dirty="0" smtClean="0"/>
          </a:p>
          <a:p>
            <a:pPr marL="0" indent="0" algn="ctr">
              <a:buFont typeface="Arial" charset="0"/>
              <a:buNone/>
              <a:defRPr/>
            </a:pPr>
            <a:r>
              <a:rPr lang="ru-RU" sz="1200" dirty="0" smtClean="0"/>
              <a:t>Dílo </a:t>
            </a:r>
            <a:r>
              <a:rPr lang="ru-RU" sz="1200" dirty="0"/>
              <a:t>smí být dále šířeno pod licencí CC BY-SA.</a:t>
            </a:r>
            <a:endParaRPr lang="cs-CZ" sz="1200" dirty="0"/>
          </a:p>
          <a:p>
            <a:pPr marL="0" indent="0" algn="ctr">
              <a:buFont typeface="Arial" charset="0"/>
              <a:buNone/>
              <a:defRPr/>
            </a:pPr>
            <a:r>
              <a:rPr lang="ru-RU" sz="1200" dirty="0"/>
              <a:t>Materiály jsou určeny pro bezplatné používání pro potřeby výuky a vzdělávání na všech typech škol</a:t>
            </a:r>
            <a:r>
              <a:rPr lang="cs-CZ" sz="1200" dirty="0"/>
              <a:t> </a:t>
            </a:r>
            <a:r>
              <a:rPr lang="ru-RU" sz="1200" dirty="0"/>
              <a:t>a školských zařízení. Jakékoliv další využití podléhá autorskému zákonu.</a:t>
            </a:r>
            <a:r>
              <a:rPr lang="cs-CZ" sz="1200" dirty="0"/>
              <a:t> </a:t>
            </a:r>
            <a:r>
              <a:rPr lang="ru-RU" sz="1200" dirty="0"/>
              <a:t>Všechna neocitovaná autorská díla jsou dílem autora.</a:t>
            </a:r>
            <a:endParaRPr lang="cs-CZ" sz="1200" dirty="0"/>
          </a:p>
          <a:p>
            <a:pPr marL="0" indent="0" algn="ctr">
              <a:buFont typeface="Arial" charset="0"/>
              <a:buNone/>
              <a:defRPr/>
            </a:pPr>
            <a:r>
              <a:rPr lang="ru-RU" sz="1200" dirty="0"/>
              <a:t>Všechny neocitované kliparty </a:t>
            </a:r>
            <a:r>
              <a:rPr lang="cs-CZ" sz="1200" dirty="0"/>
              <a:t>a další grafické objekty </a:t>
            </a:r>
            <a:r>
              <a:rPr lang="ru-RU" sz="1200" dirty="0"/>
              <a:t>jsou součástí prostředků výukového sw </a:t>
            </a:r>
            <a:r>
              <a:rPr lang="cs-CZ" sz="1200" dirty="0"/>
              <a:t>Smart Notebook a MS Office</a:t>
            </a:r>
          </a:p>
          <a:p>
            <a:pPr marL="0" indent="0" algn="ctr">
              <a:buFont typeface="Arial" charset="0"/>
              <a:buNone/>
              <a:defRPr/>
            </a:pPr>
            <a:endParaRPr lang="cs-CZ" sz="1200" dirty="0"/>
          </a:p>
          <a:p>
            <a:pPr marL="0" indent="0" algn="ctr">
              <a:buFont typeface="Arial" charset="0"/>
              <a:buNone/>
              <a:defRPr/>
            </a:pP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2193366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85</TotalTime>
  <Words>515</Words>
  <Application>Microsoft Office PowerPoint</Application>
  <PresentationFormat>Předvádění na obrazovce (4:3)</PresentationFormat>
  <Paragraphs>83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systému Office</vt:lpstr>
      <vt:lpstr>Motiv sady Office</vt:lpstr>
      <vt:lpstr>Obchodní akademie, Střední odborná škola  a Jazyková škola s právem státní jazykové zkoušky,  Hradec Králové</vt:lpstr>
      <vt:lpstr>BUŇKA</vt:lpstr>
      <vt:lpstr>TYPY BUNĚK</vt:lpstr>
      <vt:lpstr>TYPY BUNĚK</vt:lpstr>
      <vt:lpstr>STAVBA PROKARYOTICKÉ BUŇKY</vt:lpstr>
      <vt:lpstr>STAVBA PROKARYOTICKÉ BUŇKY</vt:lpstr>
      <vt:lpstr>STAVBA PROKARYOTICKÉ BUŇKY</vt:lpstr>
      <vt:lpstr>                    OPAKOVÁNÍ</vt:lpstr>
      <vt:lpstr>POUŽITÁ LITERATURA A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BUŇKA</dc:title>
  <dc:creator>Svobodová Šárka</dc:creator>
  <cp:lastModifiedBy>Mamka</cp:lastModifiedBy>
  <cp:revision>12</cp:revision>
  <dcterms:created xsi:type="dcterms:W3CDTF">2013-10-04T05:49:18Z</dcterms:created>
  <dcterms:modified xsi:type="dcterms:W3CDTF">2014-05-23T19:20:25Z</dcterms:modified>
</cp:coreProperties>
</file>