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74" r:id="rId4"/>
    <p:sldId id="258" r:id="rId5"/>
    <p:sldId id="271" r:id="rId6"/>
    <p:sldId id="270" r:id="rId7"/>
    <p:sldId id="263" r:id="rId8"/>
    <p:sldId id="259" r:id="rId9"/>
    <p:sldId id="267" r:id="rId10"/>
    <p:sldId id="268" r:id="rId11"/>
    <p:sldId id="269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079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765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82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378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605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332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747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103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83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909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524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9C539-691F-4A2E-9188-00D9E97995F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67E11-3732-4280-8001-178DB6D9B2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4049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7ED06-2AE4-48A2-AFF1-AADAF28D1F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3C9EA-9D15-425C-8972-2C1782384A2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2485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029C8-91EF-48C6-83DD-FF9D164A5B0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CA94B-82E5-4C72-85B6-DFCF93962F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7908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A5CDF-8BA7-463E-BC93-073980C66AC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D0FA0-6C74-4478-B168-76A7E111226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2671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A6130-92BF-4440-A0FA-2E2DD9F7550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8B55D-BC35-45DD-8B59-188D45A6D8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141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6B88C-782F-46D9-8424-8C7B14CD748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ED207-39A7-48ED-84B2-D03BA23BB4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7186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804C5-C5B5-4569-8D5C-A6BD2A0D9D4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F0FD2-639A-4501-B5B3-ED5DD05029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6965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A0F62-564D-4C02-9EC8-4B4E75908A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13049-0B16-44E8-865B-30FC7B7D9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0936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07E40-6C2E-472C-AAAB-A0566F86CDB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E2149-5C2A-4477-8A18-2F727982B7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5703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25B-4752-45FE-BECB-1A0E682DFE2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83F58-92A2-4CFA-841F-2E9AEDC1484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49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F0CC6-7504-4F90-B475-ABC96DB34CB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C3A3B-B256-401E-B2C4-267FEF99CD5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246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9C539-691F-4A2E-9188-00D9E97995F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67E11-3732-4280-8001-178DB6D9B22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3701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7ED06-2AE4-48A2-AFF1-AADAF28D1F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3C9EA-9D15-425C-8972-2C1782384A2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7956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029C8-91EF-48C6-83DD-FF9D164A5B0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CA94B-82E5-4C72-85B6-DFCF93962F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6170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A5CDF-8BA7-463E-BC93-073980C66AC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D0FA0-6C74-4478-B168-76A7E111226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9842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A6130-92BF-4440-A0FA-2E2DD9F7550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8B55D-BC35-45DD-8B59-188D45A6D8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57096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6B88C-782F-46D9-8424-8C7B14CD748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ED207-39A7-48ED-84B2-D03BA23BB4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2449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804C5-C5B5-4569-8D5C-A6BD2A0D9D4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F0FD2-639A-4501-B5B3-ED5DD05029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31586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A0F62-564D-4C02-9EC8-4B4E75908A5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13049-0B16-44E8-865B-30FC7B7D9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0057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07E40-6C2E-472C-AAAB-A0566F86CDB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E2149-5C2A-4477-8A18-2F727982B7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79189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25B-4752-45FE-BECB-1A0E682DFE2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83F58-92A2-4CFA-841F-2E9AEDC1484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0651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F0CC6-7504-4F90-B475-ABC96DB34CB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C3A3B-B256-401E-B2C4-267FEF99CD5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774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E607CB-3C01-4839-A242-43AB895EC81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E6D458-09D7-42D6-9E6A-0287DB16F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366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8FC6F3-E87F-416C-9F27-039D8FC59DA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C462D1-9CFD-47D5-8A10-5C48F9165D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2035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8FC6F3-E87F-416C-9F27-039D8FC59DA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C462D1-9CFD-47D5-8A10-5C48F9165D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275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8673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1238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VY_32_INOVACE_8_BIOLOGIE_18</a:t>
                      </a:r>
                    </a:p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Ženské pohlavní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orgány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stavbě a funkci ženských pohlavních orgánů.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ověření znalostí pomocí testu.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091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0070C0"/>
                </a:solidFill>
              </a:rPr>
              <a:t>                  </a:t>
            </a:r>
            <a:r>
              <a:rPr lang="cs-CZ" sz="4000" b="1" dirty="0" smtClean="0">
                <a:solidFill>
                  <a:srgbClr val="0070C0"/>
                </a:solidFill>
              </a:rPr>
              <a:t>ŽENSKÉ </a:t>
            </a:r>
            <a:r>
              <a:rPr lang="cs-CZ" sz="4000" b="1" dirty="0">
                <a:solidFill>
                  <a:srgbClr val="0070C0"/>
                </a:solidFill>
              </a:rPr>
              <a:t>POHLAVNÍ ÚSTROJÍ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556792"/>
            <a:ext cx="5770984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Funkce:</a:t>
            </a:r>
            <a:endParaRPr lang="cs-CZ" dirty="0"/>
          </a:p>
          <a:p>
            <a:r>
              <a:rPr lang="cs-CZ" sz="2400" dirty="0" smtClean="0"/>
              <a:t>tvorba pohlavních buněk</a:t>
            </a:r>
            <a:endParaRPr lang="cs-CZ" sz="2400" dirty="0"/>
          </a:p>
          <a:p>
            <a:r>
              <a:rPr lang="cs-CZ" sz="2400" dirty="0" smtClean="0"/>
              <a:t>tvorba pohlavních </a:t>
            </a:r>
            <a:r>
              <a:rPr lang="cs-CZ" sz="2400" dirty="0"/>
              <a:t>hormonů </a:t>
            </a:r>
          </a:p>
          <a:p>
            <a:r>
              <a:rPr lang="cs-CZ" sz="2400" dirty="0"/>
              <a:t>vývoj plodu po oplození</a:t>
            </a:r>
          </a:p>
          <a:p>
            <a:pPr>
              <a:buFontTx/>
              <a:buNone/>
            </a:pPr>
            <a:endParaRPr lang="cs-CZ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Tx/>
              <a:buNone/>
            </a:pPr>
            <a:endParaRPr lang="cs-CZ" dirty="0"/>
          </a:p>
        </p:txBody>
      </p:sp>
      <p:pic>
        <p:nvPicPr>
          <p:cNvPr id="6146" name="Picture 2" descr="E:\DUM 2013\obrázy\vaječní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9280" y="1268760"/>
            <a:ext cx="5104948" cy="4950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4088" y="6453336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č. </a:t>
            </a:r>
            <a:r>
              <a:rPr lang="cs-CZ" dirty="0" smtClean="0"/>
              <a:t>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821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Autofit/>
          </a:bodyPr>
          <a:lstStyle/>
          <a:p>
            <a:r>
              <a:rPr lang="en-US" sz="4000" b="1" dirty="0" smtClean="0">
                <a:solidFill>
                  <a:srgbClr val="0070C0"/>
                </a:solidFill>
              </a:rPr>
              <a:t>             </a:t>
            </a:r>
            <a:r>
              <a:rPr lang="cs-CZ" sz="4000" b="1" dirty="0" smtClean="0">
                <a:solidFill>
                  <a:srgbClr val="0070C0"/>
                </a:solidFill>
              </a:rPr>
              <a:t>VNITŘNÍ </a:t>
            </a:r>
            <a:r>
              <a:rPr lang="cs-CZ" sz="4000" b="1" dirty="0">
                <a:solidFill>
                  <a:srgbClr val="0070C0"/>
                </a:solidFill>
              </a:rPr>
              <a:t>POHLAVNÍ ORGÁNY:</a:t>
            </a:r>
            <a:br>
              <a:rPr lang="cs-CZ" sz="4000" b="1" dirty="0">
                <a:solidFill>
                  <a:srgbClr val="0070C0"/>
                </a:solidFill>
              </a:rPr>
            </a:b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3538736" cy="5001419"/>
          </a:xfrm>
        </p:spPr>
        <p:txBody>
          <a:bodyPr/>
          <a:lstStyle/>
          <a:p>
            <a:r>
              <a:rPr lang="cs-CZ" b="1" dirty="0" smtClean="0"/>
              <a:t>vaječníky-</a:t>
            </a:r>
            <a:r>
              <a:rPr lang="cs-CZ" b="1" i="1" dirty="0" smtClean="0">
                <a:solidFill>
                  <a:srgbClr val="00B050"/>
                </a:solidFill>
              </a:rPr>
              <a:t>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/>
              <a:t>(ovarium)</a:t>
            </a:r>
          </a:p>
          <a:p>
            <a:r>
              <a:rPr lang="cs-CZ" b="1" dirty="0" smtClean="0"/>
              <a:t>vejcovody-</a:t>
            </a:r>
            <a:r>
              <a:rPr lang="cs-CZ" b="1" i="1" dirty="0" smtClean="0">
                <a:solidFill>
                  <a:srgbClr val="00B050"/>
                </a:solidFill>
              </a:rPr>
              <a:t>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/>
              <a:t>(tuba  </a:t>
            </a:r>
            <a:r>
              <a:rPr lang="cs-CZ" i="1" dirty="0" err="1"/>
              <a:t>uterina</a:t>
            </a:r>
            <a:r>
              <a:rPr lang="cs-CZ" i="1" dirty="0"/>
              <a:t>)</a:t>
            </a:r>
          </a:p>
          <a:p>
            <a:r>
              <a:rPr lang="cs-CZ" b="1" dirty="0" smtClean="0"/>
              <a:t>děloha-</a:t>
            </a:r>
            <a:r>
              <a:rPr lang="cs-CZ" b="1" i="1" dirty="0" smtClean="0">
                <a:solidFill>
                  <a:srgbClr val="00B050"/>
                </a:solidFill>
              </a:rPr>
              <a:t>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/>
              <a:t>(uterus)</a:t>
            </a:r>
          </a:p>
          <a:p>
            <a:r>
              <a:rPr lang="cs-CZ" b="1" dirty="0" smtClean="0"/>
              <a:t>pochva-</a:t>
            </a:r>
            <a:r>
              <a:rPr lang="cs-CZ" b="1" i="1" dirty="0" smtClean="0">
                <a:solidFill>
                  <a:srgbClr val="00B050"/>
                </a:solidFill>
              </a:rPr>
              <a:t>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 smtClean="0"/>
              <a:t>(</a:t>
            </a:r>
            <a:r>
              <a:rPr lang="cs-CZ" i="1" dirty="0"/>
              <a:t>vagina)</a:t>
            </a:r>
          </a:p>
          <a:p>
            <a:endParaRPr lang="cs-CZ" dirty="0"/>
          </a:p>
        </p:txBody>
      </p:sp>
      <p:pic>
        <p:nvPicPr>
          <p:cNvPr id="4098" name="Picture 2" descr="E:\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980728"/>
            <a:ext cx="5256584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51772" y="6381328"/>
            <a:ext cx="36526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smtClean="0"/>
              <a:t>2</a:t>
            </a:r>
            <a:r>
              <a:rPr lang="en-US" sz="1200" dirty="0" smtClean="0"/>
              <a:t> </a:t>
            </a:r>
            <a:r>
              <a:rPr lang="cs-CZ" sz="1200" dirty="0" smtClean="0"/>
              <a:t>Ženské pohlavní orgány </a:t>
            </a:r>
            <a:r>
              <a:rPr lang="en-US" sz="1200" dirty="0" smtClean="0"/>
              <a:t>[2]</a:t>
            </a:r>
            <a:endParaRPr lang="cs-CZ" sz="1200" dirty="0"/>
          </a:p>
          <a:p>
            <a:r>
              <a:rPr lang="en-US" dirty="0" smtClean="0"/>
              <a:t>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754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9"/>
            <a:ext cx="8229600" cy="6264696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buAutoNum type="arabicPeriod"/>
            </a:pPr>
            <a:r>
              <a:rPr lang="cs-CZ" sz="4600" b="1" dirty="0" smtClean="0">
                <a:solidFill>
                  <a:srgbClr val="0070C0"/>
                </a:solidFill>
              </a:rPr>
              <a:t>VAJEČNÍKY</a:t>
            </a:r>
          </a:p>
          <a:p>
            <a:pPr marL="0" indent="0">
              <a:buNone/>
            </a:pPr>
            <a:r>
              <a:rPr lang="cs-CZ" sz="3800" dirty="0" smtClean="0"/>
              <a:t>=párová ženská pohlavní  žláza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3800" dirty="0" smtClean="0"/>
              <a:t> </a:t>
            </a:r>
            <a:r>
              <a:rPr lang="cs-CZ" sz="3800" u="sng" dirty="0" smtClean="0"/>
              <a:t>Funkce:</a:t>
            </a:r>
            <a:r>
              <a:rPr lang="cs-CZ" sz="3800" dirty="0" smtClean="0"/>
              <a:t> 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3800" dirty="0"/>
              <a:t> </a:t>
            </a:r>
            <a:r>
              <a:rPr lang="cs-CZ" sz="3800" dirty="0" smtClean="0"/>
              <a:t>a) </a:t>
            </a:r>
            <a:r>
              <a:rPr lang="cs-CZ" sz="3800" b="1" dirty="0" smtClean="0"/>
              <a:t>produkce zralých vajíček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3800" dirty="0" smtClean="0"/>
              <a:t>       - vývoj vajíček = </a:t>
            </a:r>
            <a:r>
              <a:rPr lang="cs-CZ" sz="3800" dirty="0" smtClean="0">
                <a:solidFill>
                  <a:srgbClr val="FF0000"/>
                </a:solidFill>
              </a:rPr>
              <a:t>oogeneze 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en-US" sz="3800" dirty="0" smtClean="0"/>
              <a:t> </a:t>
            </a:r>
            <a:r>
              <a:rPr lang="cs-CZ" sz="3800" dirty="0" smtClean="0"/>
              <a:t>b)</a:t>
            </a:r>
            <a:r>
              <a:rPr lang="en-US" sz="3800" dirty="0" smtClean="0"/>
              <a:t> </a:t>
            </a:r>
            <a:r>
              <a:rPr lang="en-US" sz="3800" b="1" dirty="0" err="1" smtClean="0"/>
              <a:t>tvorba</a:t>
            </a:r>
            <a:r>
              <a:rPr lang="en-US" sz="3800" b="1" dirty="0" smtClean="0"/>
              <a:t> </a:t>
            </a:r>
            <a:r>
              <a:rPr lang="cs-CZ" sz="3800" b="1" dirty="0" smtClean="0"/>
              <a:t> a uvolňování 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3800" b="1" dirty="0"/>
              <a:t> </a:t>
            </a:r>
            <a:r>
              <a:rPr lang="cs-CZ" sz="3800" b="1" dirty="0" smtClean="0"/>
              <a:t>     ženských </a:t>
            </a:r>
            <a:r>
              <a:rPr lang="en-US" sz="3800" b="1" dirty="0" err="1" smtClean="0"/>
              <a:t>pohl</a:t>
            </a:r>
            <a:r>
              <a:rPr lang="cs-CZ" sz="3800" b="1" dirty="0" err="1" smtClean="0"/>
              <a:t>avních</a:t>
            </a:r>
            <a:r>
              <a:rPr lang="en-US" sz="3800" b="1" dirty="0" smtClean="0"/>
              <a:t> </a:t>
            </a:r>
            <a:r>
              <a:rPr lang="cs-CZ" sz="3800" b="1" dirty="0" smtClean="0"/>
              <a:t>h</a:t>
            </a:r>
            <a:r>
              <a:rPr lang="en-US" sz="3800" b="1" dirty="0" err="1" smtClean="0"/>
              <a:t>ormon</a:t>
            </a:r>
            <a:r>
              <a:rPr lang="cs-CZ" sz="3800" b="1" dirty="0" smtClean="0"/>
              <a:t>ů</a:t>
            </a:r>
            <a:r>
              <a:rPr lang="cs-CZ" sz="3800" dirty="0" smtClean="0"/>
              <a:t>: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3800" dirty="0" smtClean="0"/>
              <a:t>     </a:t>
            </a: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3800" dirty="0" smtClean="0">
                <a:solidFill>
                  <a:srgbClr val="FF0000"/>
                </a:solidFill>
              </a:rPr>
              <a:t>     PROGESTERON, ESTROGENY</a:t>
            </a:r>
            <a:endParaRPr lang="cs-CZ" sz="3800" dirty="0">
              <a:solidFill>
                <a:srgbClr val="FF0000"/>
              </a:solidFill>
            </a:endParaRPr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3800" i="1" dirty="0" smtClean="0"/>
              <a:t>      -ovlivňují růst a vývoj pohlavních orgánů a celého těla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3800" i="1" dirty="0" smtClean="0"/>
              <a:t>      -připravují organismus ženy na těhotenství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3800" i="1" dirty="0"/>
              <a:t> </a:t>
            </a:r>
            <a:r>
              <a:rPr lang="cs-CZ" sz="3800" i="1" dirty="0" smtClean="0"/>
              <a:t>     -ovlivňují průběh těhotenství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3800" i="1" dirty="0" smtClean="0"/>
              <a:t>      -navozují typické chování ženy</a:t>
            </a:r>
          </a:p>
          <a:p>
            <a:pPr marL="0" indent="0">
              <a:lnSpc>
                <a:spcPct val="80000"/>
              </a:lnSpc>
              <a:buNone/>
            </a:pPr>
            <a:endParaRPr lang="cs-CZ" sz="3800" i="1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4400" dirty="0" smtClean="0">
                <a:solidFill>
                  <a:srgbClr val="0070C0"/>
                </a:solidFill>
              </a:rPr>
              <a:t>2. </a:t>
            </a:r>
            <a:r>
              <a:rPr lang="cs-CZ" sz="4400" b="1" dirty="0" smtClean="0">
                <a:solidFill>
                  <a:srgbClr val="0070C0"/>
                </a:solidFill>
              </a:rPr>
              <a:t>VEJCOVODY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3800" dirty="0" smtClean="0"/>
              <a:t>=párová trubice dlouhá asi 12 cm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3800" dirty="0" smtClean="0"/>
              <a:t>– zřasený rozšířený začátek  je přiložen k vaječníku, druhý ústí do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3800" dirty="0"/>
              <a:t> </a:t>
            </a:r>
            <a:r>
              <a:rPr lang="cs-CZ" sz="3800" dirty="0" smtClean="0"/>
              <a:t>  dělohy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3800" u="sng" dirty="0" smtClean="0"/>
              <a:t>Funkce:</a:t>
            </a:r>
            <a:r>
              <a:rPr lang="cs-CZ" sz="3800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cs-CZ" sz="3800" b="1" dirty="0" smtClean="0"/>
              <a:t>zachycení uvolněné zralé vajíčko</a:t>
            </a:r>
          </a:p>
          <a:p>
            <a:pPr>
              <a:lnSpc>
                <a:spcPct val="80000"/>
              </a:lnSpc>
            </a:pPr>
            <a:r>
              <a:rPr lang="cs-CZ" sz="3800" b="1" dirty="0" smtClean="0"/>
              <a:t>přesunutí vajíčka do dělohy</a:t>
            </a:r>
          </a:p>
          <a:p>
            <a:pPr marL="0" indent="0">
              <a:lnSpc>
                <a:spcPct val="80000"/>
              </a:lnSpc>
              <a:buNone/>
            </a:pPr>
            <a:endParaRPr lang="cs-CZ" sz="2800" i="1" dirty="0" smtClean="0"/>
          </a:p>
          <a:p>
            <a:pPr marL="609600" indent="-609600">
              <a:lnSpc>
                <a:spcPct val="80000"/>
              </a:lnSpc>
              <a:buFontTx/>
              <a:buNone/>
            </a:pPr>
            <a:r>
              <a:rPr lang="cs-CZ" sz="2800" i="1" dirty="0" smtClean="0"/>
              <a:t>                            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E:\DUM 2013\obrázy\vajíčk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8640"/>
            <a:ext cx="410445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32240" y="2788079"/>
            <a:ext cx="20882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            </a:t>
            </a:r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smtClean="0"/>
              <a:t>4 Vaječník </a:t>
            </a:r>
            <a:r>
              <a:rPr lang="en-US" sz="1200" dirty="0" smtClean="0"/>
              <a:t>[4]</a:t>
            </a:r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51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76672"/>
            <a:ext cx="8579296" cy="5649491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endParaRPr lang="cs-CZ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3000" dirty="0" smtClean="0">
                <a:solidFill>
                  <a:srgbClr val="0070C0"/>
                </a:solidFill>
              </a:rPr>
              <a:t>3. </a:t>
            </a:r>
            <a:r>
              <a:rPr lang="cs-CZ" sz="2600" b="1" dirty="0" smtClean="0">
                <a:solidFill>
                  <a:srgbClr val="0070C0"/>
                </a:solidFill>
              </a:rPr>
              <a:t>DĚLOHA</a:t>
            </a:r>
            <a:r>
              <a:rPr lang="cs-CZ" sz="2600" dirty="0" smtClean="0"/>
              <a:t>=dutý orgán z hladké svaloviny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 dirty="0" smtClean="0"/>
              <a:t>   -děložní dutina je pokryta sliznicí,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 dirty="0" smtClean="0"/>
              <a:t>     která v době pohlavní zralosti prochází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 dirty="0"/>
              <a:t> </a:t>
            </a:r>
            <a:r>
              <a:rPr lang="cs-CZ" sz="2600" dirty="0" smtClean="0"/>
              <a:t>    pravidelnými opakujícími se změnami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 dirty="0" smtClean="0"/>
              <a:t>    </a:t>
            </a:r>
            <a:r>
              <a:rPr lang="cs-CZ" sz="2600" u="sng" dirty="0" smtClean="0"/>
              <a:t>Funkce: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2600" dirty="0"/>
              <a:t> </a:t>
            </a:r>
            <a:r>
              <a:rPr lang="cs-CZ" sz="2600" dirty="0" smtClean="0"/>
              <a:t>   -</a:t>
            </a:r>
            <a:r>
              <a:rPr lang="cs-CZ" sz="2600" b="1" dirty="0" smtClean="0"/>
              <a:t>uchycení oplozeného vajíčka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2600" dirty="0"/>
              <a:t> </a:t>
            </a:r>
            <a:r>
              <a:rPr lang="cs-CZ" sz="2600" dirty="0" smtClean="0"/>
              <a:t>   -</a:t>
            </a:r>
            <a:r>
              <a:rPr lang="cs-CZ" sz="2600" b="1" dirty="0" smtClean="0"/>
              <a:t>vývoj zárodku a plodu</a:t>
            </a:r>
          </a:p>
          <a:p>
            <a:pPr marL="0" indent="0"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3000" dirty="0" smtClean="0">
                <a:solidFill>
                  <a:srgbClr val="0070C0"/>
                </a:solidFill>
              </a:rPr>
              <a:t>4. </a:t>
            </a:r>
            <a:r>
              <a:rPr lang="cs-CZ" sz="3000" b="1" dirty="0" smtClean="0">
                <a:solidFill>
                  <a:srgbClr val="0070C0"/>
                </a:solidFill>
              </a:rPr>
              <a:t>POCHVA</a:t>
            </a:r>
            <a:r>
              <a:rPr lang="cs-CZ" sz="3000" b="1" u="sng" dirty="0" smtClean="0">
                <a:solidFill>
                  <a:srgbClr val="0070C0"/>
                </a:solidFill>
              </a:rPr>
              <a:t> </a:t>
            </a:r>
            <a:r>
              <a:rPr lang="cs-CZ" sz="2600" dirty="0" smtClean="0"/>
              <a:t>=svalová trubice dlouhá 8-10cm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 dirty="0" smtClean="0"/>
              <a:t> </a:t>
            </a:r>
            <a:r>
              <a:rPr lang="cs-CZ" sz="2600" dirty="0"/>
              <a:t>  </a:t>
            </a:r>
            <a:r>
              <a:rPr lang="cs-CZ" sz="2600" dirty="0" smtClean="0"/>
              <a:t>-spojuje dělohu a zevní pohlavní orgány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 dirty="0" smtClean="0"/>
              <a:t>    vchod do pochvy kryje slizniční řasa: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    panenská blána </a:t>
            </a:r>
            <a:r>
              <a:rPr lang="cs-CZ" sz="2600" dirty="0" smtClean="0"/>
              <a:t>(</a:t>
            </a:r>
            <a:r>
              <a:rPr lang="cs-CZ" sz="2600" i="1" dirty="0" smtClean="0"/>
              <a:t>hymen</a:t>
            </a:r>
            <a:r>
              <a:rPr lang="cs-CZ" sz="2600" dirty="0" smtClean="0"/>
              <a:t>)–do doby prvního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 dirty="0" smtClean="0"/>
              <a:t>    pohlavního styku</a:t>
            </a:r>
          </a:p>
          <a:p>
            <a:endParaRPr lang="cs-CZ" dirty="0"/>
          </a:p>
        </p:txBody>
      </p:sp>
      <p:pic>
        <p:nvPicPr>
          <p:cNvPr id="1026" name="Picture 2" descr="E:\DUM 2013\obrázy\děloha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764704"/>
            <a:ext cx="2174286" cy="5357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76256" y="63093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smtClean="0"/>
              <a:t>5 </a:t>
            </a:r>
            <a:r>
              <a:rPr lang="cs-CZ" sz="1200" dirty="0" smtClean="0"/>
              <a:t>Děloha, pochva</a:t>
            </a:r>
            <a:r>
              <a:rPr lang="en-US" sz="1200" dirty="0" smtClean="0"/>
              <a:t>[</a:t>
            </a:r>
            <a:r>
              <a:rPr lang="cs-CZ" sz="1200" dirty="0" smtClean="0"/>
              <a:t>5</a:t>
            </a:r>
            <a:r>
              <a:rPr lang="en-US" sz="1200" dirty="0" smtClean="0"/>
              <a:t>]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3468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dirty="0" smtClean="0"/>
              <a:t>              </a:t>
            </a:r>
            <a:r>
              <a:rPr lang="cs-CZ" sz="4900" b="1" dirty="0" smtClean="0">
                <a:solidFill>
                  <a:srgbClr val="0070C0"/>
                </a:solidFill>
              </a:rPr>
              <a:t>ZEVNÍ  </a:t>
            </a:r>
            <a:r>
              <a:rPr lang="cs-CZ" sz="4900" b="1" dirty="0">
                <a:solidFill>
                  <a:srgbClr val="0070C0"/>
                </a:solidFill>
              </a:rPr>
              <a:t>POHLAVNÍ ORGÁNY:</a:t>
            </a:r>
            <a:br>
              <a:rPr lang="cs-CZ" sz="4900" b="1" dirty="0">
                <a:solidFill>
                  <a:srgbClr val="0070C0"/>
                </a:solidFill>
              </a:rPr>
            </a:br>
            <a:endParaRPr lang="cs-CZ" sz="49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186808" cy="5145435"/>
          </a:xfrm>
        </p:spPr>
        <p:txBody>
          <a:bodyPr/>
          <a:lstStyle/>
          <a:p>
            <a:r>
              <a:rPr lang="cs-CZ" b="1" dirty="0" smtClean="0"/>
              <a:t>velké(</a:t>
            </a:r>
            <a:r>
              <a:rPr lang="cs-CZ" b="1" i="1" dirty="0" smtClean="0">
                <a:solidFill>
                  <a:srgbClr val="00B050"/>
                </a:solidFill>
              </a:rPr>
              <a:t>h</a:t>
            </a:r>
            <a:r>
              <a:rPr lang="cs-CZ" b="1" dirty="0" smtClean="0"/>
              <a:t>) </a:t>
            </a:r>
            <a:r>
              <a:rPr lang="cs-CZ" b="1" dirty="0"/>
              <a:t>a </a:t>
            </a:r>
            <a:r>
              <a:rPr lang="cs-CZ" b="1" dirty="0" smtClean="0"/>
              <a:t>malé(</a:t>
            </a:r>
            <a:r>
              <a:rPr lang="cs-CZ" b="1" i="1" dirty="0" smtClean="0">
                <a:solidFill>
                  <a:srgbClr val="00B050"/>
                </a:solidFill>
              </a:rPr>
              <a:t>g</a:t>
            </a:r>
            <a:r>
              <a:rPr lang="cs-CZ" b="1" dirty="0" smtClean="0"/>
              <a:t>)stydké pysky </a:t>
            </a:r>
            <a:r>
              <a:rPr lang="cs-CZ" dirty="0" smtClean="0"/>
              <a:t>= </a:t>
            </a:r>
            <a:r>
              <a:rPr lang="cs-CZ" sz="2400" dirty="0" smtClean="0"/>
              <a:t>kožní </a:t>
            </a:r>
            <a:r>
              <a:rPr lang="cs-CZ" sz="2400" dirty="0"/>
              <a:t>řasy vyplněné tukem</a:t>
            </a:r>
          </a:p>
          <a:p>
            <a:endParaRPr lang="cs-CZ" dirty="0"/>
          </a:p>
          <a:p>
            <a:r>
              <a:rPr lang="cs-CZ" b="1" dirty="0"/>
              <a:t>vestibulární </a:t>
            </a:r>
            <a:r>
              <a:rPr lang="cs-CZ" b="1" dirty="0" smtClean="0"/>
              <a:t>žlázy(</a:t>
            </a:r>
            <a:r>
              <a:rPr lang="cs-CZ" b="1" dirty="0" smtClean="0">
                <a:solidFill>
                  <a:srgbClr val="00B050"/>
                </a:solidFill>
              </a:rPr>
              <a:t>c</a:t>
            </a:r>
            <a:r>
              <a:rPr lang="cs-CZ" b="1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400" dirty="0" smtClean="0"/>
              <a:t>-vylučují </a:t>
            </a:r>
            <a:r>
              <a:rPr lang="cs-CZ" sz="2400" dirty="0"/>
              <a:t>sekret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zvlhčující </a:t>
            </a:r>
            <a:r>
              <a:rPr lang="cs-CZ" sz="2400" dirty="0"/>
              <a:t>poševní </a:t>
            </a:r>
            <a:r>
              <a:rPr lang="cs-CZ" sz="2400" dirty="0" smtClean="0"/>
              <a:t>vchod</a:t>
            </a:r>
          </a:p>
          <a:p>
            <a:pPr marL="0" indent="0">
              <a:buNone/>
            </a:pPr>
            <a:endParaRPr lang="cs-CZ" u="sng" dirty="0"/>
          </a:p>
          <a:p>
            <a:r>
              <a:rPr lang="cs-CZ" b="1" dirty="0"/>
              <a:t>topořivé tkáně </a:t>
            </a:r>
            <a:r>
              <a:rPr lang="cs-CZ" b="1" dirty="0" smtClean="0"/>
              <a:t>(</a:t>
            </a:r>
            <a:r>
              <a:rPr lang="cs-CZ" b="1" i="1" dirty="0" err="1" smtClean="0">
                <a:solidFill>
                  <a:srgbClr val="00B050"/>
                </a:solidFill>
              </a:rPr>
              <a:t>a,b,c</a:t>
            </a:r>
            <a:r>
              <a:rPr lang="cs-CZ" b="1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sz="2400" dirty="0" smtClean="0"/>
              <a:t>– </a:t>
            </a:r>
            <a:r>
              <a:rPr lang="cs-CZ" sz="2400" dirty="0">
                <a:solidFill>
                  <a:srgbClr val="FF0000"/>
                </a:solidFill>
              </a:rPr>
              <a:t>klitoris</a:t>
            </a:r>
            <a:r>
              <a:rPr lang="cs-CZ" sz="2400" dirty="0"/>
              <a:t> (</a:t>
            </a:r>
            <a:r>
              <a:rPr lang="cs-CZ" sz="2400" i="1" dirty="0"/>
              <a:t>poštěváček</a:t>
            </a:r>
            <a:r>
              <a:rPr lang="cs-CZ" sz="2400" dirty="0"/>
              <a:t>)</a:t>
            </a:r>
          </a:p>
          <a:p>
            <a:pPr marL="0" indent="0" algn="ctr">
              <a:buNone/>
            </a:pPr>
            <a:endParaRPr lang="cs-CZ" b="1" u="sng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476672"/>
            <a:ext cx="3970784" cy="5649491"/>
          </a:xfrm>
        </p:spPr>
        <p:txBody>
          <a:bodyPr/>
          <a:lstStyle/>
          <a:p>
            <a:pPr marL="0" indent="0" algn="ctr">
              <a:buNone/>
            </a:pPr>
            <a:endParaRPr lang="cs-CZ" b="1" u="sng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1" y="6165304"/>
            <a:ext cx="3695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/>
              <a:t>          </a:t>
            </a:r>
            <a:r>
              <a:rPr lang="cs-CZ" sz="1200" dirty="0" smtClean="0"/>
              <a:t>Obr. </a:t>
            </a:r>
            <a:r>
              <a:rPr lang="cs-CZ" sz="1200" dirty="0" smtClean="0"/>
              <a:t>3</a:t>
            </a:r>
            <a:r>
              <a:rPr lang="en-US" sz="1200" dirty="0" smtClean="0"/>
              <a:t> </a:t>
            </a:r>
            <a:r>
              <a:rPr lang="cs-CZ" sz="1200" dirty="0" smtClean="0"/>
              <a:t>Zevní pohlavní orgány </a:t>
            </a:r>
            <a:r>
              <a:rPr lang="en-US" sz="1200" dirty="0" smtClean="0"/>
              <a:t>[</a:t>
            </a:r>
            <a:r>
              <a:rPr lang="cs-CZ" sz="1200" dirty="0" smtClean="0"/>
              <a:t>3</a:t>
            </a:r>
            <a:r>
              <a:rPr lang="en-US" sz="1200" dirty="0" smtClean="0"/>
              <a:t>]</a:t>
            </a:r>
            <a:endParaRPr lang="cs-CZ" sz="1200" dirty="0"/>
          </a:p>
        </p:txBody>
      </p:sp>
      <p:pic>
        <p:nvPicPr>
          <p:cNvPr id="2051" name="Picture 3" descr="E: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52736"/>
            <a:ext cx="4487953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6504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POPIŠ </a:t>
            </a:r>
            <a:r>
              <a:rPr lang="cs-CZ" dirty="0" smtClean="0"/>
              <a:t>OBRÁZEK</a:t>
            </a:r>
            <a:br>
              <a:rPr lang="cs-CZ" dirty="0" smtClean="0"/>
            </a:br>
            <a:endParaRPr lang="cs-CZ" sz="3100" i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772816"/>
            <a:ext cx="8003232" cy="4353347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732240" y="2174875"/>
            <a:ext cx="1954560" cy="39512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E:\DUM 2013\obrázy\vaječní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" y="980728"/>
            <a:ext cx="9144000" cy="587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115616" y="980728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347864" y="980728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6084168" y="4221088"/>
            <a:ext cx="28803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835696" y="4077072"/>
            <a:ext cx="136815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07504" y="4941168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308304" y="5373216"/>
            <a:ext cx="172819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308304" y="6093296"/>
            <a:ext cx="136815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9512" y="634532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č. </a:t>
            </a:r>
            <a:r>
              <a:rPr lang="cs-CZ" dirty="0" smtClean="0"/>
              <a:t>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052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          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733256"/>
          </a:xfrm>
        </p:spPr>
        <p:txBody>
          <a:bodyPr>
            <a:normAutofit fontScale="25000" lnSpcReduction="20000"/>
          </a:bodyPr>
          <a:lstStyle/>
          <a:p>
            <a:pPr marL="0" lvl="0" indent="0">
              <a:buNone/>
            </a:pPr>
            <a:r>
              <a:rPr lang="cs-CZ" sz="8000" dirty="0" smtClean="0"/>
              <a:t>1) </a:t>
            </a:r>
            <a:r>
              <a:rPr lang="cs-CZ" sz="8000" b="1" dirty="0" smtClean="0"/>
              <a:t>Ke každému uvedenému orgánu napiš 1 jeho funkci: </a:t>
            </a:r>
          </a:p>
          <a:p>
            <a:pPr marL="0" indent="0">
              <a:buNone/>
            </a:pPr>
            <a:r>
              <a:rPr lang="cs-CZ" sz="8000" dirty="0" smtClean="0"/>
              <a:t>	 VAJEČNÍKY:</a:t>
            </a:r>
          </a:p>
          <a:p>
            <a:pPr marL="0" indent="0">
              <a:buNone/>
            </a:pPr>
            <a:r>
              <a:rPr lang="cs-CZ" sz="8000" dirty="0" smtClean="0"/>
              <a:t>	 VEJCOVODY:</a:t>
            </a:r>
          </a:p>
          <a:p>
            <a:pPr marL="0" indent="0">
              <a:buNone/>
            </a:pPr>
            <a:r>
              <a:rPr lang="cs-CZ" sz="8000" dirty="0" smtClean="0"/>
              <a:t>	 DĚLOHA: </a:t>
            </a:r>
          </a:p>
          <a:p>
            <a:pPr marL="0" indent="0">
              <a:buNone/>
            </a:pPr>
            <a:r>
              <a:rPr lang="cs-CZ" sz="8000" dirty="0" smtClean="0"/>
              <a:t>                 VAJEČNÍKY</a:t>
            </a:r>
            <a:r>
              <a:rPr lang="cs-CZ" sz="8000" dirty="0"/>
              <a:t>:  </a:t>
            </a:r>
            <a:r>
              <a:rPr lang="cs-CZ" sz="8000" dirty="0">
                <a:solidFill>
                  <a:srgbClr val="FF0000"/>
                </a:solidFill>
              </a:rPr>
              <a:t>tvorba ženských pohlavních hormonů</a:t>
            </a:r>
          </a:p>
          <a:p>
            <a:pPr marL="0" indent="0">
              <a:buNone/>
            </a:pPr>
            <a:r>
              <a:rPr lang="cs-CZ" sz="8000" dirty="0"/>
              <a:t>	 VEJCOVODY: </a:t>
            </a:r>
            <a:r>
              <a:rPr lang="cs-CZ" sz="8000" dirty="0" smtClean="0">
                <a:solidFill>
                  <a:srgbClr val="FF0000"/>
                </a:solidFill>
              </a:rPr>
              <a:t>zachycení </a:t>
            </a:r>
            <a:r>
              <a:rPr lang="cs-CZ" sz="8000" dirty="0">
                <a:solidFill>
                  <a:srgbClr val="FF0000"/>
                </a:solidFill>
              </a:rPr>
              <a:t>zralého vajíčka</a:t>
            </a:r>
          </a:p>
          <a:p>
            <a:pPr marL="0" indent="0">
              <a:buNone/>
            </a:pPr>
            <a:r>
              <a:rPr lang="cs-CZ" sz="8000" dirty="0"/>
              <a:t>	 DĚLOHA:  </a:t>
            </a:r>
            <a:r>
              <a:rPr lang="cs-CZ" sz="8000" dirty="0">
                <a:solidFill>
                  <a:srgbClr val="FF0000"/>
                </a:solidFill>
              </a:rPr>
              <a:t>vývoj zárodku</a:t>
            </a:r>
          </a:p>
          <a:p>
            <a:pPr marL="0" lvl="0" indent="0">
              <a:buNone/>
            </a:pPr>
            <a:endParaRPr lang="cs-CZ" sz="8000" dirty="0" smtClean="0"/>
          </a:p>
          <a:p>
            <a:pPr marL="0" lvl="0" indent="0">
              <a:buNone/>
            </a:pPr>
            <a:r>
              <a:rPr lang="cs-CZ" sz="8000" dirty="0" smtClean="0"/>
              <a:t>2) </a:t>
            </a:r>
            <a:r>
              <a:rPr lang="cs-CZ" sz="8000" b="1" dirty="0" smtClean="0"/>
              <a:t>Čarou spoj pojmy z levého a pravého sloupce, který k sobě patří!</a:t>
            </a:r>
          </a:p>
          <a:p>
            <a:pPr marL="0" lvl="0" indent="0">
              <a:buNone/>
            </a:pPr>
            <a:r>
              <a:rPr lang="cs-CZ" sz="8000" dirty="0" smtClean="0"/>
              <a:t>   	 panenská blána 		    ovarium</a:t>
            </a:r>
          </a:p>
          <a:p>
            <a:pPr marL="0" lvl="0" indent="0">
              <a:buNone/>
            </a:pPr>
            <a:r>
              <a:rPr lang="cs-CZ" sz="8000" dirty="0" smtClean="0"/>
              <a:t>    	 poštěváček        		    vagina</a:t>
            </a:r>
          </a:p>
          <a:p>
            <a:pPr marL="0" lvl="0" indent="0">
              <a:buNone/>
            </a:pPr>
            <a:r>
              <a:rPr lang="cs-CZ" sz="8000" dirty="0" smtClean="0"/>
              <a:t>  	 pochva               		    klitoris</a:t>
            </a:r>
          </a:p>
          <a:p>
            <a:pPr marL="0" lvl="0" indent="0">
              <a:buNone/>
            </a:pPr>
            <a:r>
              <a:rPr lang="cs-CZ" sz="8000" dirty="0" smtClean="0"/>
              <a:t>    	 vaječník 	  	    hymen</a:t>
            </a:r>
          </a:p>
          <a:p>
            <a:pPr marL="0" lvl="0" indent="0">
              <a:buNone/>
            </a:pPr>
            <a:r>
              <a:rPr lang="cs-CZ" sz="8000" dirty="0"/>
              <a:t>	 </a:t>
            </a:r>
            <a:r>
              <a:rPr lang="cs-CZ" sz="8000" dirty="0">
                <a:solidFill>
                  <a:srgbClr val="C00000"/>
                </a:solidFill>
              </a:rPr>
              <a:t>panenská blána </a:t>
            </a:r>
            <a:r>
              <a:rPr lang="cs-CZ" sz="8000" dirty="0" smtClean="0">
                <a:solidFill>
                  <a:srgbClr val="C00000"/>
                </a:solidFill>
              </a:rPr>
              <a:t>--------------   </a:t>
            </a:r>
            <a:r>
              <a:rPr lang="cs-CZ" sz="8000" dirty="0">
                <a:solidFill>
                  <a:srgbClr val="C00000"/>
                </a:solidFill>
              </a:rPr>
              <a:t>hymen</a:t>
            </a:r>
          </a:p>
          <a:p>
            <a:pPr marL="0" lvl="0" indent="0">
              <a:buNone/>
            </a:pPr>
            <a:r>
              <a:rPr lang="cs-CZ" sz="8000" dirty="0">
                <a:solidFill>
                  <a:srgbClr val="C00000"/>
                </a:solidFill>
              </a:rPr>
              <a:t>    	 poštěváček </a:t>
            </a:r>
            <a:r>
              <a:rPr lang="cs-CZ" sz="8000" dirty="0" smtClean="0">
                <a:solidFill>
                  <a:srgbClr val="C00000"/>
                </a:solidFill>
              </a:rPr>
              <a:t>--------------------   klitoris</a:t>
            </a:r>
            <a:endParaRPr lang="cs-CZ" sz="8000" dirty="0">
              <a:solidFill>
                <a:srgbClr val="C00000"/>
              </a:solidFill>
            </a:endParaRPr>
          </a:p>
          <a:p>
            <a:pPr marL="0" lvl="0" indent="0">
              <a:buNone/>
            </a:pPr>
            <a:r>
              <a:rPr lang="cs-CZ" sz="8000" dirty="0">
                <a:solidFill>
                  <a:srgbClr val="C00000"/>
                </a:solidFill>
              </a:rPr>
              <a:t>  	</a:t>
            </a:r>
            <a:r>
              <a:rPr lang="cs-CZ" sz="8000" dirty="0" smtClean="0">
                <a:solidFill>
                  <a:srgbClr val="C00000"/>
                </a:solidFill>
              </a:rPr>
              <a:t> </a:t>
            </a:r>
            <a:r>
              <a:rPr lang="cs-CZ" sz="8000" dirty="0">
                <a:solidFill>
                  <a:srgbClr val="C00000"/>
                </a:solidFill>
              </a:rPr>
              <a:t>pochva </a:t>
            </a:r>
            <a:r>
              <a:rPr lang="cs-CZ" sz="8000" dirty="0" smtClean="0">
                <a:solidFill>
                  <a:srgbClr val="C00000"/>
                </a:solidFill>
              </a:rPr>
              <a:t>-------------------------   </a:t>
            </a:r>
            <a:r>
              <a:rPr lang="cs-CZ" sz="8000" dirty="0">
                <a:solidFill>
                  <a:srgbClr val="C00000"/>
                </a:solidFill>
              </a:rPr>
              <a:t>vagina</a:t>
            </a:r>
          </a:p>
          <a:p>
            <a:pPr marL="0" lvl="0" indent="0">
              <a:buNone/>
            </a:pPr>
            <a:r>
              <a:rPr lang="cs-CZ" sz="8000" dirty="0">
                <a:solidFill>
                  <a:srgbClr val="C00000"/>
                </a:solidFill>
              </a:rPr>
              <a:t>    </a:t>
            </a:r>
            <a:r>
              <a:rPr lang="cs-CZ" sz="8000" dirty="0" smtClean="0">
                <a:solidFill>
                  <a:srgbClr val="C00000"/>
                </a:solidFill>
              </a:rPr>
              <a:t>             </a:t>
            </a:r>
            <a:r>
              <a:rPr lang="cs-CZ" sz="8000" dirty="0">
                <a:solidFill>
                  <a:srgbClr val="C00000"/>
                </a:solidFill>
              </a:rPr>
              <a:t>vaječník </a:t>
            </a:r>
            <a:r>
              <a:rPr lang="cs-CZ" sz="8000" dirty="0" smtClean="0">
                <a:solidFill>
                  <a:srgbClr val="C00000"/>
                </a:solidFill>
              </a:rPr>
              <a:t>------------------------</a:t>
            </a:r>
            <a:r>
              <a:rPr lang="cs-CZ" sz="8000" dirty="0" smtClean="0"/>
              <a:t>   </a:t>
            </a:r>
            <a:r>
              <a:rPr lang="cs-CZ" sz="8000" dirty="0">
                <a:solidFill>
                  <a:srgbClr val="C00000"/>
                </a:solidFill>
              </a:rPr>
              <a:t>ovarium</a:t>
            </a:r>
          </a:p>
          <a:p>
            <a:pPr marL="0" lvl="0" indent="0">
              <a:buNone/>
            </a:pPr>
            <a:endParaRPr lang="cs-CZ" sz="8000" dirty="0" smtClean="0"/>
          </a:p>
          <a:p>
            <a:pPr marL="0" lvl="0" indent="0">
              <a:buNone/>
            </a:pPr>
            <a:r>
              <a:rPr lang="cs-CZ" sz="8000" dirty="0" smtClean="0"/>
              <a:t>   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71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            OPAKOVÁNÍ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	</a:t>
            </a:r>
          </a:p>
          <a:p>
            <a:pPr marL="0" lvl="0" indent="0">
              <a:buNone/>
            </a:pPr>
            <a:r>
              <a:rPr lang="cs-CZ" sz="1800" dirty="0" smtClean="0"/>
              <a:t>3</a:t>
            </a:r>
            <a:r>
              <a:rPr lang="cs-CZ" sz="1800" dirty="0"/>
              <a:t>) </a:t>
            </a:r>
            <a:r>
              <a:rPr lang="cs-CZ" sz="1800" b="1" dirty="0"/>
              <a:t>Oprav chyby v textu:</a:t>
            </a:r>
          </a:p>
          <a:p>
            <a:pPr marL="0" lvl="0" indent="0">
              <a:buNone/>
            </a:pPr>
            <a:r>
              <a:rPr lang="cs-CZ" sz="1800" dirty="0" smtClean="0"/>
              <a:t>     Děloha </a:t>
            </a:r>
            <a:r>
              <a:rPr lang="cs-CZ" sz="1800" dirty="0"/>
              <a:t>je dutý orgán, vytvořený převážně z  příčně pruhované svaloviny. Je </a:t>
            </a:r>
            <a:r>
              <a:rPr lang="cs-CZ" sz="1800" dirty="0" smtClean="0"/>
              <a:t>uložena</a:t>
            </a:r>
          </a:p>
          <a:p>
            <a:pPr marL="0" lv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v </a:t>
            </a:r>
            <a:r>
              <a:rPr lang="cs-CZ" sz="1800" dirty="0"/>
              <a:t>dutině hrudní. Děloha je spojena pochvou s vaječníky. Zralé vajíčko uvolněné z </a:t>
            </a:r>
            <a:endParaRPr lang="cs-CZ" sz="1800" dirty="0" smtClean="0"/>
          </a:p>
          <a:p>
            <a:pPr marL="0" lv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vejcovodu </a:t>
            </a:r>
            <a:r>
              <a:rPr lang="cs-CZ" sz="1800" dirty="0"/>
              <a:t>se pochvou dostane do dělohy, kde probíhá vývin oplozeného vajíčka.</a:t>
            </a:r>
          </a:p>
          <a:p>
            <a:pPr marL="0" lvl="0" indent="0">
              <a:buNone/>
            </a:pPr>
            <a:r>
              <a:rPr lang="cs-CZ" sz="1800" dirty="0" smtClean="0"/>
              <a:t>     </a:t>
            </a:r>
          </a:p>
          <a:p>
            <a:pPr marL="0" lvl="0" indent="0">
              <a:buNone/>
            </a:pPr>
            <a:r>
              <a:rPr lang="cs-CZ" sz="1800" dirty="0" smtClean="0"/>
              <a:t>     Děloha je dutý orgán, vytvořený převážně z  </a:t>
            </a:r>
            <a:r>
              <a:rPr lang="cs-CZ" sz="1800" dirty="0" smtClean="0">
                <a:solidFill>
                  <a:srgbClr val="FF0000"/>
                </a:solidFill>
              </a:rPr>
              <a:t>hladké</a:t>
            </a:r>
            <a:r>
              <a:rPr lang="cs-CZ" sz="1800" dirty="0" smtClean="0"/>
              <a:t> svaloviny. Je uložena v dutině </a:t>
            </a:r>
          </a:p>
          <a:p>
            <a:pPr marL="0" lv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   břišní</a:t>
            </a:r>
            <a:r>
              <a:rPr lang="cs-CZ" sz="1800" dirty="0" smtClean="0"/>
              <a:t>. Děloha je spojena </a:t>
            </a:r>
            <a:r>
              <a:rPr lang="cs-CZ" sz="1800" dirty="0" smtClean="0">
                <a:solidFill>
                  <a:srgbClr val="FF0000"/>
                </a:solidFill>
              </a:rPr>
              <a:t>vejcovody</a:t>
            </a:r>
            <a:r>
              <a:rPr lang="cs-CZ" sz="1800" dirty="0" smtClean="0"/>
              <a:t> s vaječníky. Zralé vajíčko uvolněné z </a:t>
            </a:r>
            <a:r>
              <a:rPr lang="cs-CZ" sz="1800" dirty="0" smtClean="0">
                <a:solidFill>
                  <a:srgbClr val="FF0000"/>
                </a:solidFill>
              </a:rPr>
              <a:t>vaječníku</a:t>
            </a:r>
          </a:p>
          <a:p>
            <a:pPr marL="0" lv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   </a:t>
            </a:r>
            <a:r>
              <a:rPr lang="cs-CZ" sz="1800" dirty="0" smtClean="0"/>
              <a:t> se </a:t>
            </a:r>
            <a:r>
              <a:rPr lang="cs-CZ" sz="1800" dirty="0" smtClean="0">
                <a:solidFill>
                  <a:srgbClr val="FF0000"/>
                </a:solidFill>
              </a:rPr>
              <a:t>vejcovodem</a:t>
            </a:r>
            <a:r>
              <a:rPr lang="cs-CZ" sz="1800" dirty="0" smtClean="0"/>
              <a:t> dostane do dělohy, kde probíhá vývin oplozeného vajíčka.</a:t>
            </a:r>
          </a:p>
          <a:p>
            <a:pPr marL="0" lvl="0" indent="0">
              <a:buNone/>
            </a:pPr>
            <a:endParaRPr lang="cs-CZ" sz="1800" dirty="0" smtClean="0"/>
          </a:p>
          <a:p>
            <a:pPr marL="0" lvl="0" indent="0">
              <a:buNone/>
            </a:pPr>
            <a:r>
              <a:rPr lang="cs-CZ" sz="1800" dirty="0" smtClean="0"/>
              <a:t>4) </a:t>
            </a:r>
            <a:r>
              <a:rPr lang="cs-CZ" sz="1800" b="1" dirty="0"/>
              <a:t>Doplň!</a:t>
            </a:r>
            <a:r>
              <a:rPr lang="cs-CZ" sz="1800" dirty="0"/>
              <a:t> Ženské pohlavní buňky se nazývají ……………. a tvoří se ve ………………</a:t>
            </a:r>
          </a:p>
          <a:p>
            <a:pPr marL="0" indent="0">
              <a:buNone/>
            </a:pPr>
            <a:r>
              <a:rPr lang="cs-CZ" sz="1800" dirty="0"/>
              <a:t>   </a:t>
            </a:r>
            <a:r>
              <a:rPr lang="cs-CZ" sz="1800" dirty="0" smtClean="0"/>
              <a:t>              </a:t>
            </a:r>
            <a:r>
              <a:rPr lang="cs-CZ" sz="1800" dirty="0"/>
              <a:t>Ženské pohlavní buňky se nazývají   </a:t>
            </a:r>
            <a:r>
              <a:rPr lang="cs-CZ" sz="1800" dirty="0">
                <a:solidFill>
                  <a:srgbClr val="FF0000"/>
                </a:solidFill>
              </a:rPr>
              <a:t>vajíčka</a:t>
            </a:r>
            <a:r>
              <a:rPr lang="cs-CZ" sz="1800" dirty="0"/>
              <a:t>  a tvoří se ve  </a:t>
            </a:r>
            <a:r>
              <a:rPr lang="cs-CZ" sz="1800" dirty="0">
                <a:solidFill>
                  <a:srgbClr val="FF0000"/>
                </a:solidFill>
              </a:rPr>
              <a:t>vaječnících.</a:t>
            </a:r>
          </a:p>
          <a:p>
            <a:pPr marL="0" lvl="0" indent="0">
              <a:buNone/>
            </a:pPr>
            <a:endParaRPr lang="cs-CZ" sz="1800" dirty="0" smtClean="0"/>
          </a:p>
          <a:p>
            <a:pPr marL="0" lvl="0" indent="0">
              <a:buNone/>
            </a:pPr>
            <a:r>
              <a:rPr lang="cs-CZ" sz="1800" dirty="0" smtClean="0"/>
              <a:t>    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116000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268760"/>
            <a:ext cx="6491064" cy="1143000"/>
          </a:xfrm>
        </p:spPr>
        <p:txBody>
          <a:bodyPr/>
          <a:lstStyle/>
          <a:p>
            <a:r>
              <a:rPr lang="cs-CZ" sz="3200" dirty="0" smtClean="0"/>
              <a:t>POUŽITÁ LITERATURA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4365104"/>
          </a:xfrm>
        </p:spPr>
        <p:txBody>
          <a:bodyPr/>
          <a:lstStyle/>
          <a:p>
            <a:pPr marL="0" indent="0">
              <a:buNone/>
            </a:pPr>
            <a:r>
              <a:rPr lang="cs-CZ" sz="1400" b="1" u="sng" dirty="0" smtClean="0"/>
              <a:t>Literatura: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400" dirty="0" smtClean="0"/>
              <a:t>NOVOTNÝ, Ivan a Michal HRUŠKA. </a:t>
            </a:r>
            <a:r>
              <a:rPr lang="cs-CZ" sz="1400" i="1" dirty="0" smtClean="0"/>
              <a:t>Biologie člověka pro gymnázia: učebnice pro střední zdravotnické školy</a:t>
            </a:r>
            <a:r>
              <a:rPr lang="cs-CZ" sz="1400" dirty="0" smtClean="0"/>
              <a:t>. 1. vyd. Praha: Fortuna, 1995, 136 s. 1. vydání. ISBN 80-7168-234-9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400" dirty="0" smtClean="0"/>
              <a:t>MALÁ, Helena a Josef KLEMENTA. </a:t>
            </a:r>
            <a:r>
              <a:rPr lang="cs-CZ" sz="1400" i="1" dirty="0" smtClean="0"/>
              <a:t>Biologie dětí a dorostu</a:t>
            </a:r>
            <a:r>
              <a:rPr lang="cs-CZ" sz="1400" dirty="0" smtClean="0"/>
              <a:t>. 1. vyd. Praha: Státní pedagogické </a:t>
            </a:r>
            <a:r>
              <a:rPr lang="cs-CZ" sz="1400" dirty="0" err="1" smtClean="0"/>
              <a:t>nakladatelství,n.p</a:t>
            </a:r>
            <a:r>
              <a:rPr lang="cs-CZ" sz="1400" dirty="0" smtClean="0"/>
              <a:t>., 1985, 136 s. 1. vydání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400" dirty="0" smtClean="0"/>
              <a:t>BENEŠOVÁ, Marika a Josef KLEMENTA. </a:t>
            </a:r>
            <a:r>
              <a:rPr lang="cs-CZ" sz="1400" i="1" dirty="0" smtClean="0"/>
              <a:t>Odmaturuj! z biologie</a:t>
            </a:r>
            <a:r>
              <a:rPr lang="cs-CZ" sz="1400" dirty="0" smtClean="0"/>
              <a:t>. Vyd. 1.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2003, 224 s. 1. vydání. ISBN 978-80-86285-67-2</a:t>
            </a:r>
          </a:p>
          <a:p>
            <a:pPr marL="0" indent="0">
              <a:buNone/>
            </a:pPr>
            <a:r>
              <a:rPr lang="cs-CZ" sz="1400" b="1" u="sng" dirty="0" smtClean="0"/>
              <a:t>Obrázek č. 2,4,5:</a:t>
            </a:r>
          </a:p>
          <a:p>
            <a:pPr marL="0" indent="0">
              <a:buNone/>
            </a:pPr>
            <a:r>
              <a:rPr lang="cs-CZ" sz="1400" dirty="0" smtClean="0"/>
              <a:t>     DYLEVSKÝ, Ivan a Stanislav TROJAN. </a:t>
            </a:r>
            <a:r>
              <a:rPr lang="cs-CZ" sz="1400" i="1" dirty="0" smtClean="0"/>
              <a:t>Somatologie II: učebnice pro střední zdravotnické školy</a:t>
            </a:r>
            <a:r>
              <a:rPr lang="cs-CZ" sz="1400" dirty="0" smtClean="0"/>
              <a:t>. </a:t>
            </a:r>
          </a:p>
          <a:p>
            <a:pPr marL="0" indent="0">
              <a:buNone/>
            </a:pPr>
            <a:r>
              <a:rPr lang="cs-CZ" sz="1400" dirty="0" smtClean="0"/>
              <a:t>     Avicenum. Praha I: zdravotnické </a:t>
            </a:r>
            <a:r>
              <a:rPr lang="cs-CZ" sz="1400" dirty="0" err="1" smtClean="0"/>
              <a:t>nakladatelství,n.p</a:t>
            </a:r>
            <a:r>
              <a:rPr lang="cs-CZ" sz="1400" dirty="0" smtClean="0"/>
              <a:t>., 1983. 1. vydání</a:t>
            </a:r>
          </a:p>
          <a:p>
            <a:pPr marL="0" indent="0">
              <a:buNone/>
            </a:pPr>
            <a:r>
              <a:rPr lang="cs-CZ" sz="1400" b="1" u="sng" dirty="0" smtClean="0"/>
              <a:t>Obrázek č. 1,6:</a:t>
            </a:r>
          </a:p>
          <a:p>
            <a:pPr marL="0" indent="0">
              <a:buNone/>
            </a:pPr>
            <a:r>
              <a:rPr lang="cs-CZ" sz="1400" dirty="0" smtClean="0"/>
              <a:t>     NOVOTNÝ, Ivan a Michal HRUŠKA. </a:t>
            </a:r>
            <a:r>
              <a:rPr lang="cs-CZ" sz="1400" i="1" dirty="0" smtClean="0"/>
              <a:t>Biologie člověka pro gymnázia: učebnice pro střední </a:t>
            </a:r>
          </a:p>
          <a:p>
            <a:pPr marL="0" indent="0">
              <a:buNone/>
            </a:pPr>
            <a:r>
              <a:rPr lang="cs-CZ" sz="1400" i="1" dirty="0"/>
              <a:t> </a:t>
            </a:r>
            <a:r>
              <a:rPr lang="cs-CZ" sz="1400" i="1" dirty="0" smtClean="0"/>
              <a:t>    zdravotnické školy</a:t>
            </a:r>
            <a:r>
              <a:rPr lang="cs-CZ" sz="1400" dirty="0" smtClean="0"/>
              <a:t>. 1. vyd. Praha: Fortuna, 1995, 136 s. 1. vydání. ISBN </a:t>
            </a:r>
            <a:r>
              <a:rPr lang="cs-CZ" sz="1400" dirty="0" smtClean="0"/>
              <a:t>80-7168-234-9</a:t>
            </a:r>
          </a:p>
          <a:p>
            <a:pPr marL="0" indent="0" algn="ctr">
              <a:buNone/>
            </a:pPr>
            <a:r>
              <a:rPr lang="ru-RU" sz="1200" dirty="0"/>
              <a:t>Dílo smí být dále šířeno pod licencí CC BY-SA.</a:t>
            </a:r>
            <a:endParaRPr lang="cs-CZ" sz="1200" dirty="0"/>
          </a:p>
          <a:p>
            <a:pPr marL="0" indent="0" algn="ctr">
              <a:buNone/>
            </a:pPr>
            <a:r>
              <a:rPr lang="ru-RU" sz="1200" dirty="0"/>
              <a:t>Materiály jsou určeny pro bezplatné používání pro potřeby výuky a vzdělávání na všech typech škol</a:t>
            </a:r>
            <a:r>
              <a:rPr lang="cs-CZ" sz="1200" dirty="0"/>
              <a:t> </a:t>
            </a:r>
            <a:r>
              <a:rPr lang="ru-RU" sz="1200" dirty="0"/>
              <a:t>a školských zařízení. Jakékoliv další využití podléhá autorskému zákonu.</a:t>
            </a:r>
            <a:r>
              <a:rPr lang="cs-CZ" sz="1200" dirty="0"/>
              <a:t> </a:t>
            </a:r>
            <a:r>
              <a:rPr lang="ru-RU" sz="1200" dirty="0"/>
              <a:t>Všechna neocitovaná autorská díla jsou dílem autora.</a:t>
            </a:r>
            <a:endParaRPr lang="cs-CZ" sz="1200" dirty="0"/>
          </a:p>
          <a:p>
            <a:pPr marL="0" indent="0" algn="ctr">
              <a:buNone/>
            </a:pPr>
            <a:r>
              <a:rPr lang="ru-RU" sz="1200" dirty="0"/>
              <a:t>Všechny neocitované kliparty </a:t>
            </a:r>
            <a:r>
              <a:rPr lang="cs-CZ" sz="1200" dirty="0"/>
              <a:t>a další grafické objekty </a:t>
            </a:r>
            <a:r>
              <a:rPr lang="ru-RU" sz="1200" dirty="0"/>
              <a:t>jsou součástí prostředků výukového sw </a:t>
            </a:r>
            <a:r>
              <a:rPr lang="cs-CZ" sz="1200" dirty="0"/>
              <a:t>Smart Notebook a MS Office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88426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497</TotalTime>
  <Words>631</Words>
  <Application>Microsoft Office PowerPoint</Application>
  <PresentationFormat>Předvádění na obrazovce (4:3)</PresentationFormat>
  <Paragraphs>141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Motiv sady Office</vt:lpstr>
      <vt:lpstr>1_Motiv sady Office</vt:lpstr>
      <vt:lpstr>Obchodní akademie, Střední odborná škola  a Jazyková škola s právem státní jazykové zkoušky,  Hradec Králové</vt:lpstr>
      <vt:lpstr>                  ŽENSKÉ POHLAVNÍ ÚSTROJÍ</vt:lpstr>
      <vt:lpstr>             VNITŘNÍ POHLAVNÍ ORGÁNY: </vt:lpstr>
      <vt:lpstr>Prezentace aplikace PowerPoint</vt:lpstr>
      <vt:lpstr>Prezentace aplikace PowerPoint</vt:lpstr>
      <vt:lpstr>               ZEVNÍ  POHLAVNÍ ORGÁNY: </vt:lpstr>
      <vt:lpstr>                                         POPIŠ OBRÁZEK </vt:lpstr>
      <vt:lpstr>                                               OPAKOVÁNÍ </vt:lpstr>
      <vt:lpstr>                                                OPAKOVÁNÍ 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ŽENSKÉ POHLAVNÍ ÚSTROJÍ</dc:title>
  <dc:creator>Svobodová Šárka</dc:creator>
  <cp:lastModifiedBy>Svobodová Šárka</cp:lastModifiedBy>
  <cp:revision>36</cp:revision>
  <dcterms:created xsi:type="dcterms:W3CDTF">2013-02-06T09:36:29Z</dcterms:created>
  <dcterms:modified xsi:type="dcterms:W3CDTF">2013-06-13T11:43:58Z</dcterms:modified>
</cp:coreProperties>
</file>