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4" r:id="rId4"/>
    <p:sldId id="279" r:id="rId5"/>
    <p:sldId id="280" r:id="rId6"/>
    <p:sldId id="281" r:id="rId7"/>
    <p:sldId id="282" r:id="rId8"/>
    <p:sldId id="283" r:id="rId9"/>
    <p:sldId id="285" r:id="rId10"/>
    <p:sldId id="286" r:id="rId11"/>
    <p:sldId id="265" r:id="rId12"/>
    <p:sldId id="272" r:id="rId13"/>
    <p:sldId id="287" r:id="rId14"/>
    <p:sldId id="274" r:id="rId15"/>
    <p:sldId id="275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94" autoAdjust="0"/>
    <p:restoredTop sz="94628" autoAdjust="0"/>
  </p:normalViewPr>
  <p:slideViewPr>
    <p:cSldViewPr>
      <p:cViewPr>
        <p:scale>
          <a:sx n="94" d="100"/>
          <a:sy n="94" d="100"/>
        </p:scale>
        <p:origin x="-468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B0CEC-B8A4-4848-8498-BC61E8456014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3B7A3-9FBE-4FE8-AABC-2E40DF4829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093FB-7C1E-4610-8481-92BB5C329EB2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149C4-66E7-4047-90E8-43E1C5D622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CCBDC-3152-47AE-854E-9D4C7F44CBDE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31537-6937-4B19-AEBC-4324FEC722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E0429-7DF9-4713-96ED-BBAEBC5D3B18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884BC-DF29-4BBE-83BE-FBB74E57AD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CE556-3B40-4E08-A20D-4CC040DEF0AD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D07D9-44DD-4C73-AC10-7FB9144AFC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FEEA8-CFF4-4760-B365-3C7B3FA13836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52B4F-2732-4E47-A018-9C8A4F1987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FC219-CABD-4B9D-9588-595EA5D1A4A0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DE0C6-B4E5-4CC9-84FE-49854C102B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1E3E6-343D-470E-BF4A-7FC502604038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008FB-3CBD-45CC-B420-F06B2A3FB8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95B76-6A7E-4676-8AAB-10CD846593AC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FE5A7-AF28-47D8-89E5-306223BF62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1717D-AA15-4B96-B135-6207E06A6B55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A9DA2-5766-497B-A7B9-CC55380009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6CF8F-B764-49F7-8DF2-0DA8A4BC7C53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A9E6E-2046-4D7C-AFEF-61B030ECD8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85B893-390F-4160-BD53-A361CAA472C5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3C96F4-54A2-4D94-A796-4D6BADB6AB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3301331"/>
              </p:ext>
            </p:extLst>
          </p:nvPr>
        </p:nvGraphicFramePr>
        <p:xfrm>
          <a:off x="250825" y="2781300"/>
          <a:ext cx="8569325" cy="38905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Bc.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Martina Jeřábková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VY_32_INOVACE_9_PRIMA_PECE_05</a:t>
                      </a:r>
                    </a:p>
                    <a:p>
                      <a:pPr algn="l" fontAlgn="b"/>
                      <a:r>
                        <a:rPr lang="cs-CZ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Fyziologické funkce – krevní tlak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Přímá </a:t>
                      </a:r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péče a osobní asistence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Sociální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činnost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3.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červenec 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Krevní tlak, měření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krevního tlaku, hodnoty krevního tlaku</a:t>
                      </a:r>
                      <a:endParaRPr lang="cs-CZ" sz="14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učiva, opakování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411760" y="836613"/>
            <a:ext cx="6732240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/>
            </a:r>
            <a:br>
              <a:rPr lang="cs-CZ" sz="3200" b="1" dirty="0" smtClean="0">
                <a:latin typeface="Arial" charset="0"/>
                <a:cs typeface="Arial" charset="0"/>
              </a:rPr>
            </a:br>
            <a:r>
              <a:rPr lang="cs-CZ" sz="3200" b="1" dirty="0" smtClean="0">
                <a:latin typeface="Arial" charset="0"/>
                <a:cs typeface="Arial" charset="0"/>
              </a:rPr>
              <a:t>Fyziologické funkce – krevní tlak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541038" cy="4076700"/>
          </a:xfrm>
        </p:spPr>
        <p:txBody>
          <a:bodyPr rtlCol="0">
            <a:normAutofit fontScale="85000" lnSpcReduction="20000"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33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Krevní tlak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31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Arteriální, tepenný tlak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31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tlak, který krev vyvíjí na stěnu tepny (arterie).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3100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Je ovlivněn těmito faktory: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31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činností srdce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31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periferním odporem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31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množstvím krve v cévách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31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emocemi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31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tělesnou zátěží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31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cs-CZ" sz="31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cs-CZ" sz="31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olohou těla.</a:t>
            </a: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Mates\AppData\Local\Microsoft\Windows\Temporary Internet Files\Content.IE5\3VER9UBQ\MC90042399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365104"/>
            <a:ext cx="2503001" cy="2128639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6228184" y="6392914"/>
            <a:ext cx="277967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Obr. č.1 – Měření krevního tlaku</a:t>
            </a:r>
            <a:endParaRPr lang="cs-CZ" sz="1400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411760" y="836613"/>
            <a:ext cx="6732240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krevní tlak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Krevní tlak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rozlišujeme: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systolický krevní tlak </a:t>
            </a: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 stah levé srdeční 				    		komory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diastolický krevní tlak </a:t>
            </a: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uvolnění				     </a:t>
            </a:r>
          </a:p>
          <a:p>
            <a:pPr marL="0" lvl="5" indent="0" fontAlgn="base">
              <a:spcBef>
                <a:spcPts val="6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krevní tlak systolický/diastolický př. 120/80</a:t>
            </a:r>
          </a:p>
          <a:p>
            <a:pPr marL="0" lvl="5" indent="0" fontAlgn="base">
              <a:spcBef>
                <a:spcPts val="6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systolický tlak vždy vyšší.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339752" y="836613"/>
            <a:ext cx="6804248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krevní tlak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686800" cy="407670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Měření krevního tlaku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Měření tlaku je základním požadavkem každého lékařského vyšetření.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Pravidelně se měří lidem s chorobami srdce a cév,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 operacích, po velkém krvácení.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Měří se 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tlakoměrem – tonometrem.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Nejužívanější a nejspolehlivější je skříňkový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rtuťový tonometr.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srgbClr val="990033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prstClr val="black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660232" y="6400453"/>
            <a:ext cx="24991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Obr.  č. 2 - Rtuťový tonometr</a:t>
            </a:r>
            <a:endParaRPr lang="cs-CZ" sz="1400" dirty="0"/>
          </a:p>
        </p:txBody>
      </p:sp>
      <p:pic>
        <p:nvPicPr>
          <p:cNvPr id="2050" name="Picture 2" descr="C:\Users\Mates\AppData\Local\Microsoft\Windows\Temporary Internet Files\Content.IE5\3VER9UBQ\MC90041602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18932" y="3933056"/>
            <a:ext cx="1525067" cy="23842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5" name="Picture 13" descr="C:\Users\Mates\AppData\Local\Microsoft\Windows\Temporary Internet Files\Content.IE5\SQQSJE16\MC90040416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5157192"/>
            <a:ext cx="2107682" cy="1700808"/>
          </a:xfrm>
          <a:prstGeom prst="rect">
            <a:avLst/>
          </a:prstGeom>
          <a:noFill/>
        </p:spPr>
      </p:pic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411760" y="836613"/>
            <a:ext cx="6732240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krevní tlak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492896"/>
            <a:ext cx="8229600" cy="4365104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Měření krevního tlaku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 měření je třeba ještě 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naslouchadlo – fonendoskop.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Tlak se měří stále ve stejnou dobu, na stejném místě, ve stejné poloze při nejméně 15min.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lidu.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Tonometr se postaví přibližně do výše hrudníku, manžeta před měřením je prázdná, šroubek uzavřen.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srgbClr val="990033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prstClr val="black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940152" y="6021288"/>
            <a:ext cx="273023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Ob. č.3 – Měření krevního tlaku</a:t>
            </a:r>
            <a:endParaRPr lang="cs-CZ" sz="1400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411760" y="836613"/>
            <a:ext cx="6732240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krevní tlak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781300"/>
            <a:ext cx="8640960" cy="3816350"/>
          </a:xfrm>
        </p:spPr>
        <p:txBody>
          <a:bodyPr rtlCol="0">
            <a:normAutofit lnSpcReduction="10000"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Měření krevního tlaku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Postup měření: 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1) měřený – uvolněná narovnaná paže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2) v loketní jamce nahmatáme tepnu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3) na tepnu položíme membránu fonendoskopu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4) manžetu obtočíme 2 cm nad jamku loketní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5) balonkem napouštíme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manžetu,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dokud rtuť stoupá nad hranici systolického tlaku</a:t>
            </a:r>
          </a:p>
          <a:p>
            <a:pPr marL="400050" lvl="1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		. 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prstClr val="black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srgbClr val="990033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prstClr val="black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339752" y="836613"/>
            <a:ext cx="6804248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krevní tlak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36912"/>
            <a:ext cx="8892480" cy="4221088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Měření krevního tlaku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) uvolňujeme šroubek pozvolna a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sledujeme klesající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rtuť, pozorně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posloucháme:</a:t>
            </a: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- první slyšitelný úder označuje výšku systolického tlaku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- tlukot postupně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slábne,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až umlkne – poslední úder – diastolický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tlak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7) údaje zapíšeme - zápis: TK…/…mm </a:t>
            </a: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Hg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00050" lvl="1" indent="0" eaLnBrk="1" hangingPunct="1">
              <a:spcBef>
                <a:spcPts val="600"/>
              </a:spcBef>
              <a:buSzPct val="100000"/>
              <a:buNone/>
              <a:defRPr/>
            </a:pPr>
            <a:endParaRPr lang="cs-CZ" sz="2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srgbClr val="990033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prstClr val="black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3" name="Picture 3" descr="C:\Users\Mates\AppData\Local\Microsoft\Windows\Temporary Internet Files\Content.IE5\XSZ3POGD\MC90043709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7" y="4941168"/>
            <a:ext cx="1781999" cy="1621568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6588223" y="6477783"/>
            <a:ext cx="4930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Obr. č. 4 – Digitální tlakoměr</a:t>
            </a: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483768" y="836613"/>
            <a:ext cx="666023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krevní tlak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19256" cy="381635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Hodnoty krevního tlaku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pPr marL="400050" lvl="1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		</a:t>
            </a:r>
            <a:endParaRPr lang="cs-CZ" sz="2600" dirty="0" smtClean="0">
              <a:solidFill>
                <a:prstClr val="black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srgbClr val="990033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prstClr val="black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04670194"/>
              </p:ext>
            </p:extLst>
          </p:nvPr>
        </p:nvGraphicFramePr>
        <p:xfrm>
          <a:off x="1403648" y="3573016"/>
          <a:ext cx="6768753" cy="2714486"/>
        </p:xfrm>
        <a:graphic>
          <a:graphicData uri="http://schemas.openxmlformats.org/drawingml/2006/table">
            <a:tbl>
              <a:tblPr firstRow="1" bandRow="1">
                <a:effectLst>
                  <a:outerShdw blurRad="76200" dir="13500000" sy="23000" kx="1200000" algn="br" rotWithShape="0">
                    <a:prstClr val="black">
                      <a:alpha val="20000"/>
                    </a:prstClr>
                  </a:outerShdw>
                </a:effectLst>
                <a:tableStyleId>{284E427A-3D55-4303-BF80-6455036E1DE7}</a:tableStyleId>
              </a:tblPr>
              <a:tblGrid>
                <a:gridCol w="2256251"/>
                <a:gridCol w="2256251"/>
                <a:gridCol w="2256251"/>
              </a:tblGrid>
              <a:tr h="262993"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h="50800" prst="divot"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Arial" pitchFamily="34" charset="0"/>
                          <a:cs typeface="Arial" pitchFamily="34" charset="0"/>
                        </a:rPr>
                        <a:t>Norma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h="50800" prst="divot"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h="50800" prst="divot"/>
                      <a:lightRig rig="flood" dir="t"/>
                    </a:cell3D>
                    <a:solidFill>
                      <a:srgbClr val="00B0F0"/>
                    </a:solidFill>
                  </a:tcPr>
                </a:tc>
              </a:tr>
              <a:tr h="472455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menší děti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h="50800" prst="divot"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h="50800" prst="divot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80/45 mm </a:t>
                      </a:r>
                      <a:r>
                        <a:rPr lang="cs-CZ" sz="2400" kern="12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Hg</a:t>
                      </a:r>
                      <a:endParaRPr lang="cs-CZ" sz="2400" kern="1200" dirty="0" smtClean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h="50800" prst="divot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79017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větší děti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h="50800" prst="divot"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h="50800" prst="divot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110/70 mm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2400" baseline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Hg</a:t>
                      </a:r>
                      <a:endParaRPr lang="cs-CZ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h="50800" prst="divot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79017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dospělí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h="50800" prst="divot"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průměr</a:t>
                      </a:r>
                      <a:endParaRPr lang="cs-CZ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h="50800" prst="divot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120/80 mm </a:t>
                      </a:r>
                      <a:r>
                        <a:rPr lang="cs-CZ" sz="24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Hg</a:t>
                      </a:r>
                      <a:endParaRPr lang="cs-CZ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h="50800" prst="divot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826797"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h="50800" prst="divot"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rozmezí</a:t>
                      </a:r>
                      <a:endParaRPr lang="cs-CZ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h="50800" prst="divot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100/60-145/95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mm </a:t>
                      </a:r>
                      <a:r>
                        <a:rPr lang="cs-CZ" sz="2400" baseline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Hg</a:t>
                      </a:r>
                      <a:endParaRPr lang="cs-CZ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h="50800" prst="divot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339752" y="836613"/>
            <a:ext cx="6804248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krevní tlak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19256" cy="381635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Hypotenze = nízký krevní tlak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Dojde-li u dospělého k poklesu systolického tlaku pod 100 mm </a:t>
            </a: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Hg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Vzniká většinou jako sekundární následek poruch v distribuci krve.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Méně častá než hypertenze. 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pPr marL="400050" lvl="1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		</a:t>
            </a:r>
            <a:endParaRPr lang="cs-CZ" sz="2600" dirty="0" smtClean="0">
              <a:solidFill>
                <a:prstClr val="black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srgbClr val="990033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prstClr val="black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267744" y="836613"/>
            <a:ext cx="6876256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krevní tlak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19256" cy="381635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Hypertenze = vysoký krevní tlak  </a:t>
            </a: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výšení TK nad 140/90 mm </a:t>
            </a: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Hg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Rozlišujeme dva druhy hypertenzí: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- primární (genetika, obezita, stres, kouření)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- sekundární – choroba ledvin, nadledvin.</a:t>
            </a:r>
          </a:p>
          <a:p>
            <a:pPr marL="400050" lvl="1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		</a:t>
            </a:r>
            <a:endParaRPr lang="cs-CZ" sz="2600" dirty="0" smtClean="0">
              <a:solidFill>
                <a:prstClr val="black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srgbClr val="990033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prstClr val="black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2411760" y="836613"/>
            <a:ext cx="6732240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krevní tlak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107504" y="2564904"/>
            <a:ext cx="8928992" cy="4176464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Opakování nového učiva</a:t>
            </a:r>
            <a:endParaRPr lang="cs-CZ" sz="1600" b="1" dirty="0" smtClean="0">
              <a:latin typeface="Arial" charset="0"/>
              <a:cs typeface="Arial" charset="0"/>
            </a:endParaRPr>
          </a:p>
          <a:p>
            <a:pPr marL="457200" indent="-457200" algn="just" eaLnBrk="1" hangingPunct="1">
              <a:buFont typeface="Arial" charset="0"/>
              <a:buAutoNum type="arabicPeriod"/>
              <a:defRPr/>
            </a:pPr>
            <a:r>
              <a:rPr lang="cs-CZ" sz="2500" dirty="0" smtClean="0">
                <a:latin typeface="Arial" charset="0"/>
                <a:cs typeface="Arial" charset="0"/>
              </a:rPr>
              <a:t>Rozdíl mezi systolickým a diastolickým krevním tlakem.</a:t>
            </a:r>
          </a:p>
          <a:p>
            <a:pPr marL="457200" indent="-457200" algn="just" eaLnBrk="1" hangingPunct="1">
              <a:buNone/>
              <a:defRPr/>
            </a:pPr>
            <a:r>
              <a:rPr lang="cs-CZ" sz="2500" i="1" dirty="0" smtClean="0">
                <a:latin typeface="Arial" charset="0"/>
                <a:cs typeface="Arial" charset="0"/>
              </a:rPr>
              <a:t> </a:t>
            </a:r>
            <a:r>
              <a:rPr lang="cs-CZ" sz="2500" i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- systolický je vyvolaný stahem levé srdeční komory, diastolický  je odrazem uvolnění a plnění srdečních komor</a:t>
            </a:r>
          </a:p>
          <a:p>
            <a:pPr marL="457200" indent="-457200" algn="just" eaLnBrk="1" hangingPunct="1">
              <a:buFont typeface="+mj-lt"/>
              <a:buAutoNum type="arabicPeriod" startAt="2"/>
              <a:defRPr/>
            </a:pPr>
            <a:r>
              <a:rPr lang="cs-CZ" sz="2500" dirty="0" smtClean="0">
                <a:latin typeface="Arial" charset="0"/>
                <a:cs typeface="Arial" charset="0"/>
              </a:rPr>
              <a:t>Jakými faktory je krevní tlak ovlivňován?</a:t>
            </a:r>
          </a:p>
          <a:p>
            <a:pPr marL="457200" lvl="2" indent="-457200" algn="just" eaLnBrk="1" hangingPunct="1">
              <a:buNone/>
              <a:defRPr/>
            </a:pPr>
            <a:r>
              <a:rPr lang="cs-CZ" sz="2500" i="1" dirty="0" smtClean="0">
                <a:latin typeface="Arial" charset="0"/>
                <a:cs typeface="Arial" charset="0"/>
              </a:rPr>
              <a:t> </a:t>
            </a:r>
            <a:r>
              <a:rPr lang="cs-CZ" sz="2500" i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- </a:t>
            </a:r>
            <a:r>
              <a:rPr lang="cs-CZ" sz="2500" i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činností srdce, periferním odporem, množstvím krve v cévách, emocemi, tělesnou zátěží, polohou těla apod.</a:t>
            </a:r>
            <a:endParaRPr lang="cs-CZ" sz="2500" i="1" dirty="0" smtClean="0">
              <a:solidFill>
                <a:srgbClr val="990033"/>
              </a:solidFill>
              <a:latin typeface="Arial" charset="0"/>
              <a:cs typeface="Arial" charset="0"/>
            </a:endParaRPr>
          </a:p>
          <a:p>
            <a:pPr marL="457200" indent="-457200" algn="just" eaLnBrk="1" hangingPunct="1">
              <a:buFont typeface="+mj-lt"/>
              <a:buAutoNum type="arabicPeriod" startAt="3"/>
              <a:defRPr/>
            </a:pPr>
            <a:r>
              <a:rPr lang="cs-CZ" sz="2500" dirty="0" smtClean="0">
                <a:latin typeface="Arial" charset="0"/>
                <a:cs typeface="Arial" charset="0"/>
              </a:rPr>
              <a:t>Jaké mohou být příčiny hypertenze?</a:t>
            </a:r>
          </a:p>
          <a:p>
            <a:pPr marL="457200" indent="-457200" algn="just" eaLnBrk="1" hangingPunct="1">
              <a:buNone/>
              <a:defRPr/>
            </a:pPr>
            <a:r>
              <a:rPr lang="cs-CZ" sz="2500" i="1" dirty="0" smtClean="0">
                <a:latin typeface="Arial" charset="0"/>
                <a:cs typeface="Arial" charset="0"/>
              </a:rPr>
              <a:t> </a:t>
            </a:r>
            <a:r>
              <a:rPr lang="cs-CZ" sz="2500" i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-</a:t>
            </a:r>
            <a:r>
              <a:rPr lang="cs-CZ" sz="2500" i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genetika, stres, kouření, nemoci ledvin, nadledvin</a:t>
            </a:r>
            <a:endParaRPr lang="cs-CZ" sz="2500" i="1" dirty="0" smtClean="0">
              <a:solidFill>
                <a:srgbClr val="990033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Users\Mates\AppData\Local\Microsoft\Windows\Temporary Internet Files\Content.IE5\TMT9U3OI\MC90032439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323528" y="5924585"/>
            <a:ext cx="1787652" cy="913486"/>
          </a:xfrm>
          <a:prstGeom prst="rect">
            <a:avLst/>
          </a:prstGeom>
          <a:noFill/>
        </p:spPr>
      </p:pic>
      <p:pic>
        <p:nvPicPr>
          <p:cNvPr id="8197" name="Picture 5" descr="C:\Users\Mates\AppData\Local\Microsoft\Windows\Temporary Internet Files\Content.IE5\XSZ3POGD\MC90034044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5589240"/>
            <a:ext cx="1827212" cy="954088"/>
          </a:xfrm>
          <a:prstGeom prst="rect">
            <a:avLst/>
          </a:prstGeom>
          <a:noFill/>
        </p:spPr>
      </p:pic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2339752" y="836613"/>
            <a:ext cx="6804248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krevní tlak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179512" y="2781299"/>
            <a:ext cx="8435280" cy="4076701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Opakování nového učiva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Ke každému obrázku přiřaďte odpovídající název. </a:t>
            </a: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Tonometr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Fonendoskop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Hypertenze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Hypotenze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020272" y="4941168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č. 6</a:t>
            </a:r>
            <a:endParaRPr lang="cs-CZ" sz="1400" dirty="0"/>
          </a:p>
        </p:txBody>
      </p:sp>
      <p:sp>
        <p:nvSpPr>
          <p:cNvPr id="8" name="Obdélník 7"/>
          <p:cNvSpPr/>
          <p:nvPr/>
        </p:nvSpPr>
        <p:spPr>
          <a:xfrm>
            <a:off x="3563888" y="6381328"/>
            <a:ext cx="8608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Obr. č. 7</a:t>
            </a:r>
            <a:endParaRPr lang="cs-CZ" sz="1400" dirty="0"/>
          </a:p>
        </p:txBody>
      </p:sp>
      <p:sp>
        <p:nvSpPr>
          <p:cNvPr id="11" name="Obdélník 10"/>
          <p:cNvSpPr/>
          <p:nvPr/>
        </p:nvSpPr>
        <p:spPr>
          <a:xfrm>
            <a:off x="4427984" y="5013176"/>
            <a:ext cx="8111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Obr. č.5</a:t>
            </a:r>
            <a:endParaRPr lang="cs-CZ" sz="1400" dirty="0"/>
          </a:p>
        </p:txBody>
      </p:sp>
      <p:sp>
        <p:nvSpPr>
          <p:cNvPr id="13" name="Obdélník 12"/>
          <p:cNvSpPr/>
          <p:nvPr/>
        </p:nvSpPr>
        <p:spPr>
          <a:xfrm>
            <a:off x="7164288" y="6381328"/>
            <a:ext cx="8608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Obr. č. 8</a:t>
            </a:r>
            <a:endParaRPr lang="cs-CZ" sz="1400" dirty="0"/>
          </a:p>
        </p:txBody>
      </p:sp>
      <p:pic>
        <p:nvPicPr>
          <p:cNvPr id="8194" name="Picture 2" descr="C:\Users\Mates\AppData\Local\Microsoft\Windows\Temporary Internet Files\Content.IE5\3VER9UBQ\MC90027954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3717032"/>
            <a:ext cx="1453896" cy="1826057"/>
          </a:xfrm>
          <a:prstGeom prst="rect">
            <a:avLst/>
          </a:prstGeom>
          <a:noFill/>
        </p:spPr>
      </p:pic>
      <p:pic>
        <p:nvPicPr>
          <p:cNvPr id="8195" name="Picture 3" descr="C:\Users\Mates\AppData\Local\Microsoft\Windows\Temporary Internet Files\Content.IE5\TMT9U3OI\MC90039819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3789040"/>
            <a:ext cx="1806854" cy="1700784"/>
          </a:xfrm>
          <a:prstGeom prst="rect">
            <a:avLst/>
          </a:prstGeom>
          <a:noFill/>
        </p:spPr>
      </p:pic>
      <p:sp>
        <p:nvSpPr>
          <p:cNvPr id="14" name="Zaoblený obdélník 13"/>
          <p:cNvSpPr/>
          <p:nvPr/>
        </p:nvSpPr>
        <p:spPr>
          <a:xfrm>
            <a:off x="1763688" y="6165304"/>
            <a:ext cx="1728192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145/90 mm </a:t>
            </a:r>
            <a:r>
              <a:rPr lang="cs-CZ" dirty="0" err="1" smtClean="0"/>
              <a:t>Hg</a:t>
            </a:r>
            <a:endParaRPr lang="cs-CZ" dirty="0"/>
          </a:p>
        </p:txBody>
      </p:sp>
      <p:sp>
        <p:nvSpPr>
          <p:cNvPr id="15" name="Zaoblený obdélník 14"/>
          <p:cNvSpPr/>
          <p:nvPr/>
        </p:nvSpPr>
        <p:spPr>
          <a:xfrm>
            <a:off x="5292080" y="6165304"/>
            <a:ext cx="1800200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90/55 mm </a:t>
            </a:r>
            <a:r>
              <a:rPr lang="cs-CZ" dirty="0" err="1" smtClean="0"/>
              <a:t>Hg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  <p:bldP spid="7" grpId="0"/>
      <p:bldP spid="8" grpId="0"/>
      <p:bldP spid="11" grpId="0"/>
      <p:bldP spid="13" grpId="0"/>
      <p:bldP spid="14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Users\Mates\AppData\Local\Microsoft\Windows\Temporary Internet Files\Content.IE5\TMT9U3OI\MC90032439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27584" y="5661248"/>
            <a:ext cx="1787652" cy="913486"/>
          </a:xfrm>
          <a:prstGeom prst="rect">
            <a:avLst/>
          </a:prstGeom>
          <a:noFill/>
        </p:spPr>
      </p:pic>
      <p:pic>
        <p:nvPicPr>
          <p:cNvPr id="8197" name="Picture 5" descr="C:\Users\Mates\AppData\Local\Microsoft\Windows\Temporary Internet Files\Content.IE5\XSZ3POGD\MC90034044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5589240"/>
            <a:ext cx="1827212" cy="954088"/>
          </a:xfrm>
          <a:prstGeom prst="rect">
            <a:avLst/>
          </a:prstGeom>
          <a:noFill/>
        </p:spPr>
      </p:pic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2483768" y="836613"/>
            <a:ext cx="666023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krevní tlak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299"/>
            <a:ext cx="8229600" cy="4076701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Opakování nového učiva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Řešení. </a:t>
            </a: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020272" y="4941168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(6) fonendoskop</a:t>
            </a:r>
            <a:endParaRPr lang="cs-CZ" sz="1400" dirty="0"/>
          </a:p>
        </p:txBody>
      </p:sp>
      <p:sp>
        <p:nvSpPr>
          <p:cNvPr id="8" name="Obdélník 7"/>
          <p:cNvSpPr/>
          <p:nvPr/>
        </p:nvSpPr>
        <p:spPr>
          <a:xfrm>
            <a:off x="3563888" y="6381328"/>
            <a:ext cx="138691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(</a:t>
            </a:r>
            <a:r>
              <a:rPr lang="cs-CZ" sz="1400" dirty="0"/>
              <a:t>7</a:t>
            </a:r>
            <a:r>
              <a:rPr lang="cs-CZ" sz="1400" dirty="0" smtClean="0"/>
              <a:t>)  hypertenze</a:t>
            </a:r>
            <a:endParaRPr lang="cs-CZ" sz="1400" dirty="0"/>
          </a:p>
        </p:txBody>
      </p:sp>
      <p:sp>
        <p:nvSpPr>
          <p:cNvPr id="11" name="Obdélník 10"/>
          <p:cNvSpPr/>
          <p:nvPr/>
        </p:nvSpPr>
        <p:spPr>
          <a:xfrm>
            <a:off x="4427984" y="5013176"/>
            <a:ext cx="120738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(5)  tonometr</a:t>
            </a:r>
            <a:endParaRPr lang="cs-CZ" sz="1400" dirty="0"/>
          </a:p>
        </p:txBody>
      </p:sp>
      <p:sp>
        <p:nvSpPr>
          <p:cNvPr id="13" name="Obdélník 12"/>
          <p:cNvSpPr/>
          <p:nvPr/>
        </p:nvSpPr>
        <p:spPr>
          <a:xfrm>
            <a:off x="7164288" y="6381328"/>
            <a:ext cx="13276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(</a:t>
            </a:r>
            <a:r>
              <a:rPr lang="cs-CZ" sz="1400" dirty="0"/>
              <a:t>8</a:t>
            </a:r>
            <a:r>
              <a:rPr lang="cs-CZ" sz="1400" dirty="0" smtClean="0"/>
              <a:t>)  hypotenze</a:t>
            </a:r>
            <a:endParaRPr lang="cs-CZ" sz="1400" dirty="0"/>
          </a:p>
        </p:txBody>
      </p:sp>
      <p:pic>
        <p:nvPicPr>
          <p:cNvPr id="8194" name="Picture 2" descr="C:\Users\Mates\AppData\Local\Microsoft\Windows\Temporary Internet Files\Content.IE5\3VER9UBQ\MC90027954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3717032"/>
            <a:ext cx="1453896" cy="1826057"/>
          </a:xfrm>
          <a:prstGeom prst="rect">
            <a:avLst/>
          </a:prstGeom>
          <a:noFill/>
        </p:spPr>
      </p:pic>
      <p:pic>
        <p:nvPicPr>
          <p:cNvPr id="8195" name="Picture 3" descr="C:\Users\Mates\AppData\Local\Microsoft\Windows\Temporary Internet Files\Content.IE5\TMT9U3OI\MC90039819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3789040"/>
            <a:ext cx="1806854" cy="1700784"/>
          </a:xfrm>
          <a:prstGeom prst="rect">
            <a:avLst/>
          </a:prstGeom>
          <a:noFill/>
        </p:spPr>
      </p:pic>
      <p:sp>
        <p:nvSpPr>
          <p:cNvPr id="14" name="Zaoblený obdélník 13"/>
          <p:cNvSpPr/>
          <p:nvPr/>
        </p:nvSpPr>
        <p:spPr>
          <a:xfrm>
            <a:off x="1763688" y="6165304"/>
            <a:ext cx="1728192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145/90 mm </a:t>
            </a:r>
            <a:r>
              <a:rPr lang="cs-CZ" dirty="0" err="1" smtClean="0"/>
              <a:t>Hg</a:t>
            </a:r>
            <a:endParaRPr lang="cs-CZ" dirty="0"/>
          </a:p>
        </p:txBody>
      </p:sp>
      <p:sp>
        <p:nvSpPr>
          <p:cNvPr id="15" name="Zaoblený obdélník 14"/>
          <p:cNvSpPr/>
          <p:nvPr/>
        </p:nvSpPr>
        <p:spPr>
          <a:xfrm>
            <a:off x="5292080" y="6165304"/>
            <a:ext cx="1800200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90/55 mm </a:t>
            </a:r>
            <a:r>
              <a:rPr lang="cs-CZ" dirty="0" err="1" smtClean="0"/>
              <a:t>Hg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  <p:bldP spid="7" grpId="0"/>
      <p:bldP spid="8" grpId="0"/>
      <p:bldP spid="11" grpId="0"/>
      <p:bldP spid="13" grpId="0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2500313" y="0"/>
            <a:ext cx="6443662" cy="1143000"/>
          </a:xfrm>
        </p:spPr>
        <p:txBody>
          <a:bodyPr anchor="b"/>
          <a:lstStyle/>
          <a:p>
            <a:pPr algn="r" eaLnBrk="1" hangingPunct="1"/>
            <a:endParaRPr lang="cs-CZ" sz="2000" b="1" smtClean="0">
              <a:latin typeface="Arial" charset="0"/>
              <a:cs typeface="Arial" charset="0"/>
            </a:endParaRP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179512" y="2781300"/>
            <a:ext cx="8507288" cy="4076700"/>
          </a:xfrm>
        </p:spPr>
        <p:txBody>
          <a:bodyPr/>
          <a:lstStyle/>
          <a:p>
            <a:pPr marL="457200" indent="-457200" eaLnBrk="1" hangingPunct="1">
              <a:buFont typeface="Arial" charset="0"/>
              <a:buNone/>
            </a:pPr>
            <a:r>
              <a:rPr lang="cs-CZ" sz="2800" b="1" dirty="0" smtClean="0">
                <a:latin typeface="Arial" charset="0"/>
                <a:cs typeface="Arial" charset="0"/>
              </a:rPr>
              <a:t>Použitá literatura: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200" dirty="0" smtClean="0">
                <a:latin typeface="Arial" charset="0"/>
                <a:cs typeface="Arial" charset="0"/>
              </a:rPr>
              <a:t>NOVÁKOVÁ, R. </a:t>
            </a:r>
            <a:r>
              <a:rPr lang="cs-CZ" sz="2200" i="1" dirty="0" smtClean="0">
                <a:latin typeface="Arial" charset="0"/>
                <a:cs typeface="Arial" charset="0"/>
              </a:rPr>
              <a:t>Pečovatelství I.  </a:t>
            </a:r>
            <a:r>
              <a:rPr lang="cs-CZ" sz="2200" dirty="0" smtClean="0">
                <a:latin typeface="Arial" charset="0"/>
                <a:cs typeface="Arial" charset="0"/>
              </a:rPr>
              <a:t>Praha: Triton. 2008. ISBN 978 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200" dirty="0" smtClean="0">
                <a:latin typeface="Arial" charset="0"/>
                <a:cs typeface="Arial" charset="0"/>
              </a:rPr>
              <a:t>80-7387-085-0</a:t>
            </a:r>
          </a:p>
          <a:p>
            <a:pPr marL="457200" indent="-457200" eaLnBrk="1" hangingPunct="1">
              <a:buFont typeface="Arial" charset="0"/>
              <a:buNone/>
            </a:pPr>
            <a:endParaRPr lang="cs-CZ" sz="2200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r>
              <a:rPr lang="cs-CZ" sz="2200" dirty="0" smtClean="0">
                <a:latin typeface="Arial" charset="0"/>
                <a:cs typeface="Arial" charset="0"/>
              </a:rPr>
              <a:t>HŮSKOVÁ, J., KAŠNÁ, P. </a:t>
            </a:r>
            <a:r>
              <a:rPr lang="cs-CZ" sz="2200" i="1" dirty="0" smtClean="0">
                <a:latin typeface="Arial" charset="0"/>
                <a:cs typeface="Arial" charset="0"/>
              </a:rPr>
              <a:t>Ošetřovatelství- ošetřovatelské postupy 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200" i="1" dirty="0" smtClean="0">
                <a:latin typeface="Arial" charset="0"/>
                <a:cs typeface="Arial" charset="0"/>
              </a:rPr>
              <a:t>pro zdravotnické asistenty, pracovní sešit II/2.díl. </a:t>
            </a:r>
            <a:r>
              <a:rPr lang="cs-CZ" sz="2200" dirty="0" smtClean="0">
                <a:latin typeface="Arial" charset="0"/>
                <a:cs typeface="Arial" charset="0"/>
              </a:rPr>
              <a:t>Praha: </a:t>
            </a:r>
            <a:r>
              <a:rPr lang="cs-CZ" sz="2200" dirty="0" err="1" smtClean="0">
                <a:latin typeface="Arial" charset="0"/>
                <a:cs typeface="Arial" charset="0"/>
              </a:rPr>
              <a:t>Grada</a:t>
            </a:r>
            <a:r>
              <a:rPr lang="cs-CZ" sz="2200" dirty="0">
                <a:latin typeface="Arial" charset="0"/>
                <a:cs typeface="Arial" charset="0"/>
              </a:rPr>
              <a:t> </a:t>
            </a:r>
            <a:endParaRPr lang="cs-CZ" sz="2200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r>
              <a:rPr lang="cs-CZ" sz="2200" dirty="0" err="1" smtClean="0">
                <a:latin typeface="Arial" charset="0"/>
                <a:cs typeface="Arial" charset="0"/>
              </a:rPr>
              <a:t>Publishink</a:t>
            </a:r>
            <a:r>
              <a:rPr lang="cs-CZ" sz="2200" dirty="0" smtClean="0">
                <a:latin typeface="Arial" charset="0"/>
                <a:cs typeface="Arial" charset="0"/>
              </a:rPr>
              <a:t>, a.s. 2009. ISBN 978- 80-247-2854-4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800" b="1" dirty="0" smtClean="0">
                <a:latin typeface="Arial" charset="0"/>
                <a:cs typeface="Arial" charset="0"/>
              </a:rPr>
              <a:t>Obrázkové zdroje:</a:t>
            </a:r>
          </a:p>
          <a:p>
            <a:pPr marL="457200" indent="-457200" eaLnBrk="1" hangingPunct="1">
              <a:buNone/>
            </a:pPr>
            <a:r>
              <a:rPr lang="cs-CZ" sz="2200" dirty="0" smtClean="0">
                <a:latin typeface="Arial" charset="0"/>
                <a:cs typeface="Arial" charset="0"/>
              </a:rPr>
              <a:t>1. – 8. Microsoft </a:t>
            </a:r>
            <a:r>
              <a:rPr lang="cs-CZ" sz="2200" dirty="0">
                <a:latin typeface="Arial" charset="0"/>
                <a:cs typeface="Arial" charset="0"/>
              </a:rPr>
              <a:t>obrázková </a:t>
            </a:r>
            <a:r>
              <a:rPr lang="cs-CZ" sz="2200" dirty="0" smtClean="0">
                <a:latin typeface="Arial" charset="0"/>
                <a:cs typeface="Arial" charset="0"/>
              </a:rPr>
              <a:t>sada – www.office.</a:t>
            </a:r>
            <a:r>
              <a:rPr lang="cs-CZ" sz="2200" dirty="0" err="1" smtClean="0">
                <a:latin typeface="Arial" charset="0"/>
                <a:cs typeface="Arial" charset="0"/>
              </a:rPr>
              <a:t>microsofto.com</a:t>
            </a:r>
            <a:endParaRPr lang="cs-CZ" sz="2200" dirty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6389" name="Obdélník 4"/>
          <p:cNvSpPr>
            <a:spLocks noChangeArrowheads="1"/>
          </p:cNvSpPr>
          <p:nvPr/>
        </p:nvSpPr>
        <p:spPr bwMode="auto">
          <a:xfrm>
            <a:off x="2500313" y="1571625"/>
            <a:ext cx="66436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sz="3200" b="1" dirty="0" smtClean="0"/>
              <a:t>Použitá literatura a zdroje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>
          <a:xfrm>
            <a:off x="2500313" y="0"/>
            <a:ext cx="6443662" cy="1143000"/>
          </a:xfrm>
        </p:spPr>
        <p:txBody>
          <a:bodyPr anchor="b"/>
          <a:lstStyle/>
          <a:p>
            <a:pPr algn="r" eaLnBrk="1" hangingPunct="1"/>
            <a:endParaRPr lang="cs-CZ" sz="2000" b="1" smtClean="0">
              <a:latin typeface="Arial" charset="0"/>
              <a:cs typeface="Arial" charset="0"/>
            </a:endParaRP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cs-CZ" sz="2600" dirty="0">
                <a:latin typeface="Arial" charset="0"/>
              </a:rPr>
              <a:t>Autor: Bc. Martina Jeřábková</a:t>
            </a:r>
          </a:p>
          <a:p>
            <a:pPr marL="609600" indent="-609600" algn="ctr">
              <a:buNone/>
              <a:defRPr/>
            </a:pPr>
            <a:r>
              <a:rPr lang="cs-CZ" sz="2600" dirty="0">
                <a:latin typeface="Arial" charset="0"/>
              </a:rPr>
              <a:t>Název díla: Fyziologické funkce </a:t>
            </a:r>
            <a:r>
              <a:rPr lang="cs-CZ" sz="2600" dirty="0" smtClean="0">
                <a:latin typeface="Arial" charset="0"/>
              </a:rPr>
              <a:t>– krevní puls</a:t>
            </a: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 marL="609600" indent="-609600" algn="ctr">
              <a:buNone/>
              <a:defRPr/>
            </a:pPr>
            <a:r>
              <a:rPr lang="cs-CZ" sz="2600" dirty="0">
                <a:latin typeface="Arial" charset="0"/>
              </a:rPr>
              <a:t>Datum vzniku: červenec 2013      </a:t>
            </a:r>
          </a:p>
          <a:p>
            <a:pPr marL="609600" indent="-609600" algn="ctr">
              <a:buNone/>
              <a:defRPr/>
            </a:pPr>
            <a:r>
              <a:rPr lang="cs-CZ" sz="2600" dirty="0">
                <a:latin typeface="Arial" charset="0"/>
              </a:rPr>
              <a:t>                                                                                               Materiál je určen pro bezplatné používání pro potřeby výuky na všech typech škol a školských zařízení. Jakékoliv další využití podléhá autorskému </a:t>
            </a:r>
            <a:r>
              <a:rPr lang="cs-CZ" sz="2600" dirty="0" smtClean="0">
                <a:latin typeface="Arial" charset="0"/>
              </a:rPr>
              <a:t>právu, </a:t>
            </a:r>
            <a:r>
              <a:rPr lang="cs-CZ" sz="2600" dirty="0">
                <a:latin typeface="Arial" charset="0"/>
              </a:rPr>
              <a:t>prezentace je autorským dílem.</a:t>
            </a:r>
          </a:p>
          <a:p>
            <a:pPr marL="457200" indent="-457200" eaLnBrk="1" hangingPunct="1"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</p:txBody>
      </p:sp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7413" name="Obdélník 4"/>
          <p:cNvSpPr>
            <a:spLocks noChangeArrowheads="1"/>
          </p:cNvSpPr>
          <p:nvPr/>
        </p:nvSpPr>
        <p:spPr bwMode="auto">
          <a:xfrm>
            <a:off x="2500313" y="1571625"/>
            <a:ext cx="66436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b="1"/>
              <a:t>Obchodní akademie, Střední odborná škola </a:t>
            </a:r>
            <a:br>
              <a:rPr lang="cs-CZ" b="1"/>
            </a:br>
            <a:r>
              <a:rPr lang="cs-CZ" b="1"/>
              <a:t>a Jazyková škola s právem státní jazykové zkoušky, </a:t>
            </a:r>
            <a:br>
              <a:rPr lang="cs-CZ" b="1"/>
            </a:br>
            <a:r>
              <a:rPr lang="cs-CZ" b="1"/>
              <a:t>Hradec Králové</a:t>
            </a:r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2286000" y="199783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ctr"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915</TotalTime>
  <Words>674</Words>
  <Application>Microsoft Office PowerPoint</Application>
  <PresentationFormat>Předvádění na obrazovce (4:3)</PresentationFormat>
  <Paragraphs>150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Obchodní akademie, Střední odborná škola  a Jazyková škola s právem státní jazykové zkoušky,  Hradec Králové</vt:lpstr>
      <vt:lpstr> Fyziologické funkce – krevní tlak</vt:lpstr>
      <vt:lpstr>Fyziologické funkce – krevní tlak</vt:lpstr>
      <vt:lpstr>Fyziologické funkce – krevní tlak</vt:lpstr>
      <vt:lpstr>Fyziologické funkce – krevní tlak</vt:lpstr>
      <vt:lpstr>Fyziologické funkce – krevní tlak</vt:lpstr>
      <vt:lpstr>Fyziologické funkce – krevní tlak</vt:lpstr>
      <vt:lpstr>Fyziologické funkce – krevní tlak</vt:lpstr>
      <vt:lpstr>Fyziologické funkce – krevní tlak</vt:lpstr>
      <vt:lpstr>Fyziologické funkce – krevní tlak</vt:lpstr>
      <vt:lpstr>Fyziologické funkce – krevní tlak</vt:lpstr>
      <vt:lpstr>Fyziologické funkce – krevní tlak</vt:lpstr>
      <vt:lpstr>Fyziologické funkce – krevní tlak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Dum</cp:lastModifiedBy>
  <cp:revision>93</cp:revision>
  <dcterms:created xsi:type="dcterms:W3CDTF">2012-11-30T22:17:21Z</dcterms:created>
  <dcterms:modified xsi:type="dcterms:W3CDTF">2014-07-14T11:45:05Z</dcterms:modified>
</cp:coreProperties>
</file>