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6" r:id="rId4"/>
    <p:sldId id="278" r:id="rId5"/>
    <p:sldId id="279" r:id="rId6"/>
    <p:sldId id="280" r:id="rId7"/>
    <p:sldId id="277" r:id="rId8"/>
    <p:sldId id="281" r:id="rId9"/>
    <p:sldId id="282" r:id="rId10"/>
    <p:sldId id="265" r:id="rId11"/>
    <p:sldId id="272" r:id="rId12"/>
    <p:sldId id="283" r:id="rId13"/>
    <p:sldId id="274" r:id="rId14"/>
    <p:sldId id="275" r:id="rId15"/>
    <p:sldId id="284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13" autoAdjust="0"/>
    <p:restoredTop sz="94628" autoAdjust="0"/>
  </p:normalViewPr>
  <p:slideViewPr>
    <p:cSldViewPr>
      <p:cViewPr>
        <p:scale>
          <a:sx n="94" d="100"/>
          <a:sy n="94" d="100"/>
        </p:scale>
        <p:origin x="-83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FB0CEC-B8A4-4848-8498-BC61E8456014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3B7A3-9FBE-4FE8-AABC-2E40DF482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093FB-7C1E-4610-8481-92BB5C329EB2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149C4-66E7-4047-90E8-43E1C5D622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CBDC-3152-47AE-854E-9D4C7F44CBDE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31537-6937-4B19-AEBC-4324FEC72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E0429-7DF9-4713-96ED-BBAEBC5D3B1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884BC-DF29-4BBE-83BE-FBB74E57AD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CE556-3B40-4E08-A20D-4CC040DEF0AD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D07D9-44DD-4C73-AC10-7FB9144AF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FEEA8-CFF4-4760-B365-3C7B3FA13836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52B4F-2732-4E47-A018-9C8A4F1987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FC219-CABD-4B9D-9588-595EA5D1A4A0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DE0C6-B4E5-4CC9-84FE-49854C102B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1E3E6-343D-470E-BF4A-7FC502604038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008FB-3CBD-45CC-B420-F06B2A3FB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95B76-6A7E-4676-8AAB-10CD846593AC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FE5A7-AF28-47D8-89E5-306223BF62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1717D-AA15-4B96-B135-6207E06A6B5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2A9DA2-5766-497B-A7B9-CC5538000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6CF8F-B764-49F7-8DF2-0DA8A4BC7C53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A9E6E-2046-4D7C-AFEF-61B030ECD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85B893-390F-4160-BD53-A361CAA472C5}" type="datetimeFigureOut">
              <a:rPr lang="cs-CZ"/>
              <a:pPr>
                <a:defRPr/>
              </a:pPr>
              <a:t>13.5.2014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3C96F4-54A2-4D94-A796-4D6BADB6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1690511"/>
              </p:ext>
            </p:extLst>
          </p:nvPr>
        </p:nvGraphicFramePr>
        <p:xfrm>
          <a:off x="250825" y="2781300"/>
          <a:ext cx="8569325" cy="389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Bc.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Martina Jeřábková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VY_32_INOVACE_9_PRIMA_PECE_07</a:t>
                      </a:r>
                      <a:endParaRPr lang="cs-CZ" sz="1800" b="1" i="0" u="none" strike="noStrike" dirty="0" smtClean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 fontAlgn="b"/>
                      <a:r>
                        <a:rPr lang="cs-CZ" sz="1800" b="1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Fyziologické funkce – vyprazdňování moči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Přímá 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péče a osobní asistence</a:t>
                      </a: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Vyprazdňování moči,  poruchy vyprazdňování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opakování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vyprazdňování moči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8686800" cy="3816350"/>
          </a:xfrm>
        </p:spPr>
        <p:txBody>
          <a:bodyPr rtlCol="0">
            <a:normAutofit fontScale="62500" lnSpcReduction="2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45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Moč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4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Vodný odpadní produkt organismu, který se tvoří v ledvinách filtrací krve a z těla je vylučován MC.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42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4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Rozlišujeme primární (180 litrů/den) a sekundární moč.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3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45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Močový měchýř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4200" dirty="0" smtClean="0">
                <a:latin typeface="Arial" pitchFamily="34" charset="0"/>
                <a:cs typeface="Arial" pitchFamily="34" charset="0"/>
              </a:rPr>
              <a:t>Dutý svalový orgán.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4200" dirty="0" smtClean="0">
                <a:latin typeface="Arial" pitchFamily="34" charset="0"/>
                <a:cs typeface="Arial" pitchFamily="34" charset="0"/>
              </a:rPr>
              <a:t>Jeho obvyklá náplň je asi 500 ml (150–200 ml pocit nucení).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vyprazdňování moči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5" y="2815384"/>
            <a:ext cx="8568953" cy="389310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Vyprazdňování moči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Sledujeme: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nožství moči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faktory - věk, množství přijímané tekutiny, teplota prostředí ...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- Celkové množství moči = </a:t>
            </a: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diuréza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(u zdravého jedince činí asi 1500 ml denně).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6" name="Picture 12" descr="C:\Users\Mates\AppData\Local\Microsoft\Windows\Temporary Internet Files\Content.IE5\3VER9UBQ\MC9000303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5301208"/>
            <a:ext cx="1224136" cy="14072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vyprazdňování moči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299"/>
            <a:ext cx="8435280" cy="3968521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Vyprazdňování moči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2)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arva moči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fyziologická barva moči je čirá, průhledná, s jantarovým nádechem.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nožství přijímané tekutiny (čím méně dodržuje klient pitný režim - moč tmavší).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Barvu moči mohou ovlivňovat některé látky.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6309321"/>
            <a:ext cx="17281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 – Vzor moči</a:t>
            </a:r>
            <a:endParaRPr lang="cs-CZ" sz="1400" dirty="0"/>
          </a:p>
        </p:txBody>
      </p:sp>
      <p:pic>
        <p:nvPicPr>
          <p:cNvPr id="6" name="Obrázek 5" descr="Urinbech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668344" y="5229200"/>
            <a:ext cx="1224136" cy="15206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vyprazdňování moči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Vyprazdňování moči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3)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ápach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pl-PL" sz="2800" dirty="0" smtClean="0">
                <a:latin typeface="Arial" pitchFamily="34" charset="0"/>
                <a:cs typeface="Arial" pitchFamily="34" charset="0"/>
              </a:rPr>
              <a:t>fyziologické aroma moči je jemné.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vlivňují jej: 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látky (př. antibiotika)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zduch (zapáchá jako čpavek)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choroby (např. cukrovka - zápach po acetonu).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vyprazdňování moči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564904"/>
            <a:ext cx="8784976" cy="4104456"/>
          </a:xfrm>
        </p:spPr>
        <p:txBody>
          <a:bodyPr rtlCol="0">
            <a:normAutofit lnSpcReduction="1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3000" b="1" dirty="0" smtClean="0">
                <a:solidFill>
                  <a:srgbClr val="00B0F0"/>
                </a:solidFill>
                <a:latin typeface="Trebuchet MS"/>
              </a:rPr>
              <a:t>Vyprazdňování</a:t>
            </a:r>
            <a:r>
              <a:rPr lang="cs-CZ" sz="2800" b="1" dirty="0" smtClean="0">
                <a:solidFill>
                  <a:srgbClr val="00B0F0"/>
                </a:solidFill>
                <a:latin typeface="Trebuchet MS"/>
              </a:rPr>
              <a:t> moči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4)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ustota moči 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pl-PL" sz="2600" dirty="0" smtClean="0">
                <a:latin typeface="Arial" pitchFamily="34" charset="0"/>
                <a:cs typeface="Arial" pitchFamily="34" charset="0"/>
              </a:rPr>
              <a:t>měříme urometrem,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fi-FI" sz="2600" dirty="0" smtClean="0">
                <a:latin typeface="Arial" pitchFamily="34" charset="0"/>
                <a:cs typeface="Arial" pitchFamily="34" charset="0"/>
              </a:rPr>
              <a:t>hustota moči je asi 1018-1026 g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/m.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5)</a:t>
            </a:r>
            <a:r>
              <a:rPr lang="cs-CZ" sz="26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říměsi 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- bílkovina v moči - proteinurie (infekce, hypertenze aj.)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krev v moči - hematurie (infekce, močové kameny, nádory, úraz)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600" dirty="0" err="1" smtClean="0">
                <a:latin typeface="Arial" pitchFamily="34" charset="0"/>
                <a:cs typeface="Arial" pitchFamily="34" charset="0"/>
              </a:rPr>
              <a:t>hnis</a:t>
            </a:r>
            <a:r>
              <a:rPr lang="en-US" sz="2600" dirty="0" smtClean="0">
                <a:latin typeface="Arial" pitchFamily="34" charset="0"/>
                <a:cs typeface="Arial" pitchFamily="34" charset="0"/>
              </a:rPr>
              <a:t> v </a:t>
            </a:r>
            <a:r>
              <a:rPr lang="en-US" sz="2600" dirty="0" err="1" smtClean="0">
                <a:latin typeface="Arial" pitchFamily="34" charset="0"/>
                <a:cs typeface="Arial" pitchFamily="34" charset="0"/>
              </a:rPr>
              <a:t>moči</a:t>
            </a:r>
            <a:r>
              <a:rPr lang="en-US" sz="2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en-US" sz="2600" dirty="0" err="1" smtClean="0">
                <a:latin typeface="Arial" pitchFamily="34" charset="0"/>
                <a:cs typeface="Arial" pitchFamily="34" charset="0"/>
              </a:rPr>
              <a:t>pyurie</a:t>
            </a:r>
            <a:r>
              <a:rPr lang="en-US" sz="26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en-US" sz="2600" dirty="0" err="1" smtClean="0">
                <a:latin typeface="Arial" pitchFamily="34" charset="0"/>
                <a:cs typeface="Arial" pitchFamily="34" charset="0"/>
              </a:rPr>
              <a:t>záněty</a:t>
            </a:r>
            <a:r>
              <a:rPr lang="en-US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600" dirty="0" err="1" smtClean="0">
                <a:latin typeface="Arial" pitchFamily="34" charset="0"/>
                <a:cs typeface="Arial" pitchFamily="34" charset="0"/>
              </a:rPr>
              <a:t>ledvin</a:t>
            </a:r>
            <a:r>
              <a:rPr lang="en-US" sz="26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glukóza v moči - glykosurie (cukrovka, sepse).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endParaRPr lang="en-US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vyprazdňování moči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Poruchy při vyprazdňování moči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Polyurie</a:t>
            </a:r>
            <a:r>
              <a:rPr lang="cs-CZ" sz="2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= stav, kdy klient vymočí za 24 hodin více než 3000 ml moči.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Oligurie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= snížení množství moči, klient vymočí za 24 hodin 100 - 500 ml moči.</a:t>
            </a:r>
          </a:p>
          <a:p>
            <a:pPr marL="0" lv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Anurie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= zástava tvorby moči, klient vymočí za 24 hodin méně než 100 ml.</a:t>
            </a:r>
          </a:p>
          <a:p>
            <a:pPr marL="0" lvl="0" indent="0" eaLnBrk="1" hangingPunct="1">
              <a:spcBef>
                <a:spcPts val="600"/>
              </a:spcBef>
              <a:buSzPct val="100000"/>
              <a:buFontTx/>
              <a:buChar char="-"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vyprazdňování moči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28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Poruchy při vyprazdňování moči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Dysurie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= obtížné a bolestivé močení, příznak zánětu močových cest.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Strangurie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= pocit pálení, řezání při močení.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err="1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Polakisurie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= časté močení při nezvětšeném množství moči, příčinou je např. strach.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Nykturie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= noční močení, klient močí více v noci než v průběhu dne.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vyprazdňování moči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 lnSpcReduction="20000"/>
          </a:bodyPr>
          <a:lstStyle/>
          <a:p>
            <a:pPr marL="0" indent="0" eaLnBrk="1" hangingPunct="1">
              <a:spcBef>
                <a:spcPts val="600"/>
              </a:spcBef>
              <a:buClr>
                <a:srgbClr val="B13F9A"/>
              </a:buClr>
              <a:buSzPct val="73000"/>
              <a:buFont typeface="Arial" charset="0"/>
              <a:buNone/>
              <a:defRPr/>
            </a:pPr>
            <a:r>
              <a:rPr lang="cs-CZ" sz="3000" b="1" dirty="0" smtClean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Poruchy při vyprazdňování moči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Enuréza</a:t>
            </a: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= pomočování, mimovolní močení vyskytující se po 4. roku věku.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Retence moči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= zadržení moči v močovém měchýři, moč se tvoří v běžném množství, nemůže se z měchýře vyprázdnit.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Paradoxní </a:t>
            </a:r>
            <a:r>
              <a:rPr lang="cs-CZ" sz="2800" dirty="0" err="1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ischurie</a:t>
            </a: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= zadržení moči provázené odchodem moči z přeplněného močového měchýře po kapkách.</a:t>
            </a: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Inkontinence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= samovolný únik moči.</a:t>
            </a: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spcBef>
                <a:spcPts val="600"/>
              </a:spcBef>
              <a:buSzPct val="100000"/>
              <a:buFont typeface="Wingdings" pitchFamily="2" charset="2"/>
              <a:buChar char="Ø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vyprazdňování moči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  <a:endParaRPr lang="cs-CZ" sz="1600" b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AutoNum type="arabicPeriod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Co sledujeme u moči?</a:t>
            </a: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 množství, barva, zápach, hustota, příměsi</a:t>
            </a:r>
          </a:p>
          <a:p>
            <a:pPr marL="457200" indent="-457200" eaLnBrk="1" hangingPunct="1">
              <a:buFont typeface="+mj-lt"/>
              <a:buAutoNum type="arabicPeriod" startAt="2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Co je to diuréza a kolik činí u zdravého jedince?</a:t>
            </a:r>
          </a:p>
          <a:p>
            <a:pPr marL="457200" lvl="2" indent="-457200" eaLnBrk="1" hangingPunct="1">
              <a:buNone/>
              <a:defRPr/>
            </a:pP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- </a:t>
            </a:r>
            <a:r>
              <a:rPr lang="cs-CZ" sz="26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celkové množství moči = asi 1500 ml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+mj-lt"/>
              <a:buAutoNum type="arabicPeriod" startAt="3"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Vyjmenujte některé poruchy při vyprazdňování moči.</a:t>
            </a:r>
          </a:p>
          <a:p>
            <a:pPr marL="457200" indent="-457200" eaLnBrk="1" hangingPunct="1">
              <a:buNone/>
              <a:defRPr/>
            </a:pPr>
            <a:r>
              <a:rPr lang="cs-CZ" sz="2600" i="1" dirty="0" smtClean="0">
                <a:latin typeface="Arial" charset="0"/>
                <a:cs typeface="Arial" charset="0"/>
              </a:rPr>
              <a:t> </a:t>
            </a:r>
            <a:r>
              <a:rPr lang="cs-CZ" sz="26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-</a:t>
            </a:r>
            <a:r>
              <a:rPr lang="cs-CZ" sz="2600" i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 inkontinence, enuréza, nykturie, dysurie, </a:t>
            </a:r>
            <a:r>
              <a:rPr lang="cs-CZ" sz="2600" i="1" dirty="0" err="1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polakisuri</a:t>
            </a:r>
            <a:r>
              <a:rPr lang="cs-CZ" sz="2600" i="1" dirty="0" err="1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sz="26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vyprazdňování moči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26937"/>
            <a:ext cx="8229600" cy="38163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Úkol: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Zamysli se nad tím, které potraviny působí na podporu močení (močopudně). 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pic>
        <p:nvPicPr>
          <p:cNvPr id="2050" name="Picture 2" descr="C:\Users\Mates\AppData\Local\Microsoft\Windows\Temporary Internet Files\Content.IE5\TMT9U3OI\MP9003995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4653136"/>
            <a:ext cx="1584176" cy="19807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 descr="C:\Users\Mates\AppData\Local\Microsoft\Windows\Temporary Internet Files\Content.IE5\XSZ3POGD\MP90039954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4635112"/>
            <a:ext cx="1584176" cy="19807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latin typeface="Arial" charset="0"/>
                <a:cs typeface="Arial" charset="0"/>
              </a:rPr>
              <a:t>Fyziologické funkce – vyprazdňování moči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960068"/>
          </a:xfrm>
          <a:ln>
            <a:solidFill>
              <a:schemeClr val="accent1"/>
            </a:solidFill>
          </a:ln>
        </p:spPr>
        <p:txBody>
          <a:bodyPr/>
          <a:lstStyle/>
          <a:p>
            <a:pPr marL="0" indent="0" eaLnBrk="1" hangingPunct="1">
              <a:buNone/>
            </a:pPr>
            <a:r>
              <a:rPr lang="cs-CZ" sz="2800" b="1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Opakování nového učiva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Řešení.                                                       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6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Bylinné čaje (kopřiva, řebříček, lípa ...).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Zelenina (salátová okurka, hlávkový salát,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rajčata, mrkev, meloun, brambory).</a:t>
            </a:r>
          </a:p>
          <a:p>
            <a:pPr marL="457200" indent="-457200" eaLnBrk="1" hangingPunct="1"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Ovoce (jablko, meruňky, mandarinky ...).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endParaRPr lang="cs-CZ" sz="2400" i="1" dirty="0" smtClean="0">
              <a:latin typeface="Arial" charset="0"/>
              <a:cs typeface="Arial" charset="0"/>
            </a:endParaRPr>
          </a:p>
        </p:txBody>
      </p:sp>
      <p:pic>
        <p:nvPicPr>
          <p:cNvPr id="3077" name="Picture 5" descr="C:\Users\Mates\AppData\Local\Microsoft\Windows\Temporary Internet Files\Content.IE5\SQQSJE16\MC90043690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89153" y="5586819"/>
            <a:ext cx="1152128" cy="1152128"/>
          </a:xfrm>
          <a:prstGeom prst="rect">
            <a:avLst/>
          </a:prstGeom>
          <a:noFill/>
        </p:spPr>
      </p:pic>
      <p:pic>
        <p:nvPicPr>
          <p:cNvPr id="3078" name="Picture 6" descr="C:\Users\Mates\AppData\Local\Microsoft\Windows\Temporary Internet Files\Content.IE5\3VER9UBQ\MC9003312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284984"/>
            <a:ext cx="720080" cy="571223"/>
          </a:xfrm>
          <a:prstGeom prst="rect">
            <a:avLst/>
          </a:prstGeom>
          <a:noFill/>
        </p:spPr>
      </p:pic>
      <p:pic>
        <p:nvPicPr>
          <p:cNvPr id="3079" name="Picture 7" descr="C:\Users\Mates\AppData\Local\Microsoft\Windows\Temporary Internet Files\Content.IE5\XSZ3POGD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4188281"/>
            <a:ext cx="1368152" cy="1368152"/>
          </a:xfrm>
          <a:prstGeom prst="rect">
            <a:avLst/>
          </a:prstGeom>
          <a:noFill/>
        </p:spPr>
      </p:pic>
      <p:pic>
        <p:nvPicPr>
          <p:cNvPr id="3081" name="Picture 9" descr="C:\Users\Mates\AppData\Local\Microsoft\Windows\Temporary Internet Files\Content.IE5\XSZ3POGD\MC90033125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2780928"/>
            <a:ext cx="1512168" cy="12413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Použitá literatura: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NOVÁKOVÁ, R. </a:t>
            </a:r>
            <a:r>
              <a:rPr lang="cs-CZ" sz="2600" i="1" dirty="0" smtClean="0">
                <a:latin typeface="Arial" charset="0"/>
                <a:cs typeface="Arial" charset="0"/>
              </a:rPr>
              <a:t>Pečovatelství I.  </a:t>
            </a:r>
            <a:r>
              <a:rPr lang="cs-CZ" sz="2600" dirty="0" smtClean="0">
                <a:latin typeface="Arial" charset="0"/>
                <a:cs typeface="Arial" charset="0"/>
              </a:rPr>
              <a:t>Praha: Triton. 2008.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ISBN 978-80-7387-085-0</a:t>
            </a:r>
          </a:p>
          <a:p>
            <a:pPr marL="457200" indent="-457200" eaLnBrk="1" hangingPunct="1">
              <a:buFont typeface="Arial" charset="0"/>
              <a:buNone/>
            </a:pPr>
            <a:endParaRPr lang="cs-CZ" sz="26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dirty="0" smtClean="0">
                <a:latin typeface="Arial" charset="0"/>
                <a:cs typeface="Arial" charset="0"/>
              </a:rPr>
              <a:t>HŮSKOVÁ, J., KAŠNÁ, P. </a:t>
            </a:r>
            <a:r>
              <a:rPr lang="cs-CZ" sz="2600" i="1" dirty="0" smtClean="0">
                <a:latin typeface="Arial" charset="0"/>
                <a:cs typeface="Arial" charset="0"/>
              </a:rPr>
              <a:t>Ošetřovatelství –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ošetřovatelské postupy pro zdravotnické asistenty,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i="1" dirty="0" smtClean="0">
                <a:latin typeface="Arial" charset="0"/>
                <a:cs typeface="Arial" charset="0"/>
              </a:rPr>
              <a:t>pracovní sešit II/2.díl. </a:t>
            </a:r>
            <a:r>
              <a:rPr lang="cs-CZ" sz="2600" dirty="0" smtClean="0">
                <a:latin typeface="Arial" charset="0"/>
                <a:cs typeface="Arial" charset="0"/>
              </a:rPr>
              <a:t>Praha: </a:t>
            </a:r>
            <a:r>
              <a:rPr lang="cs-CZ" sz="2600" dirty="0" err="1" smtClean="0">
                <a:latin typeface="Arial" charset="0"/>
                <a:cs typeface="Arial" charset="0"/>
              </a:rPr>
              <a:t>Grada</a:t>
            </a:r>
            <a:r>
              <a:rPr lang="cs-CZ" sz="2600" dirty="0" smtClean="0">
                <a:latin typeface="Arial" charset="0"/>
                <a:cs typeface="Arial" charset="0"/>
              </a:rPr>
              <a:t> </a:t>
            </a:r>
            <a:r>
              <a:rPr lang="cs-CZ" sz="2600" dirty="0" err="1" smtClean="0">
                <a:latin typeface="Arial" charset="0"/>
                <a:cs typeface="Arial" charset="0"/>
              </a:rPr>
              <a:t>Publishink</a:t>
            </a:r>
            <a:r>
              <a:rPr lang="cs-CZ" sz="2600" smtClean="0">
                <a:latin typeface="Arial" charset="0"/>
                <a:cs typeface="Arial" charset="0"/>
              </a:rPr>
              <a:t>, a.s. </a:t>
            </a:r>
          </a:p>
          <a:p>
            <a:pPr marL="457200" indent="-457200" eaLnBrk="1" hangingPunct="1">
              <a:buFont typeface="Arial" charset="0"/>
              <a:buNone/>
            </a:pPr>
            <a:r>
              <a:rPr lang="cs-CZ" sz="2600" smtClean="0">
                <a:latin typeface="Arial" charset="0"/>
                <a:cs typeface="Arial" charset="0"/>
              </a:rPr>
              <a:t>2009</a:t>
            </a:r>
            <a:r>
              <a:rPr lang="cs-CZ" sz="2600" dirty="0" smtClean="0">
                <a:latin typeface="Arial" charset="0"/>
                <a:cs typeface="Arial" charset="0"/>
              </a:rPr>
              <a:t>. ISBN 978-80-247-2854-4</a:t>
            </a: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457200" indent="-457200" eaLnBrk="1" hangingPunct="1">
              <a:buFont typeface="Arial" charset="0"/>
              <a:buNone/>
            </a:pPr>
            <a:r>
              <a:rPr lang="cs-CZ" sz="2800" b="1" dirty="0" smtClean="0">
                <a:latin typeface="Arial" charset="0"/>
                <a:cs typeface="Arial" charset="0"/>
              </a:rPr>
              <a:t>Obrazové zdroje:</a:t>
            </a:r>
          </a:p>
          <a:p>
            <a:pPr marL="457200" indent="-457200" eaLnBrk="1" hangingPunct="1"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1. 	AUTOR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NEUVEDEN. 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Wikimedia.org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 [online]. [cit.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9.7.2013].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Dostupný na WWW: http://upload.wikimedia.org/wikipedia/commons/5/52/Urinbecher.jpg </a:t>
            </a: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sz="3200" b="1" dirty="0" smtClean="0"/>
              <a:t>Použitá literatura a zdroje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500313" y="0"/>
            <a:ext cx="6443662" cy="1143000"/>
          </a:xfrm>
        </p:spPr>
        <p:txBody>
          <a:bodyPr anchor="b"/>
          <a:lstStyle/>
          <a:p>
            <a:pPr algn="r" eaLnBrk="1" hangingPunct="1"/>
            <a:endParaRPr lang="cs-CZ" sz="2000" b="1" smtClean="0">
              <a:latin typeface="Arial" charset="0"/>
              <a:cs typeface="Arial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cs-CZ" sz="2600" dirty="0" smtClean="0">
                <a:latin typeface="Arial" charset="0"/>
              </a:rPr>
              <a:t>Autor: Bc. Martina Jeřábková</a:t>
            </a:r>
          </a:p>
          <a:p>
            <a:pPr marL="609600" indent="-609600" algn="ctr">
              <a:buNone/>
              <a:defRPr/>
            </a:pPr>
            <a:r>
              <a:rPr lang="cs-CZ" sz="2600" dirty="0" smtClean="0">
                <a:latin typeface="Arial" charset="0"/>
              </a:rPr>
              <a:t>Název díla: Fyziologické funkce – vyprazdňování moče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609600" indent="-609600" algn="ctr">
              <a:buNone/>
              <a:defRPr/>
            </a:pPr>
            <a:r>
              <a:rPr lang="cs-CZ" sz="2600" dirty="0" smtClean="0">
                <a:latin typeface="Arial" charset="0"/>
              </a:rPr>
              <a:t>Datum vzniku: červenec </a:t>
            </a:r>
            <a:r>
              <a:rPr lang="cs-CZ" sz="2600" smtClean="0">
                <a:latin typeface="Arial" charset="0"/>
              </a:rPr>
              <a:t>2013                                                                                                     </a:t>
            </a:r>
            <a:r>
              <a:rPr lang="cs-CZ" sz="26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právu,  prezentace je autorským dílem.</a:t>
            </a:r>
          </a:p>
          <a:p>
            <a:pPr marL="0" indent="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457200" indent="-45720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3" name="Obdélník 4"/>
          <p:cNvSpPr>
            <a:spLocks noChangeArrowheads="1"/>
          </p:cNvSpPr>
          <p:nvPr/>
        </p:nvSpPr>
        <p:spPr bwMode="auto">
          <a:xfrm>
            <a:off x="2500313" y="1571625"/>
            <a:ext cx="66436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/>
              <a:t>Obchodní akademie, Střední odborná škola </a:t>
            </a:r>
            <a:br>
              <a:rPr lang="cs-CZ" b="1"/>
            </a:br>
            <a:r>
              <a:rPr lang="cs-CZ" b="1"/>
              <a:t>a Jazyková škola s právem státní jazykové zkoušky, </a:t>
            </a:r>
            <a:br>
              <a:rPr lang="cs-CZ" b="1"/>
            </a:br>
            <a:r>
              <a:rPr lang="cs-CZ" b="1"/>
              <a:t>Hradec Králové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02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1156</TotalTime>
  <Words>764</Words>
  <Application>Microsoft Office PowerPoint</Application>
  <PresentationFormat>Předvádění na obrazovce (4:3)</PresentationFormat>
  <Paragraphs>133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Obchodní akademie, Střední odborná škola  a Jazyková škola s právem státní jazykové zkoušky,  Hradec Králové</vt:lpstr>
      <vt:lpstr>Fyziologické funkce – vyprazdňování moči</vt:lpstr>
      <vt:lpstr>Fyziologické funkce – vyprazdňování moči</vt:lpstr>
      <vt:lpstr>Fyziologické funkce – vyprazdňování moči</vt:lpstr>
      <vt:lpstr>Fyziologické funkce – vyprazdňování moči</vt:lpstr>
      <vt:lpstr>Fyziologické funkce – vyprazdňování moči</vt:lpstr>
      <vt:lpstr>Fyziologické funkce – vyprazdňování moči</vt:lpstr>
      <vt:lpstr>Fyziologické funkce – vyprazdňování moči</vt:lpstr>
      <vt:lpstr>Fyziologické funkce – vyprazdňování moči</vt:lpstr>
      <vt:lpstr>Fyziologické funkce – vyprazdňování moči</vt:lpstr>
      <vt:lpstr>Fyziologické funkce – vyprazdňování moči</vt:lpstr>
      <vt:lpstr>Fyziologické funkce – vyprazdňování moči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skola</cp:lastModifiedBy>
  <cp:revision>119</cp:revision>
  <dcterms:created xsi:type="dcterms:W3CDTF">2012-11-30T22:17:21Z</dcterms:created>
  <dcterms:modified xsi:type="dcterms:W3CDTF">2014-05-13T12:51:32Z</dcterms:modified>
</cp:coreProperties>
</file>