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81" r:id="rId6"/>
    <p:sldId id="282" r:id="rId7"/>
    <p:sldId id="283" r:id="rId8"/>
    <p:sldId id="265" r:id="rId9"/>
    <p:sldId id="272" r:id="rId10"/>
    <p:sldId id="274" r:id="rId11"/>
    <p:sldId id="284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94" autoAdjust="0"/>
    <p:restoredTop sz="94628" autoAdjust="0"/>
  </p:normalViewPr>
  <p:slideViewPr>
    <p:cSldViewPr>
      <p:cViewPr>
        <p:scale>
          <a:sx n="75" d="100"/>
          <a:sy n="75" d="100"/>
        </p:scale>
        <p:origin x="-1956" y="-4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Doporučená doba spánku v hod.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6-7 let</c:v>
                </c:pt>
                <c:pt idx="1">
                  <c:v>8-10 let</c:v>
                </c:pt>
                <c:pt idx="2">
                  <c:v>10-12 let</c:v>
                </c:pt>
                <c:pt idx="3">
                  <c:v>13-15 let</c:v>
                </c:pt>
                <c:pt idx="4">
                  <c:v>Dospělý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12</c:v>
                </c:pt>
                <c:pt idx="1">
                  <c:v>11</c:v>
                </c:pt>
                <c:pt idx="2">
                  <c:v>10</c:v>
                </c:pt>
                <c:pt idx="3">
                  <c:v>9</c:v>
                </c:pt>
                <c:pt idx="4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5543808"/>
        <c:axId val="25545344"/>
      </c:barChart>
      <c:catAx>
        <c:axId val="25543808"/>
        <c:scaling>
          <c:orientation val="minMax"/>
        </c:scaling>
        <c:delete val="0"/>
        <c:axPos val="b"/>
        <c:majorTickMark val="out"/>
        <c:minorTickMark val="none"/>
        <c:tickLblPos val="nextTo"/>
        <c:crossAx val="25545344"/>
        <c:crosses val="autoZero"/>
        <c:auto val="1"/>
        <c:lblAlgn val="ctr"/>
        <c:lblOffset val="100"/>
        <c:noMultiLvlLbl val="0"/>
      </c:catAx>
      <c:valAx>
        <c:axId val="255453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554380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2654869003845648"/>
          <c:y val="0.79228420393308785"/>
          <c:w val="0.33307761654327572"/>
          <c:h val="0.1697593926500287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0CEC-B8A4-4848-8498-BC61E8456014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3B7A3-9FBE-4FE8-AABC-2E40DF4829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93FB-7C1E-4610-8481-92BB5C329EB2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49C4-66E7-4047-90E8-43E1C5D62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CCBDC-3152-47AE-854E-9D4C7F44CBDE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31537-6937-4B19-AEBC-4324FEC72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E0429-7DF9-4713-96ED-BBAEBC5D3B18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884BC-DF29-4BBE-83BE-FBB74E57A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CE556-3B40-4E08-A20D-4CC040DEF0AD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D07D9-44DD-4C73-AC10-7FB9144AF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FEEA8-CFF4-4760-B365-3C7B3FA13836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2B4F-2732-4E47-A018-9C8A4F198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219-CABD-4B9D-9588-595EA5D1A4A0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DE0C6-B4E5-4CC9-84FE-49854C102B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1E3E6-343D-470E-BF4A-7FC502604038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008FB-3CBD-45CC-B420-F06B2A3FB8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5B76-6A7E-4676-8AAB-10CD846593AC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E5A7-AF28-47D8-89E5-306223BF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1717D-AA15-4B96-B135-6207E06A6B5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A9DA2-5766-497B-A7B9-CC55380009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CF8F-B764-49F7-8DF2-0DA8A4BC7C53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9E6E-2046-4D7C-AFEF-61B030ECD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5B893-390F-4160-BD53-A361CAA472C5}" type="datetimeFigureOut">
              <a:rPr lang="cs-CZ"/>
              <a:pPr>
                <a:defRPr/>
              </a:pPr>
              <a:t>13.5.2014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3C96F4-54A2-4D94-A796-4D6BADB6A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package" Target="../embeddings/List_aplikace_Microsoft_Excel2.xlsx"/><Relationship Id="rId4" Type="http://schemas.openxmlformats.org/officeDocument/2006/relationships/oleObject" Target="../embeddings/oleObject1.bin"/><Relationship Id="rId9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876950"/>
              </p:ext>
            </p:extLst>
          </p:nvPr>
        </p:nvGraphicFramePr>
        <p:xfrm>
          <a:off x="250825" y="2781300"/>
          <a:ext cx="8569325" cy="3890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Bc.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Martina Jeřábková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VY_32_INOVACE_9_PRIMA_PECE_18</a:t>
                      </a:r>
                      <a:endParaRPr lang="cs-CZ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fontAlgn="b"/>
                      <a:r>
                        <a:rPr lang="cs-CZ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Péče o odpočinek a spánek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Přímá </a:t>
                      </a:r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péče a osobní asistence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červenec 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Péče o odpočinek a spánek,  poruchy spánku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 opakování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Péče o odpočinek a spánek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564904"/>
            <a:ext cx="8712968" cy="4032746"/>
          </a:xfrm>
        </p:spPr>
        <p:txBody>
          <a:bodyPr rtlCol="0">
            <a:normAutofit fontScale="92500"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30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Spánek</a:t>
            </a: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800" b="1" dirty="0" smtClean="0">
              <a:solidFill>
                <a:srgbClr val="00B0F0"/>
              </a:solidFill>
              <a:latin typeface="Trebuchet MS"/>
            </a:endParaRPr>
          </a:p>
          <a:p>
            <a:pPr marL="0" lv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Nejdůležitější forma pasivního odpočinku, nezbytná životní potřeba.</a:t>
            </a:r>
          </a:p>
          <a:p>
            <a:pPr marL="0" lv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Je charakterizován minimální fyzickou aktivitou, různou úrovní vědomí, změnou fyziologických funkcí a sníženou opovědí na vnější podněty.</a:t>
            </a:r>
          </a:p>
          <a:p>
            <a:pPr marL="0" lv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Spánek ovlivňuje: denní režim, délka trvání, prostředí,    psychika, fyzická zátěž organismu, uspokojování základních potřeb.</a:t>
            </a:r>
          </a:p>
          <a:p>
            <a:pPr marL="0" lv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8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0" algn="just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endParaRPr lang="cs-CZ" sz="28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600" dirty="0" smtClean="0">
              <a:solidFill>
                <a:prstClr val="black"/>
              </a:solidFill>
              <a:latin typeface="Trebuchet MS"/>
            </a:endParaRPr>
          </a:p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89" name="Picture 1" descr="C:\Users\Mates\AppData\Local\Microsoft\Windows\Temporary Internet Files\Content.IE5\SQQSJE16\MC9003381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708920"/>
            <a:ext cx="1893888" cy="72548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Péče o odpočinek a spánek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137158"/>
          </a:xfrm>
        </p:spPr>
        <p:txBody>
          <a:bodyPr/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Spánek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>
                <a:latin typeface="Arial" panose="020B0604020202020204" pitchFamily="34" charset="0"/>
                <a:cs typeface="Arial" pitchFamily="34" charset="0"/>
              </a:rPr>
              <a:t>C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yklický děj a střídají se v něm dvě fáze: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1) REM fáze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(Rapid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Eye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Movement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tj. rychlý pohyb očí)</a:t>
            </a: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spánek je mělký – doba usínání.</a:t>
            </a:r>
          </a:p>
          <a:p>
            <a:pPr eaLnBrk="1" hangingPunct="1">
              <a:buNone/>
            </a:pPr>
            <a:r>
              <a:rPr lang="cs-CZ" sz="26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 Non-REM fáze 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(Non Rapid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Eye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Movement</a:t>
            </a: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 tj. oči se již nepohybují)</a:t>
            </a:r>
          </a:p>
          <a:p>
            <a:pPr eaLnBrk="1" hangingPunct="1">
              <a:buNone/>
            </a:pPr>
            <a:r>
              <a:rPr lang="cs-CZ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- prohloubený spánek.</a:t>
            </a:r>
          </a:p>
        </p:txBody>
      </p:sp>
      <p:pic>
        <p:nvPicPr>
          <p:cNvPr id="11268" name="Picture 4" descr="C:\Users\Mates\AppData\Local\Microsoft\Windows\Temporary Internet Files\Content.IE5\XSZ3POGD\MC9003607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2956" y="5805263"/>
            <a:ext cx="2088232" cy="896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Péče o odpočinek a spánek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Poruchy spánku</a:t>
            </a:r>
          </a:p>
          <a:p>
            <a:pPr>
              <a:buNone/>
            </a:pPr>
            <a:r>
              <a:rPr lang="pl-PL" sz="2600" dirty="0" smtClean="0">
                <a:latin typeface="Arial" pitchFamily="34" charset="0"/>
                <a:cs typeface="Arial" pitchFamily="34" charset="0"/>
              </a:rPr>
              <a:t>Potřeba spánku se u lidí liší (6-8 hodin).</a:t>
            </a:r>
          </a:p>
          <a:p>
            <a:pPr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Nejčastější poruchy: špatné usínání, neklidný spánek, příliš lehký spánek.</a:t>
            </a:r>
          </a:p>
          <a:p>
            <a:pPr eaLnBrk="1" hangingPunct="1"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Příčiny – </a:t>
            </a:r>
            <a:r>
              <a:rPr lang="cs-CZ" sz="2600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psychické</a:t>
            </a:r>
            <a:r>
              <a:rPr lang="cs-CZ" sz="26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cs-CZ" sz="2600" dirty="0" smtClean="0">
                <a:latin typeface="Arial" charset="0"/>
                <a:cs typeface="Arial" charset="0"/>
              </a:rPr>
              <a:t>– podrážděnost, strach, nejistota </a:t>
            </a:r>
          </a:p>
          <a:p>
            <a:pPr eaLnBrk="1" hangingPunct="1"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		  – </a:t>
            </a:r>
            <a:r>
              <a:rPr lang="cs-CZ" sz="2600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fyzické</a:t>
            </a:r>
            <a:r>
              <a:rPr lang="cs-CZ" sz="2600" dirty="0" smtClean="0">
                <a:latin typeface="Arial" charset="0"/>
                <a:cs typeface="Arial" charset="0"/>
              </a:rPr>
              <a:t> – bolesti, svědění, nevolnost</a:t>
            </a:r>
          </a:p>
          <a:p>
            <a:pPr eaLnBrk="1" hangingPunct="1"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		  – </a:t>
            </a:r>
            <a:r>
              <a:rPr lang="cs-CZ" sz="2600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prostředí</a:t>
            </a:r>
            <a:r>
              <a:rPr lang="cs-CZ" sz="2600" dirty="0" smtClean="0">
                <a:latin typeface="Arial" charset="0"/>
                <a:cs typeface="Arial" charset="0"/>
              </a:rPr>
              <a:t> – teplo, chlad, suchý vzduch, hluk, nepohodlné lůžko.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:\Users\Mates\AppData\Local\Microsoft\Windows\Temporary Internet Files\Content.IE5\3VER9UBQ\MP90040892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2852936"/>
            <a:ext cx="3312368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Péče o odpočinek a spánek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96006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Potřeba spánku</a:t>
            </a:r>
          </a:p>
          <a:p>
            <a:pPr>
              <a:buNone/>
            </a:pPr>
            <a:endParaRPr lang="pl-PL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600" dirty="0" smtClean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76256" y="6237312"/>
            <a:ext cx="18162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č. 1 – Spící dítě</a:t>
            </a:r>
            <a:endParaRPr lang="cs-CZ" sz="1400" dirty="0"/>
          </a:p>
        </p:txBody>
      </p:sp>
      <p:graphicFrame>
        <p:nvGraphicFramePr>
          <p:cNvPr id="8" name="Graf 7"/>
          <p:cNvGraphicFramePr/>
          <p:nvPr/>
        </p:nvGraphicFramePr>
        <p:xfrm>
          <a:off x="539552" y="3154040"/>
          <a:ext cx="5976664" cy="3703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Graphic spid="8" grpId="0">
        <p:bldSub>
          <a:bldChart bld="series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Péče o odpočinek a spánek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Odpočinek</a:t>
            </a:r>
          </a:p>
          <a:p>
            <a:pPr>
              <a:buNone/>
            </a:pPr>
            <a:r>
              <a:rPr lang="cs-CZ" sz="26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Důležitá část léčebného procesu, v nemocnicích odpolední odpočinek - doba mezi 13.-15. hodinou, noční klid je 21.-6. hodina ranní.</a:t>
            </a: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8193" name="Picture 1" descr="C:\Users\Mates\AppData\Local\Microsoft\Windows\Temporary Internet Files\Content.IE5\XSZ3POGD\MC9003609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4725144"/>
            <a:ext cx="3648035" cy="18194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Péče o odpočinek a spánek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363272" cy="3816350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Podpora spánku</a:t>
            </a:r>
          </a:p>
          <a:p>
            <a:pPr marL="0" indent="0" eaLnBrk="1" hangingPunct="1">
              <a:buNone/>
            </a:pPr>
            <a:r>
              <a:rPr lang="cs-CZ" sz="2600" dirty="0">
                <a:latin typeface="Arial" charset="0"/>
                <a:cs typeface="Arial" charset="0"/>
              </a:rPr>
              <a:t>L</a:t>
            </a:r>
            <a:r>
              <a:rPr lang="cs-CZ" sz="2600" dirty="0" smtClean="0">
                <a:latin typeface="Arial" charset="0"/>
                <a:cs typeface="Arial" charset="0"/>
              </a:rPr>
              <a:t>éky proti nespavosti – </a:t>
            </a:r>
            <a:r>
              <a:rPr lang="cs-CZ" sz="2600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hypnotika</a:t>
            </a:r>
            <a:r>
              <a:rPr lang="cs-CZ" sz="2600" dirty="0" smtClean="0">
                <a:latin typeface="Arial" charset="0"/>
                <a:cs typeface="Arial" charset="0"/>
              </a:rPr>
              <a:t> – ordinuje lékař - příčina nespavosti tkví ve vážných fyzických poruchách, veliké bolesti.</a:t>
            </a:r>
          </a:p>
          <a:p>
            <a:pPr marL="0" indent="0" eaLnBrk="1" hangingPunct="1">
              <a:buNone/>
            </a:pPr>
            <a:r>
              <a:rPr lang="cs-CZ" sz="2600" dirty="0">
                <a:latin typeface="Arial" charset="0"/>
                <a:cs typeface="Arial" charset="0"/>
              </a:rPr>
              <a:t>U</a:t>
            </a:r>
            <a:r>
              <a:rPr lang="cs-CZ" sz="2600" dirty="0" smtClean="0">
                <a:latin typeface="Arial" charset="0"/>
                <a:cs typeface="Arial" charset="0"/>
              </a:rPr>
              <a:t>klidňující bylinné čaje (př. meduňka), či sklenice mléka, pohyb.</a:t>
            </a:r>
          </a:p>
          <a:p>
            <a:pPr marL="0" indent="0" eaLnBrk="1" hangingPunct="1">
              <a:buNone/>
            </a:pPr>
            <a:r>
              <a:rPr lang="cs-CZ" sz="2600" dirty="0">
                <a:latin typeface="Arial" charset="0"/>
                <a:cs typeface="Arial" charset="0"/>
              </a:rPr>
              <a:t>U</a:t>
            </a:r>
            <a:r>
              <a:rPr lang="cs-CZ" sz="2600" dirty="0" smtClean="0">
                <a:latin typeface="Arial" charset="0"/>
                <a:cs typeface="Arial" charset="0"/>
              </a:rPr>
              <a:t>klidnění pacienta – promluvit si s ním </a:t>
            </a:r>
          </a:p>
          <a:p>
            <a:pPr eaLnBrk="1" hangingPunct="1">
              <a:buNone/>
            </a:pPr>
            <a:r>
              <a:rPr lang="cs-CZ" sz="2600" dirty="0" smtClean="0">
                <a:latin typeface="Arial" charset="0"/>
                <a:cs typeface="Arial" charset="0"/>
              </a:rPr>
              <a:t>o jeho obavách, poskytnout podporu.</a:t>
            </a:r>
          </a:p>
        </p:txBody>
      </p:sp>
      <p:pic>
        <p:nvPicPr>
          <p:cNvPr id="7170" name="Picture 2" descr="C:\Users\Mates\AppData\Local\Microsoft\Windows\Temporary Internet Files\Content.IE5\3VER9UBQ\MC90037046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941168"/>
            <a:ext cx="1815998" cy="15672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Péče o odpočinek a spánek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107504" y="2636912"/>
            <a:ext cx="8856984" cy="422108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  <a:endParaRPr lang="cs-CZ" sz="1600" b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AutoNum type="arabicPeriod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Vyjmenujte fáze spánku, popište.</a:t>
            </a: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REM fáze a non-REM fáze.</a:t>
            </a:r>
          </a:p>
          <a:p>
            <a:pPr marL="457200" indent="-457200" eaLnBrk="1" hangingPunct="1">
              <a:buFont typeface="+mj-lt"/>
              <a:buAutoNum type="arabicPeriod" startAt="2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Jaká je doporučená doba spánku pro různé věkové kategorie?</a:t>
            </a: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 - </a:t>
            </a:r>
            <a:r>
              <a:rPr lang="cs-CZ" sz="2600" i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6-7 let (12h), 8-10 let (11h), 10-12 let (10h), 13-15 let (9h), dospělý (8h).</a:t>
            </a:r>
            <a:endParaRPr lang="cs-CZ" sz="26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+mj-lt"/>
              <a:buAutoNum type="arabicPeriod" startAt="3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Co jsou to hypnotika a kdy se používají?</a:t>
            </a: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léky proti nespavosti – jen při velkých bolestech.</a:t>
            </a:r>
            <a:endParaRPr lang="cs-CZ" sz="2600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Péče o odpočinek a spánek</a:t>
            </a:r>
            <a:endParaRPr lang="cs-CZ" sz="3200" b="1" dirty="0" smtClean="0">
              <a:latin typeface="Arial" charset="0"/>
              <a:cs typeface="Arial" charset="0"/>
            </a:endParaRP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Diskuze.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Jaká je vaše průměrná doba spánku?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Jakým způsobem odpočíváte a pečujete o kvalitu spánku?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i="1" dirty="0" smtClean="0">
                <a:latin typeface="Arial" charset="0"/>
                <a:cs typeface="Arial" charset="0"/>
              </a:rPr>
              <a:t>		</a:t>
            </a: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530350" y="1408113"/>
          <a:ext cx="1227138" cy="37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8" name="List" r:id="rId5" imgW="1226838" imgH="373452" progId="Excel.Sheet.12">
                  <p:embed/>
                </p:oleObj>
              </mc:Choice>
              <mc:Fallback>
                <p:oleObj name="List" r:id="rId5" imgW="1226838" imgH="373452" progId="Excel.Shee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30350" y="1408113"/>
                        <a:ext cx="1227138" cy="3730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01" name="Picture 5" descr="C:\Users\Mates\AppData\Local\Microsoft\Windows\Temporary Internet Files\Content.IE5\TMT9U3OI\MP900424365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4806914"/>
            <a:ext cx="1574304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2" name="Picture 6" descr="C:\Users\Mates\AppData\Local\Microsoft\Windows\Temporary Internet Files\Content.IE5\3VER9UBQ\MP900431665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62636" y="4796728"/>
            <a:ext cx="1728192" cy="17383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05" name="Picture 9" descr="C:\Users\Mates\AppData\Local\Microsoft\Windows\Temporary Internet Files\Content.IE5\SQQSJE16\MP900448357[1]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14516" y="4636776"/>
            <a:ext cx="1368152" cy="2058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ovéPole 12"/>
          <p:cNvSpPr txBox="1"/>
          <p:nvPr/>
        </p:nvSpPr>
        <p:spPr>
          <a:xfrm>
            <a:off x="7555780" y="6148659"/>
            <a:ext cx="10903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smtClean="0"/>
              <a:t>2 – 4</a:t>
            </a:r>
            <a:endParaRPr lang="cs-CZ" sz="1400" dirty="0" smtClean="0"/>
          </a:p>
          <a:p>
            <a:r>
              <a:rPr lang="cs-CZ" sz="1400" dirty="0" smtClean="0"/>
              <a:t> - Relaxace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 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251520" y="2781300"/>
            <a:ext cx="8435280" cy="4076700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Použitá literatura: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000" dirty="0" smtClean="0">
                <a:latin typeface="Arial" charset="0"/>
                <a:cs typeface="Arial" charset="0"/>
              </a:rPr>
              <a:t>ROZSYPALOVÁ, M., HALADOVÁ, E., ŠAFRÁNKOVÁ, A.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000" i="1" smtClean="0">
                <a:latin typeface="Arial" charset="0"/>
                <a:cs typeface="Arial" charset="0"/>
              </a:rPr>
              <a:t>Ošetřovatelství I</a:t>
            </a:r>
            <a:r>
              <a:rPr lang="cs-CZ" sz="2000" i="1" dirty="0" smtClean="0">
                <a:latin typeface="Arial" charset="0"/>
                <a:cs typeface="Arial" charset="0"/>
              </a:rPr>
              <a:t>.  </a:t>
            </a:r>
            <a:r>
              <a:rPr lang="cs-CZ" sz="2000" dirty="0" smtClean="0">
                <a:latin typeface="Arial" charset="0"/>
                <a:cs typeface="Arial" charset="0"/>
              </a:rPr>
              <a:t>Praha: </a:t>
            </a:r>
            <a:r>
              <a:rPr lang="cs-CZ" sz="2000" dirty="0" err="1" smtClean="0">
                <a:latin typeface="Arial" charset="0"/>
                <a:cs typeface="Arial" charset="0"/>
              </a:rPr>
              <a:t>Imformatorium</a:t>
            </a:r>
            <a:r>
              <a:rPr lang="cs-CZ" sz="2000" dirty="0" smtClean="0">
                <a:latin typeface="Arial" charset="0"/>
                <a:cs typeface="Arial" charset="0"/>
              </a:rPr>
              <a:t>. 2002. ISBN 80-86073-96-3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0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000" dirty="0" smtClean="0">
                <a:latin typeface="Arial" charset="0"/>
                <a:cs typeface="Arial" charset="0"/>
              </a:rPr>
              <a:t>HŮSKOVÁ, J., KAŠNÁ, P. </a:t>
            </a:r>
            <a:r>
              <a:rPr lang="cs-CZ" sz="2000" i="1" dirty="0" smtClean="0">
                <a:latin typeface="Arial" charset="0"/>
                <a:cs typeface="Arial" charset="0"/>
              </a:rPr>
              <a:t>Ošetřovatelství - ošetřovatelské postupy pro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000" i="1" dirty="0" smtClean="0">
                <a:latin typeface="Arial" charset="0"/>
                <a:cs typeface="Arial" charset="0"/>
              </a:rPr>
              <a:t>zdravotnické asistenty, pracovní sešit II/1.díl.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000" dirty="0" smtClean="0">
                <a:latin typeface="Arial" charset="0"/>
                <a:cs typeface="Arial" charset="0"/>
              </a:rPr>
              <a:t>Praha: </a:t>
            </a:r>
            <a:r>
              <a:rPr lang="cs-CZ" sz="2000" dirty="0" err="1" smtClean="0">
                <a:latin typeface="Arial" charset="0"/>
                <a:cs typeface="Arial" charset="0"/>
              </a:rPr>
              <a:t>Grada</a:t>
            </a:r>
            <a:r>
              <a:rPr lang="cs-CZ" sz="2000" dirty="0" smtClean="0">
                <a:latin typeface="Arial" charset="0"/>
                <a:cs typeface="Arial" charset="0"/>
              </a:rPr>
              <a:t> </a:t>
            </a:r>
            <a:r>
              <a:rPr lang="cs-CZ" sz="2000" dirty="0" err="1" smtClean="0">
                <a:latin typeface="Arial" charset="0"/>
                <a:cs typeface="Arial" charset="0"/>
              </a:rPr>
              <a:t>Publishink</a:t>
            </a:r>
            <a:r>
              <a:rPr lang="cs-CZ" sz="2000" dirty="0" smtClean="0">
                <a:latin typeface="Arial" charset="0"/>
                <a:cs typeface="Arial" charset="0"/>
              </a:rPr>
              <a:t>, a.s. 2009. ISBN 978-80-247-2853-7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1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</a:pPr>
            <a:r>
              <a:rPr lang="cs-CZ" sz="2800" b="1" dirty="0">
                <a:latin typeface="Arial" charset="0"/>
                <a:cs typeface="Arial" charset="0"/>
              </a:rPr>
              <a:t>Obrazové zdroje:</a:t>
            </a:r>
          </a:p>
          <a:p>
            <a:pPr marL="457200" indent="-457200" eaLnBrk="1" hangingPunct="1">
              <a:buNone/>
            </a:pPr>
            <a:r>
              <a:rPr lang="cs-CZ" sz="2000" dirty="0" smtClean="0">
                <a:latin typeface="Arial" charset="0"/>
                <a:cs typeface="Arial" charset="0"/>
              </a:rPr>
              <a:t>1. –  </a:t>
            </a:r>
            <a:r>
              <a:rPr lang="cs-CZ" sz="2000" dirty="0">
                <a:latin typeface="Arial" charset="0"/>
                <a:cs typeface="Arial" charset="0"/>
              </a:rPr>
              <a:t>4. Microsoft obrázková sada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3200" b="1" dirty="0" smtClean="0"/>
              <a:t>Použitá literatura a zdroje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cs-CZ" sz="2600" dirty="0">
                <a:latin typeface="Arial" charset="0"/>
              </a:rPr>
              <a:t>Autor: Bc. Martina Jeřábková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Název díla: </a:t>
            </a:r>
            <a:r>
              <a:rPr lang="cs-CZ" sz="2600" dirty="0" smtClean="0">
                <a:latin typeface="Arial" charset="0"/>
              </a:rPr>
              <a:t>Péče o spánek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Datum vzniku: červenec 2013      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                                                                                               Materiál je určen pro bezplatné používání pro potřeby výuky na všech typech škol a školských zařízení. Jakékoliv další využití podléhá autorskému právu,  prezentace je autorským dílem.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b="1" dirty="0" smtClean="0">
              <a:latin typeface="Arial" charset="0"/>
              <a:cs typeface="Arial" charset="0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/>
              <a:t>Obchodní akademie, Střední odborná škola </a:t>
            </a:r>
            <a:br>
              <a:rPr lang="cs-CZ" b="1"/>
            </a:br>
            <a:r>
              <a:rPr lang="cs-CZ" b="1"/>
              <a:t>a Jazyková škola s právem státní jazykové zkoušky, </a:t>
            </a:r>
            <a:br>
              <a:rPr lang="cs-CZ" b="1"/>
            </a:br>
            <a:r>
              <a:rPr lang="cs-CZ" b="1"/>
              <a:t>Hradec Králové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01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561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Motiv sady Office</vt:lpstr>
      <vt:lpstr>List</vt:lpstr>
      <vt:lpstr>Obchodní akademie, Střední odborná škola  a Jazyková škola s právem státní jazykové zkoušky,  Hradec Králové</vt:lpstr>
      <vt:lpstr>Péče o odpočinek a spánek</vt:lpstr>
      <vt:lpstr>Péče o odpočinek a spánek</vt:lpstr>
      <vt:lpstr>Péče o odpočinek a spánek</vt:lpstr>
      <vt:lpstr>Péče o odpočinek a spánek</vt:lpstr>
      <vt:lpstr>Péče o odpočinek a spánek</vt:lpstr>
      <vt:lpstr>Péče o odpočinek a spánek</vt:lpstr>
      <vt:lpstr>Péče o odpočinek a spánek</vt:lpstr>
      <vt:lpstr>Péče o odpočinek a spánek</vt:lpstr>
      <vt:lpstr> 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skola</cp:lastModifiedBy>
  <cp:revision>103</cp:revision>
  <dcterms:created xsi:type="dcterms:W3CDTF">2012-11-30T22:17:21Z</dcterms:created>
  <dcterms:modified xsi:type="dcterms:W3CDTF">2014-05-13T12:58:47Z</dcterms:modified>
</cp:coreProperties>
</file>