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13"/>
  </p:notesMasterIdLst>
  <p:sldIdLst>
    <p:sldId id="272" r:id="rId3"/>
    <p:sldId id="273" r:id="rId4"/>
    <p:sldId id="275" r:id="rId5"/>
    <p:sldId id="304" r:id="rId6"/>
    <p:sldId id="303" r:id="rId7"/>
    <p:sldId id="305" r:id="rId8"/>
    <p:sldId id="314" r:id="rId9"/>
    <p:sldId id="315" r:id="rId10"/>
    <p:sldId id="316" r:id="rId11"/>
    <p:sldId id="31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7" autoAdjust="0"/>
    <p:restoredTop sz="94660"/>
  </p:normalViewPr>
  <p:slideViewPr>
    <p:cSldViewPr>
      <p:cViewPr>
        <p:scale>
          <a:sx n="76" d="100"/>
          <a:sy n="76" d="100"/>
        </p:scale>
        <p:origin x="-122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837D1A-1F4F-4895-A7E1-99BCFAD0C38F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6320C8-F825-4E1D-92A2-503A09A810A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33B2EC-B977-4770-8102-0E8A65311B30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929198"/>
            <a:ext cx="6086475" cy="155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>
            <a:normAutofit/>
          </a:bodyPr>
          <a:lstStyle/>
          <a:p>
            <a:r>
              <a:rPr lang="cs-CZ" b="1" dirty="0"/>
              <a:t>DUM - Digitální Učební Materiál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2571744"/>
            <a:ext cx="7215238" cy="4000528"/>
          </a:xfrm>
        </p:spPr>
        <p:txBody>
          <a:bodyPr>
            <a:normAutofit lnSpcReduction="10000"/>
          </a:bodyPr>
          <a:lstStyle/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r>
              <a:rPr lang="cs-CZ" sz="800" dirty="0" smtClean="0"/>
              <a:t>Tento </a:t>
            </a:r>
            <a:r>
              <a:rPr lang="cs-CZ" sz="800" dirty="0"/>
              <a:t>projekt je spolufinancován Evropským sociálním fondem a státním rozpočtem České republiky.</a:t>
            </a:r>
          </a:p>
          <a:p>
            <a:endParaRPr lang="cs-CZ" dirty="0"/>
          </a:p>
        </p:txBody>
      </p:sp>
      <p:pic>
        <p:nvPicPr>
          <p:cNvPr id="4" name="Obrázek 3" descr="C:\Users\Maruška\Desktop\logo_barevn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785926"/>
            <a:ext cx="16573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214414" y="2786058"/>
            <a:ext cx="6858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000" b="1" dirty="0" smtClean="0"/>
              <a:t>Registrační číslo: </a:t>
            </a:r>
            <a:r>
              <a:rPr lang="cs-CZ" sz="2000" dirty="0" smtClean="0"/>
              <a:t>CZ.1.07/1.5.00/34.1012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Šablona:</a:t>
            </a:r>
            <a:r>
              <a:rPr lang="cs-CZ" dirty="0" smtClean="0"/>
              <a:t> III/2                                                         </a:t>
            </a:r>
            <a:r>
              <a:rPr lang="cs-CZ" b="1" dirty="0" smtClean="0"/>
              <a:t>Sada</a:t>
            </a:r>
            <a:r>
              <a:rPr lang="cs-CZ" b="1" dirty="0" smtClean="0"/>
              <a:t>:</a:t>
            </a:r>
            <a:r>
              <a:rPr lang="en-US" b="1" dirty="0" smtClean="0"/>
              <a:t> </a:t>
            </a:r>
            <a:r>
              <a:rPr lang="en-US" dirty="0" smtClean="0"/>
              <a:t>A5_37</a:t>
            </a:r>
            <a:endParaRPr lang="cs-CZ" b="1" dirty="0" smtClean="0"/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Datum ověření ve výuce:  </a:t>
            </a:r>
            <a:r>
              <a:rPr lang="en-US" dirty="0" smtClean="0"/>
              <a:t>23. 5. 2014</a:t>
            </a:r>
            <a:r>
              <a:rPr lang="cs-CZ" b="1" dirty="0" smtClean="0"/>
              <a:t>               </a:t>
            </a:r>
            <a:r>
              <a:rPr lang="cs-CZ" b="1" dirty="0" smtClean="0"/>
              <a:t>Třída:   </a:t>
            </a:r>
            <a:r>
              <a:rPr lang="en-US" smtClean="0"/>
              <a:t>1/2A</a:t>
            </a:r>
            <a:endParaRPr lang="cs-CZ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DUM - Digitální Učební Materiál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Obor vzdělání: Strojírenské práce</a:t>
            </a:r>
          </a:p>
          <a:p>
            <a:pPr>
              <a:buNone/>
            </a:pPr>
            <a:r>
              <a:rPr lang="cs-CZ" b="1" dirty="0" smtClean="0"/>
              <a:t>Předmět: Tělesná výchova</a:t>
            </a:r>
          </a:p>
          <a:p>
            <a:pPr>
              <a:buNone/>
            </a:pPr>
            <a:r>
              <a:rPr lang="cs-CZ" b="1" dirty="0" smtClean="0"/>
              <a:t>Ročník: 1.</a:t>
            </a:r>
          </a:p>
          <a:p>
            <a:pPr>
              <a:buNone/>
            </a:pPr>
            <a:r>
              <a:rPr lang="cs-CZ" b="1" dirty="0" smtClean="0"/>
              <a:t>Klíčová slova: Turistický kurz</a:t>
            </a:r>
          </a:p>
          <a:p>
            <a:pPr>
              <a:buNone/>
            </a:pPr>
            <a:r>
              <a:rPr lang="cs-CZ" b="1" dirty="0" smtClean="0"/>
              <a:t>Jméno autora (vč. titulu): Mgr. Radovan </a:t>
            </a:r>
            <a:r>
              <a:rPr lang="cs-CZ" b="1" dirty="0" err="1" smtClean="0"/>
              <a:t>Velc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Škola:</a:t>
            </a:r>
            <a:r>
              <a:rPr lang="cs-CZ" dirty="0" smtClean="0"/>
              <a:t> 	</a:t>
            </a:r>
            <a:r>
              <a:rPr lang="cs-CZ" sz="2400" b="1" dirty="0" smtClean="0">
                <a:solidFill>
                  <a:schemeClr val="tx2"/>
                </a:solidFill>
              </a:rPr>
              <a:t>Střední </a:t>
            </a:r>
            <a:r>
              <a:rPr lang="cs-CZ" sz="2400" b="1" dirty="0">
                <a:solidFill>
                  <a:schemeClr val="tx2"/>
                </a:solidFill>
              </a:rPr>
              <a:t>odborné učiliště,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r>
              <a:rPr lang="cs-CZ" sz="2400" b="1" dirty="0">
                <a:solidFill>
                  <a:schemeClr val="tx2"/>
                </a:solidFill>
              </a:rPr>
              <a:t/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400" b="1" dirty="0">
                <a:solidFill>
                  <a:schemeClr val="tx2"/>
                </a:solidFill>
              </a:rPr>
              <a:t>	</a:t>
            </a:r>
            <a:r>
              <a:rPr lang="cs-CZ" sz="2400" b="1" dirty="0" smtClean="0">
                <a:solidFill>
                  <a:schemeClr val="tx2"/>
                </a:solidFill>
              </a:rPr>
              <a:t>	tř</a:t>
            </a:r>
            <a:r>
              <a:rPr lang="cs-CZ" sz="2400" b="1" dirty="0">
                <a:solidFill>
                  <a:schemeClr val="tx2"/>
                </a:solidFill>
              </a:rPr>
              <a:t>. 5. května 3</a:t>
            </a: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373 </a:t>
            </a:r>
            <a:r>
              <a:rPr lang="cs-CZ" sz="2400" b="1" dirty="0">
                <a:solidFill>
                  <a:schemeClr val="tx2"/>
                </a:solidFill>
              </a:rPr>
              <a:t>72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endParaRPr lang="cs-CZ" sz="2400" b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IČO</a:t>
            </a:r>
            <a:r>
              <a:rPr lang="cs-CZ" sz="2400" b="1" dirty="0">
                <a:solidFill>
                  <a:schemeClr val="tx2"/>
                </a:solidFill>
              </a:rPr>
              <a:t>: 75050111	REDIZO: 651023599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Ohniště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4186808" cy="4683975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Ohniště v přírodě – vždy rozmyslet:</a:t>
            </a:r>
          </a:p>
          <a:p>
            <a:pPr lvl="1"/>
            <a:r>
              <a:rPr lang="cs-CZ" dirty="0" smtClean="0"/>
              <a:t>K jakému účelu oheň bude sloužit</a:t>
            </a:r>
          </a:p>
          <a:p>
            <a:pPr lvl="1"/>
            <a:r>
              <a:rPr lang="cs-CZ" dirty="0" smtClean="0"/>
              <a:t>Na jakém místě ho budeme dělat</a:t>
            </a:r>
          </a:p>
          <a:p>
            <a:pPr lvl="1"/>
            <a:r>
              <a:rPr lang="cs-CZ" dirty="0" smtClean="0"/>
              <a:t>Jaké kameny máme k dispozici na jeho ohraničení (pozor na mokré kameny)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Ohniště</a:t>
            </a:r>
            <a:endParaRPr lang="cs-CZ" dirty="0"/>
          </a:p>
        </p:txBody>
      </p:sp>
      <p:pic>
        <p:nvPicPr>
          <p:cNvPr id="1031" name="Picture 7" descr="C:\Users\rvelc\AppData\Local\Microsoft\Windows\Temporary Internet Files\Content.IE5\6AU8EJYK\MC90021568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3717032"/>
            <a:ext cx="2180376" cy="19872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56792"/>
            <a:ext cx="5256584" cy="4539960"/>
          </a:xfrm>
        </p:spPr>
        <p:txBody>
          <a:bodyPr>
            <a:normAutofit/>
          </a:bodyPr>
          <a:lstStyle/>
          <a:p>
            <a:r>
              <a:rPr lang="cs-CZ" dirty="0" smtClean="0"/>
              <a:t>Základní typ ohniště</a:t>
            </a:r>
          </a:p>
          <a:p>
            <a:r>
              <a:rPr lang="cs-CZ" dirty="0" smtClean="0"/>
              <a:t>Vhodný pro ohřátí i vaření</a:t>
            </a:r>
          </a:p>
          <a:p>
            <a:r>
              <a:rPr lang="cs-CZ" dirty="0" smtClean="0"/>
              <a:t>Skládáme dřevo do tvaru kužele</a:t>
            </a:r>
          </a:p>
          <a:p>
            <a:r>
              <a:rPr lang="cs-CZ" dirty="0" smtClean="0"/>
              <a:t>Uvnitř tenké klacky, venku širší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Pyramida</a:t>
            </a:r>
            <a:endParaRPr lang="cs-CZ" dirty="0"/>
          </a:p>
        </p:txBody>
      </p:sp>
      <p:pic>
        <p:nvPicPr>
          <p:cNvPr id="6147" name="Picture 3" descr="C:\Users\rvelc\AppData\Local\Microsoft\Windows\Temporary Internet Files\Content.IE5\IUSWAQ0H\MC90033473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3717032"/>
            <a:ext cx="2304256" cy="24579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772816"/>
            <a:ext cx="5338936" cy="4769625"/>
          </a:xfrm>
        </p:spPr>
        <p:txBody>
          <a:bodyPr>
            <a:normAutofit/>
          </a:bodyPr>
          <a:lstStyle/>
          <a:p>
            <a:r>
              <a:rPr lang="cs-CZ" dirty="0" smtClean="0"/>
              <a:t>Vhodný na vaření</a:t>
            </a:r>
          </a:p>
          <a:p>
            <a:r>
              <a:rPr lang="cs-CZ" dirty="0" smtClean="0"/>
              <a:t>Dvě široká polena</a:t>
            </a:r>
          </a:p>
          <a:p>
            <a:r>
              <a:rPr lang="cs-CZ" dirty="0" smtClean="0"/>
              <a:t>Na ně napříč tenké klacky</a:t>
            </a:r>
          </a:p>
          <a:p>
            <a:r>
              <a:rPr lang="cs-CZ" dirty="0" smtClean="0"/>
              <a:t>Vznikne rošt, ne kterém lze vařit</a:t>
            </a:r>
          </a:p>
          <a:p>
            <a:r>
              <a:rPr lang="cs-CZ" dirty="0" smtClean="0"/>
              <a:t>Mezi rošty je potřeba nechat dostatek místa</a:t>
            </a:r>
          </a:p>
          <a:p>
            <a:endParaRPr lang="cs-CZ" sz="3600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Mřížový oheň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56792"/>
            <a:ext cx="4680520" cy="453996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Jednoduchý oheň</a:t>
            </a:r>
          </a:p>
          <a:p>
            <a:r>
              <a:rPr lang="cs-CZ" dirty="0" smtClean="0"/>
              <a:t>Polena přiložíme konci k sobě do tvaru kříže či hvězdice</a:t>
            </a:r>
          </a:p>
          <a:p>
            <a:r>
              <a:rPr lang="cs-CZ" dirty="0" smtClean="0"/>
              <a:t>Oheň lze rychle uhasit odtažením polen od středu (a jejich případným zabodnutím do země)</a:t>
            </a:r>
          </a:p>
          <a:p>
            <a:r>
              <a:rPr lang="cs-CZ" dirty="0" smtClean="0"/>
              <a:t>Dříve používáno indiány (právě pro možnost rychlého zhasnutí)</a:t>
            </a:r>
          </a:p>
          <a:p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Hvězdicový oheň</a:t>
            </a:r>
            <a:endParaRPr lang="cs-CZ" dirty="0"/>
          </a:p>
        </p:txBody>
      </p:sp>
      <p:pic>
        <p:nvPicPr>
          <p:cNvPr id="2053" name="Picture 5" descr="http://www.petrhejna.cz/c32/hvezdicov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811780"/>
            <a:ext cx="4133106" cy="21390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56792"/>
            <a:ext cx="5184576" cy="4539960"/>
          </a:xfrm>
        </p:spPr>
        <p:txBody>
          <a:bodyPr>
            <a:normAutofit/>
          </a:bodyPr>
          <a:lstStyle/>
          <a:p>
            <a:r>
              <a:rPr lang="cs-CZ" dirty="0" smtClean="0"/>
              <a:t>Spíše slavnostní oheň</a:t>
            </a:r>
          </a:p>
          <a:p>
            <a:r>
              <a:rPr lang="cs-CZ" dirty="0" smtClean="0"/>
              <a:t>Dvě polena, na ně napříč další a tak dále</a:t>
            </a:r>
          </a:p>
          <a:p>
            <a:r>
              <a:rPr lang="cs-CZ" dirty="0" smtClean="0"/>
              <a:t>Dole široká polena, směrem nahoru tenčí</a:t>
            </a:r>
          </a:p>
          <a:p>
            <a:r>
              <a:rPr lang="cs-CZ" dirty="0" smtClean="0"/>
              <a:t>Hoři odshora, málo kouří</a:t>
            </a:r>
          </a:p>
          <a:p>
            <a:r>
              <a:rPr lang="cs-CZ" dirty="0" smtClean="0"/>
              <a:t>Lze kombinovat s jinými typy ohňů</a:t>
            </a:r>
          </a:p>
          <a:p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Pagoda</a:t>
            </a:r>
            <a:endParaRPr lang="cs-CZ" dirty="0"/>
          </a:p>
        </p:txBody>
      </p:sp>
      <p:pic>
        <p:nvPicPr>
          <p:cNvPr id="36866" name="Picture 2" descr="http://acampante.com/imagenes/manual/pago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3501008"/>
            <a:ext cx="3168352" cy="2376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56792"/>
            <a:ext cx="5184576" cy="4539960"/>
          </a:xfrm>
        </p:spPr>
        <p:txBody>
          <a:bodyPr>
            <a:normAutofit/>
          </a:bodyPr>
          <a:lstStyle/>
          <a:p>
            <a:r>
              <a:rPr lang="cs-CZ" dirty="0" smtClean="0"/>
              <a:t>Vždy foukáme i zapalujeme oheň po větru</a:t>
            </a:r>
          </a:p>
          <a:p>
            <a:r>
              <a:rPr lang="cs-CZ" dirty="0" smtClean="0"/>
              <a:t>Do ohně foukáme zpočátku zlehka</a:t>
            </a:r>
          </a:p>
          <a:p>
            <a:r>
              <a:rPr lang="cs-CZ" dirty="0" smtClean="0"/>
              <a:t>Pak přidáváme na síle</a:t>
            </a:r>
          </a:p>
          <a:p>
            <a:r>
              <a:rPr lang="cs-CZ" dirty="0" smtClean="0"/>
              <a:t>Foukáme do centra žhavého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Foukání, přikládání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 </a:t>
            </a:r>
          </a:p>
          <a:p>
            <a:pPr lvl="0"/>
            <a:r>
              <a:rPr lang="cs-CZ" b="1" dirty="0" smtClean="0"/>
              <a:t>Obrázky:</a:t>
            </a:r>
          </a:p>
          <a:p>
            <a:pPr lvl="0"/>
            <a:r>
              <a:rPr lang="cs-CZ" dirty="0" smtClean="0"/>
              <a:t>Galerie obrázků klipart sady Microsoft Office</a:t>
            </a:r>
          </a:p>
          <a:p>
            <a:pPr lvl="0"/>
            <a:r>
              <a:rPr lang="pt-BR" dirty="0" smtClean="0"/>
              <a:t>AUTOR NEUVEDEN. </a:t>
            </a:r>
            <a:r>
              <a:rPr lang="pt-BR" i="1" dirty="0" smtClean="0"/>
              <a:t>petrhejna.cz</a:t>
            </a:r>
            <a:r>
              <a:rPr lang="pt-BR" dirty="0" smtClean="0"/>
              <a:t> [online]. [cit. 8.</a:t>
            </a:r>
            <a:r>
              <a:rPr lang="cs-CZ" dirty="0" smtClean="0"/>
              <a:t>2</a:t>
            </a:r>
            <a:r>
              <a:rPr lang="pt-BR" dirty="0" smtClean="0"/>
              <a:t>.2014]. Dostupný na WWW: http://www.petrhejna.cz/c32/hvezdicovy.jpg</a:t>
            </a:r>
            <a:endParaRPr lang="cs-CZ" dirty="0" smtClean="0"/>
          </a:p>
          <a:p>
            <a:r>
              <a:rPr lang="cs-CZ" dirty="0" smtClean="0"/>
              <a:t>AUTOR NEUVEDEN. </a:t>
            </a:r>
            <a:r>
              <a:rPr lang="cs-CZ" i="1" dirty="0" err="1" smtClean="0"/>
              <a:t>acampante.com</a:t>
            </a:r>
            <a:r>
              <a:rPr lang="cs-CZ" dirty="0" smtClean="0"/>
              <a:t> [online]. [cit. </a:t>
            </a:r>
            <a:r>
              <a:rPr lang="cs-CZ" smtClean="0"/>
              <a:t>8.2.2014</a:t>
            </a:r>
            <a:r>
              <a:rPr lang="cs-CZ" dirty="0" smtClean="0"/>
              <a:t>]. Dostupný na WWW: http://acampante.com/imagenes/manual/pagoda.jpg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10721</TotalTime>
  <Words>256</Words>
  <Application>Microsoft Office PowerPoint</Application>
  <PresentationFormat>Předvádění na obrazovce (4:3)</PresentationFormat>
  <Paragraphs>83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Modul</vt:lpstr>
      <vt:lpstr>Motiv sady Office</vt:lpstr>
      <vt:lpstr>DUM - Digitální Učební Materiál </vt:lpstr>
      <vt:lpstr>DUM - Digitální Učební Materiál</vt:lpstr>
      <vt:lpstr>Ohniště</vt:lpstr>
      <vt:lpstr>Ohniště</vt:lpstr>
      <vt:lpstr>Pyramida</vt:lpstr>
      <vt:lpstr>Mřížový oheň</vt:lpstr>
      <vt:lpstr>Hvězdicový oheň</vt:lpstr>
      <vt:lpstr>Pagoda</vt:lpstr>
      <vt:lpstr>Foukání, přikládání</vt:lpstr>
      <vt:lpstr>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Vrh koulí</dc:title>
  <dc:creator>rvelc</dc:creator>
  <cp:lastModifiedBy>rvelc</cp:lastModifiedBy>
  <cp:revision>94</cp:revision>
  <dcterms:created xsi:type="dcterms:W3CDTF">2013-10-07T15:13:27Z</dcterms:created>
  <dcterms:modified xsi:type="dcterms:W3CDTF">2014-07-14T09:23:40Z</dcterms:modified>
</cp:coreProperties>
</file>