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3" r:id="rId3"/>
    <p:sldId id="274" r:id="rId4"/>
    <p:sldId id="259" r:id="rId5"/>
    <p:sldId id="275" r:id="rId6"/>
    <p:sldId id="260" r:id="rId7"/>
    <p:sldId id="276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478C02"/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6" autoAdjust="0"/>
    <p:restoredTop sz="94660"/>
  </p:normalViewPr>
  <p:slideViewPr>
    <p:cSldViewPr>
      <p:cViewPr>
        <p:scale>
          <a:sx n="70" d="100"/>
          <a:sy n="70" d="100"/>
        </p:scale>
        <p:origin x="-87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ECDDA1-A78D-4CA2-A1E6-DBBD413C93B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B9E51B-D925-45F6-B6FC-1510695B609D}">
      <dgm:prSet custT="1"/>
      <dgm:spPr>
        <a:solidFill>
          <a:schemeClr val="tx1"/>
        </a:solidFill>
      </dgm:spPr>
      <dgm:t>
        <a:bodyPr/>
        <a:lstStyle/>
        <a:p>
          <a:pPr rtl="0"/>
          <a:r>
            <a:rPr lang="cs-CZ" sz="2400" b="1" dirty="0" smtClean="0">
              <a:latin typeface="Arial" pitchFamily="34" charset="0"/>
              <a:cs typeface="Arial" pitchFamily="34" charset="0"/>
            </a:rPr>
            <a:t>Nabytí vlastnictví</a:t>
          </a:r>
          <a:endParaRPr lang="cs-CZ" sz="2400" b="1" dirty="0">
            <a:latin typeface="Arial" pitchFamily="34" charset="0"/>
            <a:cs typeface="Arial" pitchFamily="34" charset="0"/>
          </a:endParaRPr>
        </a:p>
      </dgm:t>
    </dgm:pt>
    <dgm:pt modelId="{60886B58-59A4-401A-A2CA-DBC86FA7AFE3}" type="parTrans" cxnId="{6D2998A2-A9B6-4268-B7F5-1CC3C18EFDB5}">
      <dgm:prSet/>
      <dgm:spPr/>
      <dgm:t>
        <a:bodyPr/>
        <a:lstStyle/>
        <a:p>
          <a:endParaRPr lang="cs-CZ"/>
        </a:p>
      </dgm:t>
    </dgm:pt>
    <dgm:pt modelId="{15BBCF95-D509-4CAC-9828-F4434C1DEED6}" type="sibTrans" cxnId="{6D2998A2-A9B6-4268-B7F5-1CC3C18EFDB5}">
      <dgm:prSet/>
      <dgm:spPr/>
      <dgm:t>
        <a:bodyPr/>
        <a:lstStyle/>
        <a:p>
          <a:endParaRPr lang="cs-CZ"/>
        </a:p>
      </dgm:t>
    </dgm:pt>
    <dgm:pt modelId="{2004D308-905A-4E5F-83DE-A8C5CFBCBB64}" type="pres">
      <dgm:prSet presAssocID="{C1ECDDA1-A78D-4CA2-A1E6-DBBD413C93B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57F4CC7-EF20-45B5-B079-89E2DFC9AA56}" type="pres">
      <dgm:prSet presAssocID="{CBB9E51B-D925-45F6-B6FC-1510695B609D}" presName="hierRoot1" presStyleCnt="0">
        <dgm:presLayoutVars>
          <dgm:hierBranch val="init"/>
        </dgm:presLayoutVars>
      </dgm:prSet>
      <dgm:spPr/>
    </dgm:pt>
    <dgm:pt modelId="{855E204F-7A39-45F4-B55D-86240C27D49B}" type="pres">
      <dgm:prSet presAssocID="{CBB9E51B-D925-45F6-B6FC-1510695B609D}" presName="rootComposite1" presStyleCnt="0"/>
      <dgm:spPr/>
    </dgm:pt>
    <dgm:pt modelId="{403DA1CE-7DEC-4F13-8B0C-2C3AE5F6066A}" type="pres">
      <dgm:prSet presAssocID="{CBB9E51B-D925-45F6-B6FC-1510695B609D}" presName="rootText1" presStyleLbl="node0" presStyleIdx="0" presStyleCnt="1" custScaleX="195513" custLinFactNeighborX="9" custLinFactNeighborY="-1568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7419A5F-ADFE-44AE-947A-5DDF893EEDD6}" type="pres">
      <dgm:prSet presAssocID="{CBB9E51B-D925-45F6-B6FC-1510695B609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D0F416AB-8CE2-4267-AD06-33E3AEDB947D}" type="pres">
      <dgm:prSet presAssocID="{CBB9E51B-D925-45F6-B6FC-1510695B609D}" presName="hierChild2" presStyleCnt="0"/>
      <dgm:spPr/>
    </dgm:pt>
    <dgm:pt modelId="{840E5FFA-E5A3-4A8A-9D5D-53DFBCB16009}" type="pres">
      <dgm:prSet presAssocID="{CBB9E51B-D925-45F6-B6FC-1510695B609D}" presName="hierChild3" presStyleCnt="0"/>
      <dgm:spPr/>
    </dgm:pt>
  </dgm:ptLst>
  <dgm:cxnLst>
    <dgm:cxn modelId="{7F049C1A-DAA5-48E9-9F27-4CC9B263863A}" type="presOf" srcId="{CBB9E51B-D925-45F6-B6FC-1510695B609D}" destId="{403DA1CE-7DEC-4F13-8B0C-2C3AE5F6066A}" srcOrd="0" destOrd="0" presId="urn:microsoft.com/office/officeart/2005/8/layout/orgChart1"/>
    <dgm:cxn modelId="{98E0EB94-0DC1-41BC-826B-AD6FDB552B88}" type="presOf" srcId="{C1ECDDA1-A78D-4CA2-A1E6-DBBD413C93B8}" destId="{2004D308-905A-4E5F-83DE-A8C5CFBCBB64}" srcOrd="0" destOrd="0" presId="urn:microsoft.com/office/officeart/2005/8/layout/orgChart1"/>
    <dgm:cxn modelId="{66BA68DE-1206-4A29-8019-1291479BFB40}" type="presOf" srcId="{CBB9E51B-D925-45F6-B6FC-1510695B609D}" destId="{87419A5F-ADFE-44AE-947A-5DDF893EEDD6}" srcOrd="1" destOrd="0" presId="urn:microsoft.com/office/officeart/2005/8/layout/orgChart1"/>
    <dgm:cxn modelId="{6D2998A2-A9B6-4268-B7F5-1CC3C18EFDB5}" srcId="{C1ECDDA1-A78D-4CA2-A1E6-DBBD413C93B8}" destId="{CBB9E51B-D925-45F6-B6FC-1510695B609D}" srcOrd="0" destOrd="0" parTransId="{60886B58-59A4-401A-A2CA-DBC86FA7AFE3}" sibTransId="{15BBCF95-D509-4CAC-9828-F4434C1DEED6}"/>
    <dgm:cxn modelId="{DD4EA654-97C3-4B61-86D9-8267AADC784F}" type="presParOf" srcId="{2004D308-905A-4E5F-83DE-A8C5CFBCBB64}" destId="{857F4CC7-EF20-45B5-B079-89E2DFC9AA56}" srcOrd="0" destOrd="0" presId="urn:microsoft.com/office/officeart/2005/8/layout/orgChart1"/>
    <dgm:cxn modelId="{9612BACC-31BC-4265-86B5-A24EE5A007FF}" type="presParOf" srcId="{857F4CC7-EF20-45B5-B079-89E2DFC9AA56}" destId="{855E204F-7A39-45F4-B55D-86240C27D49B}" srcOrd="0" destOrd="0" presId="urn:microsoft.com/office/officeart/2005/8/layout/orgChart1"/>
    <dgm:cxn modelId="{9189B6B7-B91E-431E-9B07-35A54A301527}" type="presParOf" srcId="{855E204F-7A39-45F4-B55D-86240C27D49B}" destId="{403DA1CE-7DEC-4F13-8B0C-2C3AE5F6066A}" srcOrd="0" destOrd="0" presId="urn:microsoft.com/office/officeart/2005/8/layout/orgChart1"/>
    <dgm:cxn modelId="{96770D09-2B54-45D6-A84E-61FA27EBA2B7}" type="presParOf" srcId="{855E204F-7A39-45F4-B55D-86240C27D49B}" destId="{87419A5F-ADFE-44AE-947A-5DDF893EEDD6}" srcOrd="1" destOrd="0" presId="urn:microsoft.com/office/officeart/2005/8/layout/orgChart1"/>
    <dgm:cxn modelId="{80F134FB-8989-4D5C-91BF-0E2C4D838F04}" type="presParOf" srcId="{857F4CC7-EF20-45B5-B079-89E2DFC9AA56}" destId="{D0F416AB-8CE2-4267-AD06-33E3AEDB947D}" srcOrd="1" destOrd="0" presId="urn:microsoft.com/office/officeart/2005/8/layout/orgChart1"/>
    <dgm:cxn modelId="{A41C3507-0F50-4EA1-919C-F1D8C086BC6F}" type="presParOf" srcId="{857F4CC7-EF20-45B5-B079-89E2DFC9AA56}" destId="{840E5FFA-E5A3-4A8A-9D5D-53DFBCB1600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03DA1CE-7DEC-4F13-8B0C-2C3AE5F6066A}">
      <dsp:nvSpPr>
        <dsp:cNvPr id="0" name=""/>
        <dsp:cNvSpPr/>
      </dsp:nvSpPr>
      <dsp:spPr>
        <a:xfrm>
          <a:off x="393733" y="0"/>
          <a:ext cx="3070468" cy="785233"/>
        </a:xfrm>
        <a:prstGeom prst="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itchFamily="34" charset="0"/>
              <a:cs typeface="Arial" pitchFamily="34" charset="0"/>
            </a:rPr>
            <a:t>Nabytí vlastnictví</a:t>
          </a:r>
          <a:endParaRPr lang="cs-CZ" sz="2400" b="1" kern="1200" dirty="0">
            <a:latin typeface="Arial" pitchFamily="34" charset="0"/>
            <a:cs typeface="Arial" pitchFamily="34" charset="0"/>
          </a:endParaRPr>
        </a:p>
      </dsp:txBody>
      <dsp:txXfrm>
        <a:off x="393733" y="0"/>
        <a:ext cx="3070468" cy="7852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VY_32_INOVACE_9_CLOVEK_A_PRAVO_06</a:t>
                      </a:r>
                    </a:p>
                    <a:p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Vlastnictví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Předmět a obsah vlastnického práva, omezení vlastnického práva, „sousedské právo“, nabytí vlastnického práva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Vlastnické právo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929718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z nás něco vlastní, využívá věci k uspokojení svých potřeb.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Víme však, co můžeme nebo nemůžeme dělat i při využívání svých vlastnických práv? Můžeme být omezováni ve svých vlastnických právech?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věc způsobit škodu?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Jakým způsobem se nabývá vlastnictví?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Jakým způsobem jste nejčastěji získal věci, které vlastníte?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byste charakterizovali vlastnictví?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Povaha </a:t>
            </a:r>
            <a:br>
              <a:rPr lang="cs-CZ" b="1" dirty="0" smtClean="0">
                <a:latin typeface="Arial" charset="0"/>
                <a:cs typeface="Arial" charset="0"/>
              </a:rPr>
            </a:br>
            <a:r>
              <a:rPr lang="cs-CZ" b="1" dirty="0" smtClean="0">
                <a:latin typeface="Arial" charset="0"/>
                <a:cs typeface="Arial" charset="0"/>
              </a:rPr>
              <a:t>vlastnického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715436" cy="40973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Vše, co někomu patří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všechny jeho věci hmotné i nehmotné, je jeho vlastnictvím.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 má právo se svým vlastnictvím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nakládat libovolně,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jiné osoby z toho vyloučit,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domáhat se vydání své věci, kdo mu ji neprávem zadržuje.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Omezení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ustanovují normy nazývané jako „sousedské právo“.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Vyhledejte, jak a v čem je vlastník omezován? Co mohou vlastníci sousedících pozemků navzájem požadovat?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Omezení vlastnického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2862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 (soused)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nad míru přiměřenou poměrům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neobtěžuje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odpadem, vodou, kouřem, prachem, plynem, pachem, světlem, stínem, hlukem, otřesem, vnikáním zvířat.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Zdrží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sázení stromů v těsné blízkosti společné hranice pozemků.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Má právo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požadovat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takové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úpravy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aby ze sousední stavby nestékala voda, nepadal sníh nebo led.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Zdrží se zřizování stavby v těsné blízkosti společné hranice pozemků.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err="1" smtClean="0">
                <a:latin typeface="Arial" charset="0"/>
                <a:cs typeface="Arial" charset="0"/>
              </a:rPr>
              <a:t>Rozhrada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286256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být: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plot, zeď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mez, strouha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Společnou zeď může každý užívat na své straně až do poloviny její tloušťky.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 není povinen znovu postavit rozpadlou zeď, plot. Musí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rozhradu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udržovat v dobrém stavu.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návrh souseda může soud uložit vlastníkovi pozemek oplotit.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Není-li veřejná cesta k pozemku, může vlastník žádat, aby mu soused za náhradu povolil nezbytnou cestu přes svůj pozemek.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Vyvlastnění, omezení vlastnického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přípustné jen na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základě zákona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veřejném zájmu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Vlastníkovi náleží plná náhrada.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Poskytuje se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penězích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 jiným způsobem na základě ujednání.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Znáte nějaké případy vyvlastnění majetku? Co může být nepochybně považováno za veřejný zájem?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Budování veřejných komunikací, protipovodňová opatření, těžba nerostných surovin.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Budování průmyslových zón?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Nabytí vlastnictví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42842" y="4143380"/>
          <a:ext cx="8715440" cy="17859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8860"/>
                <a:gridCol w="2178860"/>
                <a:gridCol w="2178860"/>
                <a:gridCol w="2178860"/>
              </a:tblGrid>
              <a:tr h="733515">
                <a:tc>
                  <a:txBody>
                    <a:bodyPr/>
                    <a:lstStyle/>
                    <a:p>
                      <a:pPr algn="ctr"/>
                      <a:r>
                        <a:rPr lang="cs-CZ" sz="2000" b="1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smlouvou</a:t>
                      </a:r>
                      <a:endParaRPr lang="cs-CZ" sz="2000" b="1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rozhodnutím státního orgánu</a:t>
                      </a:r>
                      <a:endParaRPr lang="cs-CZ" sz="2000" b="1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jinou skutečností</a:t>
                      </a:r>
                      <a:endParaRPr lang="cs-CZ" sz="2000" b="1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děděním</a:t>
                      </a:r>
                      <a:endParaRPr lang="cs-CZ" sz="2000" b="1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052435">
                <a:tc>
                  <a:txBody>
                    <a:bodyPr/>
                    <a:lstStyle/>
                    <a:p>
                      <a:pPr algn="ctr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kupní</a:t>
                      </a:r>
                    </a:p>
                    <a:p>
                      <a:pPr algn="ctr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darovací</a:t>
                      </a:r>
                      <a:endParaRPr lang="cs-CZ" sz="2000" b="0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vyvlastnění</a:t>
                      </a:r>
                      <a:endParaRPr lang="cs-CZ" sz="2000" b="0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vydržení,</a:t>
                      </a:r>
                    </a:p>
                    <a:p>
                      <a:pPr algn="ctr"/>
                      <a:r>
                        <a:rPr lang="cs-CZ" sz="2000" b="0" cap="none" spc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 zákona, restituce</a:t>
                      </a:r>
                      <a:endParaRPr lang="cs-CZ" sz="2000" b="0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cap="none" spc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2357422" y="2857496"/>
          <a:ext cx="385765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9" name="Přímá spojovací šipka 8"/>
          <p:cNvCxnSpPr/>
          <p:nvPr/>
        </p:nvCxnSpPr>
        <p:spPr>
          <a:xfrm rot="10800000" flipV="1">
            <a:off x="1214414" y="3643314"/>
            <a:ext cx="300039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3428992" y="3643314"/>
            <a:ext cx="78581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214810" y="3643314"/>
            <a:ext cx="142876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143372" y="3643314"/>
            <a:ext cx="350046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1555</TotalTime>
  <Words>456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Vlastnické právo</vt:lpstr>
      <vt:lpstr>Povaha  vlastnického práva</vt:lpstr>
      <vt:lpstr>Omezení vlastnického práva</vt:lpstr>
      <vt:lpstr>Rozhrada</vt:lpstr>
      <vt:lpstr>Vyvlastnění, omezení vlastnického práva</vt:lpstr>
      <vt:lpstr>Nabytí vlastnictví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58</cp:revision>
  <dcterms:created xsi:type="dcterms:W3CDTF">2012-11-30T22:17:21Z</dcterms:created>
  <dcterms:modified xsi:type="dcterms:W3CDTF">2014-05-23T18:48:13Z</dcterms:modified>
</cp:coreProperties>
</file>