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73" r:id="rId3"/>
    <p:sldId id="279" r:id="rId4"/>
    <p:sldId id="280" r:id="rId5"/>
    <p:sldId id="281" r:id="rId6"/>
    <p:sldId id="282" r:id="rId7"/>
    <p:sldId id="283" r:id="rId8"/>
    <p:sldId id="284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78C02"/>
    <a:srgbClr val="9900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7982" autoAdjust="0"/>
    <p:restoredTop sz="94660"/>
  </p:normalViewPr>
  <p:slideViewPr>
    <p:cSldViewPr>
      <p:cViewPr>
        <p:scale>
          <a:sx n="80" d="100"/>
          <a:sy n="80" d="100"/>
        </p:scale>
        <p:origin x="-1902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6909D2-4CD3-44C1-B8F2-E24F0B907C6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8F467-4B88-452F-BA47-61710908C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03529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8F467-4B88-452F-BA47-61710908CBC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B15DC-A736-4FD0-87FC-848A40597183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FA970-B52F-4CBD-BBD8-9B5AC797C1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7CC24-98E3-49E4-972D-6E6D95C58189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3A13B-54C6-47C3-B264-14A50F887C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98A92-9F47-4C2F-AEE6-94F8815B16A5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95EE-30D6-4843-AC4A-030589EC33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5EAF3-BF4C-4E45-9F32-2A38668409D7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7CC07-3A67-45C7-A7BA-14E2FE45A2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960EE-45CB-42C8-826B-B483026BD35D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F4D87-1FD0-48EB-9C1F-DE54EB5C0F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F29D5-A57B-4551-B8BE-A430A75B81C7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85B82-9AF6-4AD4-A3C2-41E7D847BB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CD1ED-78AE-46CD-A681-C3053643788A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01218-5123-47FB-80D0-4E1743F19A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1EF24-9FC2-4A1E-8D3F-6F0767533283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435C8-03F2-4C63-B3A6-87D8BB824D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B833D-F909-4FF5-A170-2D2BF824800E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0E324-0E39-4256-94FC-E6548D9B7A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D17D0-182A-425B-9513-F7C048608C0B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B6252-DE54-4C61-9C74-90C0B07AB4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FD836-ABBD-4DED-9130-B0B3530F67BB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9F7565-C5F7-4A3F-A951-13CF638588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9892E9-9F17-4536-8EE2-84607DD9708C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BC88EE-81D1-414B-91B3-FDC2622374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87762057"/>
              </p:ext>
            </p:extLst>
          </p:nvPr>
        </p:nvGraphicFramePr>
        <p:xfrm>
          <a:off x="250825" y="2781300"/>
          <a:ext cx="8569325" cy="4072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Ing. Jana Kadlecová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40374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VY_32_INOVACE_9_CLOVEK_A_PRAVO_12</a:t>
                      </a:r>
                    </a:p>
                    <a:p>
                      <a:r>
                        <a:rPr lang="cs-CZ" sz="18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Zánik závazků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Člověk a právo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 akademie, 2. ročník,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Ekonomické lyceum,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duben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Přehled způsobů zániku závazků, obecná ustanovení při plnění závazků, vadné plnění, nároky z vad.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015066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Zánik závazku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428868"/>
            <a:ext cx="9144000" cy="442913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Jakým způsobem závazky mohou zaniknout a jaké skutečnosti mohou mít vliv na zánik závazku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?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85720" y="3286123"/>
          <a:ext cx="8215370" cy="357187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107685"/>
                <a:gridCol w="4107685"/>
              </a:tblGrid>
              <a:tr h="714375">
                <a:tc>
                  <a:txBody>
                    <a:bodyPr/>
                    <a:lstStyle/>
                    <a:p>
                      <a:pPr eaLnBrk="1" fontAlgn="auto" hangingPunct="1">
                        <a:spcAft>
                          <a:spcPts val="0"/>
                        </a:spcAft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Splnění,</a:t>
                      </a:r>
                      <a:r>
                        <a:rPr lang="cs-CZ" sz="2400" b="1" baseline="0" dirty="0" smtClean="0">
                          <a:latin typeface="Arial" pitchFamily="34" charset="0"/>
                          <a:cs typeface="Arial" pitchFamily="34" charset="0"/>
                        </a:rPr>
                        <a:t> dohoda</a:t>
                      </a:r>
                      <a:endParaRPr lang="cs-CZ" sz="2400" b="1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Splynutí</a:t>
                      </a:r>
                    </a:p>
                  </a:txBody>
                  <a:tcPr/>
                </a:tc>
              </a:tr>
              <a:tr h="7143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Prodlení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Prominutí</a:t>
                      </a:r>
                    </a:p>
                  </a:txBody>
                  <a:tcPr/>
                </a:tc>
              </a:tr>
              <a:tr h="7143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Započtení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Výpověď</a:t>
                      </a:r>
                    </a:p>
                  </a:txBody>
                  <a:tcPr/>
                </a:tc>
              </a:tr>
              <a:tr h="7143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Odstupné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Odstoupení</a:t>
                      </a:r>
                    </a:p>
                  </a:txBody>
                  <a:tcPr/>
                </a:tc>
              </a:tr>
              <a:tr h="714375">
                <a:tc>
                  <a:txBody>
                    <a:bodyPr/>
                    <a:lstStyle/>
                    <a:p>
                      <a:pPr eaLnBrk="1" fontAlgn="auto" hangingPunct="1">
                        <a:spcAft>
                          <a:spcPts val="0"/>
                        </a:spcAft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Nemožnost</a:t>
                      </a:r>
                      <a:r>
                        <a:rPr lang="cs-CZ" sz="2400" b="1" baseline="0" dirty="0" smtClean="0">
                          <a:latin typeface="Arial" pitchFamily="34" charset="0"/>
                          <a:cs typeface="Arial" pitchFamily="34" charset="0"/>
                        </a:rPr>
                        <a:t> plnění</a:t>
                      </a:r>
                      <a:endParaRPr lang="cs-CZ" sz="2400" b="1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latin typeface="Arial" pitchFamily="34" charset="0"/>
                          <a:cs typeface="Arial" pitchFamily="34" charset="0"/>
                        </a:rPr>
                        <a:t>Smrt dlužníka, věřitele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Obecná ustanovení</a:t>
            </a:r>
            <a:br>
              <a:rPr lang="cs-CZ" b="1" dirty="0" smtClean="0">
                <a:latin typeface="Arial" charset="0"/>
                <a:cs typeface="Arial" charset="0"/>
              </a:rPr>
            </a:br>
            <a:r>
              <a:rPr lang="cs-CZ" b="1" dirty="0" smtClean="0">
                <a:latin typeface="Arial" charset="0"/>
                <a:cs typeface="Arial" charset="0"/>
              </a:rPr>
              <a:t> k plnění závazku  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8543956" cy="3929090"/>
          </a:xfrm>
        </p:spPr>
        <p:txBody>
          <a:bodyPr/>
          <a:lstStyle/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Dlužník musí dluh splnit na svůj náklad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 nebezpečí řádně a včas.</a:t>
            </a:r>
          </a:p>
          <a:p>
            <a:pPr>
              <a:buNone/>
            </a:pP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Mají-li si strany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navzájem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plnit zároveň, může splnění požadovat jen ta strana, která sama dluh již splnila, nebo je ochotna a schopna splnit dluh současně s druhou stranou.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Jedna strana nemůže odepřít plnění ani odstoupit od smlouvy proto, že dluh druhé strany vzniklý z jiného právního důvodu nebyl splněn řádně a včas.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0" grpId="1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Obecná ustanovení  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8543956" cy="4143380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Řádné plnění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bez vad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 vlastnostmi vymíněnými nebo obvyklými.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Není-li ujednána jakost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dlužník je zavázán plnit ve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střední jakosti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Je-li splněno vadně, má příjemce práva z vadného plnění.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Proti své vůli nemůže být věřitel nucen, aby přijal něco jiného, než co přísluší k jeho pohledávce, a dlužník nemůže být nucen, aby poskytl něco jiného, než co je dlužen. Totéž platí o místě, čase a způsobu splnění.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Vadné plnění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8543956" cy="4143380"/>
          </a:xfrm>
        </p:spPr>
        <p:txBody>
          <a:bodyPr/>
          <a:lstStyle/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Dlužník plní vadně,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poskytne-li předmět plnění, který nemá stanovené nebo ujednané vlastnosti,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neupozorní-li na vady, které předmět plnění má, ač se při takovém předmětu obvykle nevyskytují,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ujistí-li věřitele v rozporu se skutečností, že předmět plnění nemá žádné vady, anebo že se věc hodí k určitému užívání, nebo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 zcizí-li (převede-li) cizí věc neoprávněně jako svoji.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Vada zjevná, zjistitelná, právní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8543956" cy="4143380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Lze-li vadu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zjistit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z veřejného seznamu, jde k tíži nabyvatele. 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Přenechá-li se věc jak stojí a leží (zjevná), jdou její vady k tíži nabyvatele.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Předmět plnění má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právní vadu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pokud k němu uplatňuje právo třetí osoba, ledaže o takovém omezení nabyvatel věděl nebo musel vědět. V takovém případě to nabyvatel oznámí bez zbytečného odkladu zciziteli.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Nabyvatel může právo z vadného plnění uplatnit u soudu, vytkl-li vadu zciziteli bez zbytečného odkladu poté, kdy měl možnost věc prohlédnout.</a:t>
            </a:r>
          </a:p>
          <a:p>
            <a:pPr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Odpovědnost za vady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8543956" cy="4143380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Převodce odpovídá za vady, které se vyskytnou později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podle zákona,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případně podle ustanovení v záručním listě,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 reklamační lhůtě určené délkou záruční doby.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Vytkl-li nabyvatel zciziteli vadu oprávněně, neběží lhůta pro uplatnění práv z vadného plnění ani záruční doba po dobu, po kterou nabyvatel nemůže vadný předmět užívat.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43628" cy="1439862"/>
          </a:xfrm>
        </p:spPr>
        <p:txBody>
          <a:bodyPr anchor="b"/>
          <a:lstStyle/>
          <a:p>
            <a:pPr algn="r" eaLnBrk="1" hangingPunct="1"/>
            <a:r>
              <a:rPr lang="cs-CZ" b="1" dirty="0" smtClean="0">
                <a:latin typeface="Arial" charset="0"/>
                <a:cs typeface="Arial" charset="0"/>
              </a:rPr>
              <a:t>Nároky z vad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42844" y="2714620"/>
            <a:ext cx="8786874" cy="4143380"/>
          </a:xfrm>
        </p:spPr>
        <p:txBody>
          <a:bodyPr/>
          <a:lstStyle/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Je-li </a:t>
            </a:r>
            <a:r>
              <a:rPr lang="cs-CZ" sz="24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vada odstranitelná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může se nabyvatel domáhat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 opravy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doplnění toho, co chybí,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přiměřené slevy z ceny.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Nelze-li vadu odstranit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či </a:t>
            </a:r>
            <a:r>
              <a:rPr lang="cs-CZ" sz="24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užívat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může nabyvatel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odstoupit od smlouvy,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se domáhat přiměřené slevy z ceny.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Právo z vadného plnění </a:t>
            </a:r>
            <a:r>
              <a:rPr lang="cs-CZ" sz="2400" b="1" dirty="0" smtClean="0">
                <a:solidFill>
                  <a:srgbClr val="478C02"/>
                </a:solidFill>
                <a:latin typeface="Arial" pitchFamily="34" charset="0"/>
                <a:cs typeface="Arial" pitchFamily="34" charset="0"/>
              </a:rPr>
              <a:t>nevylučuje právo na náhradu škody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ru-RU" sz="4000" dirty="0" smtClean="0">
                <a:latin typeface="Arial" pitchFamily="34" charset="0"/>
                <a:cs typeface="Arial" pitchFamily="34" charset="0"/>
              </a:rPr>
              <a:t>Prameny a literatura</a:t>
            </a:r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781300"/>
            <a:ext cx="9144000" cy="4076700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Zákon č. 89/2012 Sb., občanský zákoník</a:t>
            </a:r>
          </a:p>
          <a:p>
            <a:pPr eaLnBrk="1" fontAlgn="auto" hangingPunct="1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RYSKA, Radovan a Monika PUŠKINOVÁ. 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Právo pro střední školy: podle nového občanského zákoníku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7., V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nakl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Eduko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1.,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přeprac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Praha: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Eduko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2012, 86 s. ISBN 978-80-87204-57-3. </a:t>
            </a:r>
          </a:p>
          <a:p>
            <a:pPr eaLnBrk="1" fontAlgn="auto" hangingPunct="1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109728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109728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1813</TotalTime>
  <Words>545</Words>
  <Application>Microsoft Office PowerPoint</Application>
  <PresentationFormat>Předvádění na obrazovce (4:3)</PresentationFormat>
  <Paragraphs>83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Obchodní akademie, Střední odborná škola  a Jazyková škola s právem státní jazykové zkoušky,  Hradec Králové</vt:lpstr>
      <vt:lpstr>Zánik závazku</vt:lpstr>
      <vt:lpstr>Obecná ustanovení  k plnění závazku  </vt:lpstr>
      <vt:lpstr>Obecná ustanovení  </vt:lpstr>
      <vt:lpstr>Vadné plnění</vt:lpstr>
      <vt:lpstr>Vada zjevná, zjistitelná, právní</vt:lpstr>
      <vt:lpstr>Odpovědnost za vady</vt:lpstr>
      <vt:lpstr>Nároky z vad</vt:lpstr>
      <vt:lpstr>Prameny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 </cp:lastModifiedBy>
  <cp:revision>66</cp:revision>
  <dcterms:created xsi:type="dcterms:W3CDTF">2012-11-30T22:17:21Z</dcterms:created>
  <dcterms:modified xsi:type="dcterms:W3CDTF">2013-06-25T19:41:03Z</dcterms:modified>
</cp:coreProperties>
</file>