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73" r:id="rId3"/>
    <p:sldId id="279" r:id="rId4"/>
    <p:sldId id="280" r:id="rId5"/>
    <p:sldId id="281" r:id="rId6"/>
    <p:sldId id="282" r:id="rId7"/>
    <p:sldId id="283" r:id="rId8"/>
    <p:sldId id="258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990033"/>
    <a:srgbClr val="478C0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vertBarState="minimized">
    <p:restoredLeft sz="7982" autoAdjust="0"/>
    <p:restoredTop sz="94660"/>
  </p:normalViewPr>
  <p:slideViewPr>
    <p:cSldViewPr>
      <p:cViewPr>
        <p:scale>
          <a:sx n="80" d="100"/>
          <a:sy n="80" d="100"/>
        </p:scale>
        <p:origin x="-1902" y="-5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66909D2-4CD3-44C1-B8F2-E24F0B907C66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28F467-4B88-452F-BA47-61710908CB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035297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28F467-4B88-452F-BA47-61710908CBC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28F467-4B88-452F-BA47-61710908CBC4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28F467-4B88-452F-BA47-61710908CBC4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28F467-4B88-452F-BA47-61710908CBC4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28F467-4B88-452F-BA47-61710908CBC4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3B15DC-A736-4FD0-87FC-848A40597183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FA970-B52F-4CBD-BBD8-9B5AC797C1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87CC24-98E3-49E4-972D-6E6D95C58189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03A13B-54C6-47C3-B264-14A50F887C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F98A92-9F47-4C2F-AEE6-94F8815B16A5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6495EE-30D6-4843-AC4A-030589EC33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75EAF3-BF4C-4E45-9F32-2A38668409D7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27CC07-3A67-45C7-A7BA-14E2FE45A2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B960EE-45CB-42C8-826B-B483026BD35D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6F4D87-1FD0-48EB-9C1F-DE54EB5C0F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DF29D5-A57B-4551-B8BE-A430A75B81C7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585B82-9AF6-4AD4-A3C2-41E7D847BB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BCD1ED-78AE-46CD-A681-C3053643788A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701218-5123-47FB-80D0-4E1743F19A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41EF24-9FC2-4A1E-8D3F-6F0767533283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0435C8-03F2-4C63-B3A6-87D8BB824D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4B833D-F909-4FF5-A170-2D2BF824800E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30E324-0E39-4256-94FC-E6548D9B7A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DD17D0-182A-425B-9513-F7C048608C0B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2B6252-DE54-4C61-9C74-90C0B07AB4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FFD836-ABBD-4DED-9130-B0B3530F67BB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9F7565-C5F7-4A3F-A951-13CF638588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39892E9-9F17-4536-8EE2-84607DD9708C}" type="datetimeFigureOut">
              <a:rPr lang="cs-CZ"/>
              <a:pPr>
                <a:defRPr/>
              </a:pPr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9BC88EE-81D1-414B-91B3-FDC2622374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283630362"/>
              </p:ext>
            </p:extLst>
          </p:nvPr>
        </p:nvGraphicFramePr>
        <p:xfrm>
          <a:off x="250825" y="2781300"/>
          <a:ext cx="8569325" cy="407276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Ing. Jana Kadlecová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740374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kern="120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VY_32_INOVACE_9_CLOVEK_A_PRAVO_14</a:t>
                      </a:r>
                    </a:p>
                    <a:p>
                      <a:r>
                        <a:rPr lang="cs-CZ" sz="1800" b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Vedlejší 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ujednání při kupní smlouvě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Člověk a právo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Obchodní akademie, 2. ročník,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Ekonomické lyceum, 3.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Květen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Výhrada vlastnického práva, předkupní právo, koupě na 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zkoušku, cenová doložka.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015066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Výhrada vlastnického práva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2500306"/>
            <a:ext cx="8858312" cy="4097344"/>
          </a:xfrm>
        </p:spPr>
        <p:txBody>
          <a:bodyPr rtlCol="0">
            <a:noAutofit/>
          </a:bodyPr>
          <a:lstStyle/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Vyhradí-li si prodávající k věci vlastnické právo, má se za to, že se </a:t>
            </a:r>
            <a:r>
              <a:rPr lang="cs-CZ" sz="24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kupující stane vlastníkem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teprve úplným zaplacením kupní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ceny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Nebezpečí škody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na věci však na kupujícího přechází již jejím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převzetím.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 Výhrada vlastnického práva působí vůči věřitelům kupujícího jen tehdy,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bylo-li ujednání pořízeno ve formě </a:t>
            </a:r>
            <a:r>
              <a:rPr lang="cs-CZ" sz="2400" b="1" dirty="0" smtClean="0">
                <a:solidFill>
                  <a:srgbClr val="478C02"/>
                </a:solidFill>
                <a:latin typeface="Arial" pitchFamily="34" charset="0"/>
                <a:cs typeface="Arial" pitchFamily="34" charset="0"/>
              </a:rPr>
              <a:t>veřejné listiny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bylo-li pořízeno v </a:t>
            </a:r>
            <a:r>
              <a:rPr lang="cs-CZ" sz="2400" b="1" dirty="0" smtClean="0">
                <a:solidFill>
                  <a:srgbClr val="478C02"/>
                </a:solidFill>
                <a:latin typeface="Arial" pitchFamily="34" charset="0"/>
                <a:cs typeface="Arial" pitchFamily="34" charset="0"/>
              </a:rPr>
              <a:t>písemné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formě a podpisy stran </a:t>
            </a:r>
            <a:r>
              <a:rPr lang="cs-CZ" sz="2400" b="1" dirty="0" smtClean="0">
                <a:solidFill>
                  <a:srgbClr val="478C02"/>
                </a:solidFill>
                <a:latin typeface="Arial" pitchFamily="34" charset="0"/>
                <a:cs typeface="Arial" pitchFamily="34" charset="0"/>
              </a:rPr>
              <a:t>úředně ověřeny.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43628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Výhrada zpětné koupě </a:t>
            </a:r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142844" y="2714620"/>
            <a:ext cx="8786874" cy="3786214"/>
          </a:xfrm>
        </p:spPr>
        <p:txBody>
          <a:bodyPr/>
          <a:lstStyle/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Vzniká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kupujícímu povinnost </a:t>
            </a:r>
            <a:r>
              <a:rPr lang="cs-CZ" sz="24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převést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na požádání </a:t>
            </a:r>
            <a:r>
              <a:rPr lang="cs-CZ" sz="24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věc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prodávajícímu za úplatu </a:t>
            </a:r>
            <a:r>
              <a:rPr lang="cs-CZ" sz="24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zpět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Kupující vrátí prodávajícímu věc v nezhoršeném stavu a prodávající vrátí kupujícímu kupní cenu; tím jsou vyrovnány i užitky z peněz a plody z věci snad vytěžené.</a:t>
            </a:r>
          </a:p>
          <a:p>
            <a:pPr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Nebyla-li ujednána lhůta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ve které má prodávající právo žádat vrácení věci, platí u </a:t>
            </a:r>
            <a:r>
              <a:rPr lang="cs-CZ" sz="24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movité věci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za ujednanou </a:t>
            </a:r>
            <a:r>
              <a:rPr lang="cs-CZ" sz="24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tříletá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lhůta a </a:t>
            </a:r>
            <a:r>
              <a:rPr lang="cs-CZ" sz="24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desetiletá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lhůta</a:t>
            </a:r>
            <a:r>
              <a:rPr lang="cs-CZ" sz="24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u</a:t>
            </a:r>
            <a:r>
              <a:rPr lang="cs-CZ" sz="2400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nemovité věci.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Je-li zapsána do veřejného seznamu jako věcné právo, lze věc zatížit jen se souhlasem oprávněné osoby.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43628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Předkupní právo</a:t>
            </a:r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142844" y="2714620"/>
            <a:ext cx="8786874" cy="3786214"/>
          </a:xfrm>
        </p:spPr>
        <p:txBody>
          <a:bodyPr/>
          <a:lstStyle/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Ujedná-li si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předkupník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k věci předkupní právo,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vzniká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dlužníku povinnost nabídnout věc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předkupníkovi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ke koupi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pokud by ji chtěl prodat třetí osobě (koupěchtivému).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Výhrada předkupního práva zavazuje dědice a předkupní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právo lze zcizit, je-li to výslovně ujednáno.</a:t>
            </a:r>
          </a:p>
          <a:p>
            <a:pPr marL="0" indent="0">
              <a:spcBef>
                <a:spcPts val="600"/>
              </a:spcBef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Je-li předkupní právo zřízeno jako </a:t>
            </a:r>
            <a:r>
              <a:rPr lang="cs-CZ" sz="24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právo věcné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opravňuje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předkupníka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domáhat se převedení věci vůči nástupci druhé strany, jenž věc nabyl koupí.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Nekoupí-li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předkupník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nabídnutou věc, zůstává mu předkupní právo zachováno.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0" fill="hold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0" fill="hold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0" fill="hold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43628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Předkupní právo</a:t>
            </a:r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142844" y="2714620"/>
            <a:ext cx="8786874" cy="3786214"/>
          </a:xfrm>
        </p:spPr>
        <p:txBody>
          <a:bodyPr/>
          <a:lstStyle/>
          <a:p>
            <a:pPr marL="0" indent="0">
              <a:spcBef>
                <a:spcPts val="0"/>
              </a:spcBef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Nabídku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učiní prodávající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předkupníkovi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ohlášením všech podmínek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Při nabídce se vyžaduje oznámení obsahu smlouvy uzavřené s koupěchtivým.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Nabídka ke koupi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nemovité věci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vyžaduje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písemnou formu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Předkupník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zaplatí kupní cenu v ujednané lhůtě, jinak do </a:t>
            </a:r>
            <a:r>
              <a:rPr lang="cs-CZ" sz="2400" b="1" dirty="0" smtClean="0">
                <a:solidFill>
                  <a:srgbClr val="478C02"/>
                </a:solidFill>
                <a:latin typeface="Arial" pitchFamily="34" charset="0"/>
                <a:cs typeface="Arial" pitchFamily="34" charset="0"/>
              </a:rPr>
              <a:t>8 dnů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po nabídce u věci movité a u </a:t>
            </a:r>
            <a:r>
              <a:rPr lang="cs-CZ" sz="2400" b="1" dirty="0" smtClean="0">
                <a:solidFill>
                  <a:srgbClr val="478C02"/>
                </a:solidFill>
                <a:latin typeface="Arial" pitchFamily="34" charset="0"/>
                <a:cs typeface="Arial" pitchFamily="34" charset="0"/>
              </a:rPr>
              <a:t>nemovité věci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do</a:t>
            </a:r>
            <a:r>
              <a:rPr lang="cs-CZ" sz="2400" b="1" dirty="0" smtClean="0">
                <a:solidFill>
                  <a:srgbClr val="478C02"/>
                </a:solidFill>
                <a:latin typeface="Arial" pitchFamily="34" charset="0"/>
                <a:cs typeface="Arial" pitchFamily="34" charset="0"/>
              </a:rPr>
              <a:t> 3 měsíců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po nabídce. Neučiní-li to, předkupní právo zanikne.</a:t>
            </a:r>
          </a:p>
          <a:p>
            <a:pPr marL="0" indent="0">
              <a:spcBef>
                <a:spcPts val="600"/>
              </a:spcBef>
              <a:buNone/>
            </a:pP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Předkupník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zaplatí kupní cenu </a:t>
            </a:r>
            <a:r>
              <a:rPr lang="cs-CZ" sz="24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ve výši nabídnuté koupěchtivým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a splní podmínky nabídnuté koupěchtivým vedle kupní ceny.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43628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Koupě na zkoušku</a:t>
            </a:r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142844" y="2714620"/>
            <a:ext cx="8786874" cy="3786214"/>
          </a:xfrm>
        </p:spPr>
        <p:txBody>
          <a:bodyPr/>
          <a:lstStyle/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Kdo koupí věc na zkoušku, kupuje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 podmínkou, že věc ve zkušební lhůtě schválí.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Neujednají-li strany zkušební lhůtu, činí u </a:t>
            </a:r>
            <a:r>
              <a:rPr lang="cs-CZ" sz="2400" b="1" dirty="0" smtClean="0">
                <a:solidFill>
                  <a:srgbClr val="478C02"/>
                </a:solidFill>
                <a:latin typeface="Arial" pitchFamily="34" charset="0"/>
                <a:cs typeface="Arial" pitchFamily="34" charset="0"/>
              </a:rPr>
              <a:t>movitých věcí 3 dny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a u </a:t>
            </a:r>
            <a:r>
              <a:rPr lang="cs-CZ" sz="2400" b="1" dirty="0" smtClean="0">
                <a:solidFill>
                  <a:srgbClr val="478C02"/>
                </a:solidFill>
                <a:latin typeface="Arial" pitchFamily="34" charset="0"/>
                <a:cs typeface="Arial" pitchFamily="34" charset="0"/>
              </a:rPr>
              <a:t>nemovitých věcí 1 rok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od uzavření smlouvy. Má-li být věc prohlédnuta nebo vyzkoušena po odevzdání, běží zkušební doba ode dne odevzdání.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Převzal-li kupující věc, platí, že kupující věc schválil, neodmítl-li ji ve zkušební době.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Kupující nemá právo věc odmítnout, nemůže-li ji vrátit ve stavu, v jakém ji převzal. </a:t>
            </a: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43628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/>
              <a:t>Cenová doložka</a:t>
            </a:r>
            <a:endParaRPr lang="cs-CZ" b="1" dirty="0" smtClean="0">
              <a:latin typeface="Arial" charset="0"/>
              <a:cs typeface="Arial" charset="0"/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142844" y="2500306"/>
            <a:ext cx="8786874" cy="4000528"/>
          </a:xfrm>
        </p:spPr>
        <p:txBody>
          <a:bodyPr/>
          <a:lstStyle/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Je-li ujednána cenová doložka,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upraví se kupní cena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věci dodatečně s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přihlédnutím k výrobním nákladům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Neurčí-li se, které </a:t>
            </a:r>
            <a:r>
              <a:rPr lang="cs-CZ" sz="2400" b="1" dirty="0" smtClean="0">
                <a:solidFill>
                  <a:srgbClr val="478C02"/>
                </a:solidFill>
                <a:latin typeface="Arial" pitchFamily="34" charset="0"/>
                <a:cs typeface="Arial" pitchFamily="34" charset="0"/>
              </a:rPr>
              <a:t>náklady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jsou rozhodné, mění se kupní cena v poměru k cenovým změnám </a:t>
            </a:r>
            <a:r>
              <a:rPr lang="cs-CZ" sz="2400" b="1" dirty="0" smtClean="0">
                <a:solidFill>
                  <a:srgbClr val="478C02"/>
                </a:solidFill>
                <a:latin typeface="Arial" pitchFamily="34" charset="0"/>
                <a:cs typeface="Arial" pitchFamily="34" charset="0"/>
              </a:rPr>
              <a:t>hlavních surovin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potřebných k vyrobení věci.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Neurčí-li strany, která </a:t>
            </a:r>
            <a:r>
              <a:rPr lang="cs-CZ" sz="24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doba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rozhoduje pro posouzení cenových změn, přihlédne se k cenám </a:t>
            </a:r>
            <a:r>
              <a:rPr lang="cs-CZ" sz="24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v době uzavření smlouvy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a v době, kdy měl prodávající </a:t>
            </a:r>
            <a:r>
              <a:rPr lang="cs-CZ" sz="24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věc dodat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</a:t>
            </a:r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Práva a povinnosti stran z cenové doložky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zaniknou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neuplatní-li oprávněná strana svá práva u druhé strany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bez zbytečného odkladu po dodání věci.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ru-RU" sz="4000" dirty="0" smtClean="0">
                <a:latin typeface="Arial" pitchFamily="34" charset="0"/>
                <a:cs typeface="Arial" pitchFamily="34" charset="0"/>
              </a:rPr>
              <a:t>Prameny a literatura</a:t>
            </a:r>
            <a:endParaRPr lang="cs-CZ" sz="40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781300"/>
            <a:ext cx="9144000" cy="4076700"/>
          </a:xfrm>
        </p:spPr>
        <p:txBody>
          <a:bodyPr rtlCol="0">
            <a:normAutofit/>
          </a:bodyPr>
          <a:lstStyle/>
          <a:p>
            <a:pPr eaLnBrk="1" fontAlgn="auto" hangingPunct="1">
              <a:spcBef>
                <a:spcPts val="1200"/>
              </a:spcBef>
              <a:spcAft>
                <a:spcPts val="1200"/>
              </a:spcAft>
              <a:buFont typeface="Arial" pitchFamily="34" charset="0"/>
              <a:buChar char="•"/>
              <a:defRPr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Zákon č. 89/2012 Sb., občanský zákoník</a:t>
            </a:r>
          </a:p>
          <a:p>
            <a:pPr eaLnBrk="1" fontAlgn="auto" hangingPunct="1">
              <a:spcBef>
                <a:spcPts val="1200"/>
              </a:spcBef>
              <a:spcAft>
                <a:spcPts val="1200"/>
              </a:spcAft>
              <a:buFont typeface="Arial" pitchFamily="34" charset="0"/>
              <a:buChar char="•"/>
              <a:defRPr/>
            </a:pPr>
            <a:r>
              <a:rPr lang="ru-RU" sz="2000" dirty="0" smtClean="0">
                <a:latin typeface="Arial" pitchFamily="34" charset="0"/>
                <a:cs typeface="Arial" pitchFamily="34" charset="0"/>
              </a:rPr>
              <a:t>Dílo smí být dále šířeno pod licencí CC BY-SA.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109728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2000" dirty="0" smtClean="0">
                <a:latin typeface="Arial" pitchFamily="34" charset="0"/>
                <a:cs typeface="Arial" pitchFamily="34" charset="0"/>
              </a:rPr>
              <a:t>Materiály jsou určeny pro bezplatné používání pro potřeby výuky a vzdělávání na všech typech škol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ru-RU" sz="2000" dirty="0" smtClean="0">
                <a:latin typeface="Arial" pitchFamily="34" charset="0"/>
                <a:cs typeface="Arial" pitchFamily="34" charset="0"/>
              </a:rPr>
              <a:t>a školských zařízení. Jakékoliv další využití podléhá autorskému zákonu.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109728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2000" dirty="0" smtClean="0">
                <a:latin typeface="Arial" pitchFamily="34" charset="0"/>
                <a:cs typeface="Arial" pitchFamily="34" charset="0"/>
              </a:rPr>
              <a:t>Všechna neocitovaná autorská díla jsou dílem autora.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1964</TotalTime>
  <Words>612</Words>
  <Application>Microsoft Office PowerPoint</Application>
  <PresentationFormat>Předvádění na obrazovce (4:3)</PresentationFormat>
  <Paragraphs>67</Paragraphs>
  <Slides>8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Obchodní akademie, Střední odborná škola  a Jazyková škola s právem státní jazykové zkoušky,  Hradec Králové</vt:lpstr>
      <vt:lpstr>Výhrada vlastnického práva</vt:lpstr>
      <vt:lpstr>Výhrada zpětné koupě </vt:lpstr>
      <vt:lpstr>Předkupní právo</vt:lpstr>
      <vt:lpstr>Předkupní právo</vt:lpstr>
      <vt:lpstr>Koupě na zkoušku</vt:lpstr>
      <vt:lpstr>Cenová doložka</vt:lpstr>
      <vt:lpstr>Prameny a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 </cp:lastModifiedBy>
  <cp:revision>67</cp:revision>
  <dcterms:created xsi:type="dcterms:W3CDTF">2012-11-30T22:17:21Z</dcterms:created>
  <dcterms:modified xsi:type="dcterms:W3CDTF">2013-06-25T19:31:08Z</dcterms:modified>
</cp:coreProperties>
</file>