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478C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97" y="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265F53-FD0C-4A8A-8C9E-6762A36A79F9}" type="datetimeFigureOut">
              <a:rPr lang="cs-CZ" smtClean="0"/>
              <a:t>15.7.2014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5286B5-A1EA-4F16-A777-2A02F05A57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693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www.adopce.com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5286B5-A1EA-4F16-A777-2A02F05A570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70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112913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VY_32_INOVACE_9_CLOVEK_A_PRAVO_18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Osvojení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 právo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Osvojení, osvojitel, péče před osvojením,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následky osvojení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229380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Osvojení, osvojitel, osvojenec</a:t>
            </a:r>
            <a:endParaRPr lang="cs-CZ" sz="5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286256"/>
          </a:xfrm>
        </p:spPr>
        <p:txBody>
          <a:bodyPr rtlCol="0">
            <a:normAutofit fontScale="92500"/>
          </a:bodyPr>
          <a:lstStyle/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Osvojení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přijetí cizí osoby za vlastní,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vztah jako mezi rodičem a dítětem (zápis v matrice),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rozhoduje soud (z ciziny nebo do ciziny – připojuje se  rozhodnutí orgánu veřejné moci).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Osvojitelem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pouze zletilá a svéprávná osoba,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vlastnosti – být dobrým rodičem,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zdravotní stav nesmí omezovat péči o dítě,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mohou být manželé nebo jeden z manželů, výjimečně i jiná osoba.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Podmínky osvojení</a:t>
            </a:r>
            <a:endParaRPr lang="cs-CZ" sz="5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286256"/>
          </a:xfrm>
        </p:spPr>
        <p:txBody>
          <a:bodyPr rtlCol="0">
            <a:normAutofit fontScale="925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Osvojit lze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nezletilé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dítě, které nenabylo plné svéprávnosti.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Přiměřený věkový rozdíl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(zpravidla ne menší než 16 let).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Nelze osvojit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mezi příbuznými v přímé linii,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mezi sourozenci (neplatí v případě náhradního mateřství),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bez souhlasu dítěte (nad12 let),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bez souhlasu rodičů dítěte,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bez souhlasu osob opravňující dát souhlas (manžela osvojitele, orgánu sociálně-právní ochrany dětí).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Matka může dát souhlas k osvojení nejdříve 6 týdnů po narození dítěte.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Osvojení</a:t>
            </a:r>
            <a:endParaRPr lang="cs-CZ" sz="5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286256"/>
          </a:xfrm>
        </p:spPr>
        <p:txBody>
          <a:bodyPr rtlCol="0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Souhlasu rodiče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osvojovaného dítěte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není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k osvojení třeba: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byl zbaven rodičovské odpovědnosti,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není schopen projevit svou vůli,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zdržuje se na neznámém místě,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nemá zjevně o dítě zájem a zaviněně porušuje své povinnosti rodiče,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nezájem je zjevný, trvá-li alespoň 3 měsíce (orgán sociálně-právní ochrany dětí poučí rodiče o důsledcích svého chování, poradí,…)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Péče před osvojením</a:t>
            </a:r>
            <a:endParaRPr lang="cs-CZ" sz="5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286256"/>
          </a:xfrm>
        </p:spPr>
        <p:txBody>
          <a:bodyPr rtlCol="0"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Dají-li rodiče souhlas, lze osvojované dítě předat do péče ihned.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 předání dítěte do péče rozhodne soud.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 uplynutí 3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měs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ode dne, kdy byl dán souhlas k osvojení, může být dítě předáno do péče před osvojením.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Před rozhodnutím soudu musí být osvojované dítě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 péči osvojitele na jeho náklad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dostatečně dlouho, min. 6 měsíců.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Podá-li blízký příbuzný návrh na svěření dítěte do péče,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nelze o osvojení rozhodnout.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Následky osvojení</a:t>
            </a:r>
            <a:endParaRPr lang="cs-CZ" sz="5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286256"/>
          </a:xfrm>
        </p:spPr>
        <p:txBody>
          <a:bodyPr rtlCol="0"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Osvojitelé mají rodičovskou odpovědnost.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Zaniká příbuzenský poměr mezi osvojencem a původní rodinou.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Osvojenec má příjmení osvojitele.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Osvojitel </a:t>
            </a: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je povinen informovat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osvojence o skutečnosti osvojení, jakmile se to bude jevit vhodným, </a:t>
            </a: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nejpozději však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do zahájení školní docházky.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Utajení osvojení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Utajení před rodinou původu dítěte (utajení pokrevního rodiče).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Odtajnění – z důvodu života nebo zdraví osvojeného dítěte.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Následky osvojení</a:t>
            </a:r>
            <a:endParaRPr lang="cs-CZ" sz="5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286256"/>
          </a:xfrm>
        </p:spPr>
        <p:txBody>
          <a:bodyPr rtlCol="0">
            <a:normAutofit lnSpcReduction="1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Orgán sociálně-právní ochrany dětí osvojitelům poskytuje poradenství a služby spojené s péčí o osvojence.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Soud může nařídit dohled.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Osvojení zrušitelné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 vážných důvodů může soud zrušit osvojení na návrh osvojence nebo osvojitele, a to do 3 let od soudního rozhodnutí, potom je nezrušitelné.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Osvojení zletilého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Není-li to v rozporu s dobrými mravy.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Např. : v době návrhu byl nezletilý;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osvojitel hodlá osvojit dítě svého manžela…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Úloha orgánu sociálně- právní ochrany dětí</a:t>
            </a:r>
            <a:endParaRPr lang="cs-CZ" sz="5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001156" cy="4286256"/>
          </a:xfrm>
        </p:spPr>
        <p:txBody>
          <a:bodyPr rtlCol="0">
            <a:normAutofit lnSpcReduction="1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Vyhledejte podle vašeho bydliště nejbližší orgán sociálně-právní ochrany dětí.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Zjistěte jakou úlohu tento orgán hraje v oblasti náhradní rodinné péči.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Pokuste se na prostřednictvím internetu vyhledat další zajímavé odkazy pro zájemce o adopci – osvojení.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Znáte nějakou organizaci, poradenské centrum v oblasti náhradní péče?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rozumacit.cz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obcanske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sdruzeni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/projekty/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poradenske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-centrum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hradeckralove.org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urad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/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nahradni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rodinna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-pece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71744"/>
            <a:ext cx="9144000" cy="4286256"/>
          </a:xfrm>
        </p:spPr>
        <p:txBody>
          <a:bodyPr rtlCol="0">
            <a:normAutofit fontScale="32500" lnSpcReduction="20000"/>
          </a:bodyPr>
          <a:lstStyle/>
          <a:p>
            <a:pPr>
              <a:buNone/>
            </a:pPr>
            <a:r>
              <a:rPr lang="cs-CZ" sz="7400" b="1" dirty="0" smtClean="0">
                <a:latin typeface="Arial" pitchFamily="34" charset="0"/>
                <a:cs typeface="Arial" pitchFamily="34" charset="0"/>
              </a:rPr>
              <a:t>Náhradní rodinná péče </a:t>
            </a:r>
          </a:p>
          <a:p>
            <a:pPr>
              <a:buNone/>
            </a:pPr>
            <a:r>
              <a:rPr lang="cs-CZ" sz="7400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cs-CZ" sz="7400" b="1" dirty="0" smtClean="0">
                <a:latin typeface="Arial" pitchFamily="34" charset="0"/>
                <a:cs typeface="Arial" pitchFamily="34" charset="0"/>
              </a:rPr>
              <a:t>Pracovníci zejména:</a:t>
            </a:r>
          </a:p>
          <a:p>
            <a:r>
              <a:rPr lang="cs-CZ" sz="7400" b="1" dirty="0" smtClean="0">
                <a:latin typeface="Arial" pitchFamily="34" charset="0"/>
                <a:cs typeface="Arial" pitchFamily="34" charset="0"/>
              </a:rPr>
              <a:t>ve věcech zprostředkování osvojení a pěstounské péče:</a:t>
            </a:r>
            <a:r>
              <a:rPr lang="cs-CZ" sz="6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6200" dirty="0" smtClean="0">
                <a:latin typeface="Arial" pitchFamily="34" charset="0"/>
                <a:cs typeface="Arial" pitchFamily="34" charset="0"/>
              </a:rPr>
            </a:br>
            <a:r>
              <a:rPr lang="cs-CZ" sz="6200" dirty="0" smtClean="0">
                <a:latin typeface="Arial" pitchFamily="34" charset="0"/>
                <a:cs typeface="Arial" pitchFamily="34" charset="0"/>
              </a:rPr>
              <a:t>- vyhledávají děti vhodné k osvojení nebo ke svěření do pěstounské péče</a:t>
            </a:r>
            <a:br>
              <a:rPr lang="cs-CZ" sz="6200" dirty="0" smtClean="0">
                <a:latin typeface="Arial" pitchFamily="34" charset="0"/>
                <a:cs typeface="Arial" pitchFamily="34" charset="0"/>
              </a:rPr>
            </a:br>
            <a:r>
              <a:rPr lang="cs-CZ" sz="6200" dirty="0" smtClean="0">
                <a:latin typeface="Arial" pitchFamily="34" charset="0"/>
                <a:cs typeface="Arial" pitchFamily="34" charset="0"/>
              </a:rPr>
              <a:t>- vyhledávají osoby, které jsou vhodné stát se osvojiteli či pěstouny</a:t>
            </a:r>
            <a:br>
              <a:rPr lang="cs-CZ" sz="6200" dirty="0" smtClean="0">
                <a:latin typeface="Arial" pitchFamily="34" charset="0"/>
                <a:cs typeface="Arial" pitchFamily="34" charset="0"/>
              </a:rPr>
            </a:br>
            <a:r>
              <a:rPr lang="cs-CZ" sz="6200" dirty="0" smtClean="0">
                <a:latin typeface="Arial" pitchFamily="34" charset="0"/>
                <a:cs typeface="Arial" pitchFamily="34" charset="0"/>
              </a:rPr>
              <a:t>- přijímají žádosti od osob, které mají zájem stát se osvojiteli nebo pěstouny</a:t>
            </a:r>
            <a:br>
              <a:rPr lang="cs-CZ" sz="6200" dirty="0" smtClean="0">
                <a:latin typeface="Arial" pitchFamily="34" charset="0"/>
                <a:cs typeface="Arial" pitchFamily="34" charset="0"/>
              </a:rPr>
            </a:br>
            <a:r>
              <a:rPr lang="cs-CZ" sz="6200" dirty="0" smtClean="0">
                <a:latin typeface="Arial" pitchFamily="34" charset="0"/>
                <a:cs typeface="Arial" pitchFamily="34" charset="0"/>
              </a:rPr>
              <a:t>- přijímají písemný souhlas rodičů k osvojení jejich dětí</a:t>
            </a:r>
          </a:p>
          <a:p>
            <a:r>
              <a:rPr lang="cs-CZ" sz="7400" b="1" dirty="0" smtClean="0">
                <a:latin typeface="Arial" pitchFamily="34" charset="0"/>
                <a:cs typeface="Arial" pitchFamily="34" charset="0"/>
              </a:rPr>
              <a:t>zajišťují přípravu osob vhodných stát se osvojiteli nebo pěstouny k přijetí dítěte do rodiny</a:t>
            </a:r>
            <a:r>
              <a:rPr lang="cs-CZ" sz="6200" dirty="0" smtClean="0">
                <a:latin typeface="Arial" pitchFamily="34" charset="0"/>
                <a:cs typeface="Arial" pitchFamily="34" charset="0"/>
              </a:rPr>
              <a:t> a poskytují jim poradenskou pomoc související s osvojením dítěte nebo svěřením dítěte do pěstounské péče, zejména v otázkách výchovy dítěte  </a:t>
            </a:r>
          </a:p>
          <a:p>
            <a:r>
              <a:rPr lang="cs-CZ" sz="7400" b="1" dirty="0" smtClean="0">
                <a:latin typeface="Arial" pitchFamily="34" charset="0"/>
                <a:cs typeface="Arial" pitchFamily="34" charset="0"/>
              </a:rPr>
              <a:t>sledují vývoj dětí, které byly svěřeny do výchovy jiných fyzických osob</a:t>
            </a:r>
            <a:r>
              <a:rPr lang="cs-CZ" sz="7400" dirty="0" smtClean="0">
                <a:latin typeface="Arial" pitchFamily="34" charset="0"/>
                <a:cs typeface="Arial" pitchFamily="34" charset="0"/>
              </a:rPr>
              <a:t>  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/>
          <a:srcRect r="14507"/>
          <a:stretch/>
        </p:blipFill>
        <p:spPr bwMode="auto">
          <a:xfrm>
            <a:off x="0" y="0"/>
            <a:ext cx="938097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54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5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Právo pro střední školy, autor Radovan Ryska, Monika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Puškinová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EDUKO nakladatelství, s.r.o., Praha 2012, ISBN 978-80-8720-457-3</a:t>
            </a: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1517</TotalTime>
  <Words>650</Words>
  <Application>Microsoft Office PowerPoint</Application>
  <PresentationFormat>Předvádění na obrazovce (4:3)</PresentationFormat>
  <Paragraphs>90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a Jazyková škola s právem státní jazykové zkoušky,  Hradec Králové</vt:lpstr>
      <vt:lpstr>Osvojení, osvojitel, osvojenec</vt:lpstr>
      <vt:lpstr>Podmínky osvojení</vt:lpstr>
      <vt:lpstr>Osvojení</vt:lpstr>
      <vt:lpstr>Péče před osvojením</vt:lpstr>
      <vt:lpstr>Následky osvojení</vt:lpstr>
      <vt:lpstr>Následky osvojení</vt:lpstr>
      <vt:lpstr>Úloha orgánu sociálně- právní ochrany dětí</vt:lpstr>
      <vt:lpstr>http://www.hradeckralove.org/urad/ nahradni-rodinna-pece</vt:lpstr>
      <vt:lpstr>Prezentace aplikace PowerPoint</vt:lpstr>
      <vt:lpstr>Prameny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jitka</cp:lastModifiedBy>
  <cp:revision>45</cp:revision>
  <dcterms:created xsi:type="dcterms:W3CDTF">2012-11-30T22:17:21Z</dcterms:created>
  <dcterms:modified xsi:type="dcterms:W3CDTF">2014-07-15T06:57:57Z</dcterms:modified>
</cp:coreProperties>
</file>