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9" r:id="rId4"/>
    <p:sldId id="268" r:id="rId5"/>
    <p:sldId id="267" r:id="rId6"/>
    <p:sldId id="266" r:id="rId7"/>
    <p:sldId id="265" r:id="rId8"/>
    <p:sldId id="270" r:id="rId9"/>
    <p:sldId id="273" r:id="rId10"/>
    <p:sldId id="272" r:id="rId11"/>
    <p:sldId id="271" r:id="rId12"/>
    <p:sldId id="263" r:id="rId13"/>
    <p:sldId id="261" r:id="rId14"/>
    <p:sldId id="260" r:id="rId15"/>
    <p:sldId id="25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B7716-49D3-43DB-9FBF-72BBFA77B82A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F6EE9-43C3-4843-A69D-F87E0820012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64780-88FA-44B8-A75C-5D80F1B6B150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4BD40-D9E5-4456-9B3D-27E0E11A65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371D0-017F-464B-AB4A-8003DFA81D8B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C30E0-28BD-4F00-A5D0-F400BC7D55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D22F9-1B9B-47BE-A6B0-A31E6E36F949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BF708-F650-4CE5-B430-4BA3CC885A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AD63C-14BA-4AAD-9C9C-76FBDAB6CCB1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B4BEB-1069-4B18-B0C9-92A0C22044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8E5A7-0AC0-4646-B14A-94D6C618FE88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8A4D1-4A56-4716-A6FB-5B36E86009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A9C69-7111-4BEF-988E-F0921938243E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EF2C2-973C-4B31-92D9-6EA7B1892F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31FA4-1157-4979-9994-E6BA04A9B394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6C9F3-C744-4CD4-8FB7-7625F5A797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32044-FD2A-4F06-9786-555B8C10A82E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534C3-5C59-4DD2-B43A-B715621D61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5C683-CD71-45BD-9C45-8AB0B508F05E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495B6-A53A-4475-A495-098A2357E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978BB-80E3-4418-9359-E284E74E6F9A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0704B-3C31-499F-9BB8-8E2596239E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61136EC-1830-406D-B46E-61E7ED7EF640}" type="datetimeFigureOut">
              <a:rPr lang="cs-CZ"/>
              <a:pPr>
                <a:defRPr/>
              </a:pPr>
              <a:t>15.7.2014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34BBF0-5374-4D04-ADD9-41687C651D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981075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13416" name="Group 104"/>
          <p:cNvGraphicFramePr>
            <a:graphicFrameLocks noGrp="1"/>
          </p:cNvGraphicFramePr>
          <p:nvPr/>
        </p:nvGraphicFramePr>
        <p:xfrm>
          <a:off x="395288" y="2708275"/>
          <a:ext cx="8569325" cy="3978275"/>
        </p:xfrm>
        <a:graphic>
          <a:graphicData uri="http://schemas.openxmlformats.org/drawingml/2006/table">
            <a:tbl>
              <a:tblPr/>
              <a:tblGrid>
                <a:gridCol w="2160588"/>
                <a:gridCol w="6408737"/>
              </a:tblGrid>
              <a:tr h="3963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T="45735" marB="45735" anchor="ctr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Slezáková</a:t>
                      </a:r>
                    </a:p>
                  </a:txBody>
                  <a:tcPr marT="45735" marB="45735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2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T="45735" marB="45735" anchor="ctr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VY_32_INOVACE_10_VYTVARNE_CINNOSTI_15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Vývojová stádia dětské kresby</a:t>
                      </a:r>
                    </a:p>
                  </a:txBody>
                  <a:tcPr marT="45735" marB="45735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T="45735" marB="45735" anchor="ctr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Výtvarné  aktivizační činnosti</a:t>
                      </a:r>
                    </a:p>
                  </a:txBody>
                  <a:tcPr marT="45735" marB="45735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14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T="45735" marB="45735" anchor="ctr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Sociální činnost, Výchovná a humanitární činnost - sociální činnost - 3. ročník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</a:p>
                  </a:txBody>
                  <a:tcPr marT="45735" marB="45735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70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T="45735" marB="45735" anchor="ctr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2014</a:t>
                      </a:r>
                    </a:p>
                  </a:txBody>
                  <a:tcPr marT="45735" marB="45735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61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T="45735" marB="45735" anchor="ctr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znaky dětského výtvarného projevu</a:t>
                      </a:r>
                    </a:p>
                  </a:txBody>
                  <a:tcPr marT="45735" marB="45735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48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7F7F7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7F7F7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5" marB="45735" anchor="ctr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5" marB="45735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627313" y="692150"/>
            <a:ext cx="6338887" cy="1643063"/>
          </a:xfrm>
        </p:spPr>
        <p:txBody>
          <a:bodyPr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Dětský výtvarný projev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idx="1"/>
          </p:nvPr>
        </p:nvSpPr>
        <p:spPr>
          <a:xfrm>
            <a:off x="179388" y="2571750"/>
            <a:ext cx="8785225" cy="428625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Zájem o DVP roste od poslední třetiny </a:t>
            </a:r>
          </a:p>
          <a:p>
            <a:pPr marL="363538" indent="0" eaLnBrk="1" hangingPunct="1">
              <a:buFont typeface="Arial" charset="0"/>
              <a:buNone/>
              <a:defRPr/>
            </a:pPr>
            <a:r>
              <a:rPr lang="cs-CZ" dirty="0" smtClean="0"/>
              <a:t>19. století v souvislosti s rozvojem psychologie. </a:t>
            </a:r>
          </a:p>
          <a:p>
            <a:pPr eaLnBrk="1" hangingPunct="1">
              <a:defRPr/>
            </a:pPr>
            <a:r>
              <a:rPr lang="cs-CZ" dirty="0" smtClean="0"/>
              <a:t>V současnosti se studium dětské kresby využívá zejména při testování mentální úrovně jedince.</a:t>
            </a:r>
          </a:p>
          <a:p>
            <a:pPr eaLnBrk="1" hangingPunct="1">
              <a:defRPr/>
            </a:pPr>
            <a:r>
              <a:rPr lang="cs-CZ" dirty="0" smtClean="0"/>
              <a:t>Jak vykládat DVP řeší mnoho teorií, např. </a:t>
            </a:r>
          </a:p>
          <a:p>
            <a:pPr lvl="1" eaLnBrk="1" hangingPunct="1">
              <a:defRPr/>
            </a:pPr>
            <a:r>
              <a:rPr lang="cs-CZ" dirty="0" smtClean="0"/>
              <a:t>DVP je analogie k řeči</a:t>
            </a:r>
          </a:p>
          <a:p>
            <a:pPr lvl="1" eaLnBrk="1" hangingPunct="1">
              <a:defRPr/>
            </a:pPr>
            <a:r>
              <a:rPr lang="cs-CZ" dirty="0" smtClean="0"/>
              <a:t>dítě kreslí spíše to, co </a:t>
            </a:r>
            <a:r>
              <a:rPr lang="cs-CZ" dirty="0" smtClean="0"/>
              <a:t>zná, </a:t>
            </a:r>
            <a:r>
              <a:rPr lang="cs-CZ" dirty="0" smtClean="0"/>
              <a:t>než to, co vidí.</a:t>
            </a:r>
            <a:endParaRPr lang="cs-CZ" dirty="0" smtClean="0"/>
          </a:p>
          <a:p>
            <a:pPr lvl="1" eaLnBrk="1" hangingPunct="1">
              <a:buFont typeface="Arial" charset="0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484438" y="642938"/>
            <a:ext cx="6202362" cy="1714500"/>
          </a:xfrm>
        </p:spPr>
        <p:txBody>
          <a:bodyPr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Dětský výtvarný projev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71750"/>
            <a:ext cx="8229600" cy="4286250"/>
          </a:xfrm>
        </p:spPr>
        <p:txBody>
          <a:bodyPr rtlCol="0">
            <a:normAutofit fontScale="85000" lnSpcReduction="10000"/>
          </a:bodyPr>
          <a:lstStyle/>
          <a:p>
            <a:pPr eaLnBrk="1" fontAlgn="auto" hangingPunct="1">
              <a:lnSpc>
                <a:spcPts val="3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dirty="0"/>
              <a:t>Dnes převažuje názor, že dětská kresba je jednou z nejvhodnějších možností, jak poznat osobnost dítěte.</a:t>
            </a:r>
          </a:p>
          <a:p>
            <a:pPr eaLnBrk="1" fontAlgn="auto" hangingPunct="1">
              <a:lnSpc>
                <a:spcPts val="3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300" b="1" dirty="0" smtClean="0"/>
              <a:t>DVP </a:t>
            </a:r>
            <a:r>
              <a:rPr lang="cs-CZ" sz="3300" b="1" dirty="0"/>
              <a:t>v sobě zahrnuje:</a:t>
            </a:r>
            <a:endParaRPr lang="cs-CZ" sz="3300" dirty="0"/>
          </a:p>
          <a:p>
            <a:pPr lvl="1" eaLnBrk="1" fontAlgn="auto" hangingPunct="1">
              <a:lnSpc>
                <a:spcPts val="3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/>
              <a:t>Hru</a:t>
            </a:r>
          </a:p>
          <a:p>
            <a:pPr lvl="1" eaLnBrk="1" fontAlgn="auto" hangingPunct="1">
              <a:lnSpc>
                <a:spcPts val="3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/>
              <a:t>Snění</a:t>
            </a:r>
          </a:p>
          <a:p>
            <a:pPr lvl="1" eaLnBrk="1" fontAlgn="auto" hangingPunct="1">
              <a:lnSpc>
                <a:spcPts val="3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/>
              <a:t>Realitu</a:t>
            </a:r>
          </a:p>
          <a:p>
            <a:pPr eaLnBrk="1" fontAlgn="auto" hangingPunct="1">
              <a:lnSpc>
                <a:spcPts val="3000"/>
              </a:lnSpc>
              <a:spcAft>
                <a:spcPts val="0"/>
              </a:spcAft>
              <a:defRPr/>
            </a:pPr>
            <a:r>
              <a:rPr lang="cs-CZ" sz="3300" dirty="0" smtClean="0"/>
              <a:t>Dětská </a:t>
            </a:r>
            <a:r>
              <a:rPr lang="cs-CZ" sz="3300" dirty="0"/>
              <a:t>kresba se vyvíjí v závislosti na vývoji jedince. DVP prochází stádii, která souvisejí s vývojem intelektu dítěte.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484438" y="981075"/>
            <a:ext cx="6186487" cy="1274763"/>
          </a:xfrm>
        </p:spPr>
        <p:txBody>
          <a:bodyPr/>
          <a:lstStyle/>
          <a:p>
            <a:pPr algn="r" eaLnBrk="1" hangingPunct="1"/>
            <a:r>
              <a:rPr lang="cs-CZ" sz="3600" b="1" smtClean="0"/>
              <a:t>Vývoj DVP v souvislosti s věkem dělíme na období</a:t>
            </a:r>
            <a:r>
              <a:rPr lang="cs-CZ" sz="2800" smtClean="0"/>
              <a:t> </a:t>
            </a:r>
            <a:br>
              <a:rPr lang="cs-CZ" sz="2800" smtClean="0"/>
            </a:br>
            <a:endParaRPr lang="cs-CZ" sz="2800" b="1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71750"/>
            <a:ext cx="8229600" cy="428625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/>
                </a:solidFill>
              </a:rPr>
              <a:t>Skvrn:</a:t>
            </a:r>
            <a:r>
              <a:rPr lang="cs-CZ" dirty="0" smtClean="0"/>
              <a:t> okolo 1 roku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/>
                </a:solidFill>
              </a:rPr>
              <a:t>Čáranic</a:t>
            </a:r>
            <a:r>
              <a:rPr lang="cs-CZ" dirty="0" smtClean="0"/>
              <a:t>: 2–5 let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Bezobsažné: 2.–3. rok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Obsažné: po 3. roce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/>
                </a:solidFill>
              </a:rPr>
              <a:t>Popisný symbolismus:</a:t>
            </a:r>
            <a:r>
              <a:rPr lang="cs-CZ" dirty="0" smtClean="0"/>
              <a:t> 4–6 let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/>
                </a:solidFill>
              </a:rPr>
              <a:t>Realismus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Popisný/naivní: 7–8 let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Vizuální: 9–10 let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/>
                </a:solidFill>
              </a:rPr>
              <a:t>Potlačení:</a:t>
            </a:r>
            <a:r>
              <a:rPr lang="cs-CZ" dirty="0" smtClean="0"/>
              <a:t> 11–15 let (období puberty)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/>
                </a:solidFill>
              </a:rPr>
              <a:t>Uměleckého oživení:</a:t>
            </a:r>
            <a:r>
              <a:rPr lang="cs-CZ" dirty="0" smtClean="0"/>
              <a:t> raná adolescence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0" y="476250"/>
            <a:ext cx="4400550" cy="2000250"/>
          </a:xfrm>
        </p:spPr>
        <p:txBody>
          <a:bodyPr/>
          <a:lstStyle/>
          <a:p>
            <a:pPr algn="r" eaLnBrk="1" hangingPunct="1"/>
            <a:r>
              <a:rPr lang="cs-CZ" sz="3600" b="1" smtClean="0"/>
              <a:t>Období skvrn</a:t>
            </a:r>
          </a:p>
        </p:txBody>
      </p:sp>
      <p:sp>
        <p:nvSpPr>
          <p:cNvPr id="6147" name="Zástupný symbol pro obsah 3"/>
          <p:cNvSpPr>
            <a:spLocks noGrp="1"/>
          </p:cNvSpPr>
          <p:nvPr>
            <p:ph idx="1"/>
          </p:nvPr>
        </p:nvSpPr>
        <p:spPr>
          <a:xfrm>
            <a:off x="395288" y="2781300"/>
            <a:ext cx="8229600" cy="2368550"/>
          </a:xfrm>
        </p:spPr>
        <p:txBody>
          <a:bodyPr/>
          <a:lstStyle/>
          <a:p>
            <a:pPr eaLnBrk="1" hangingPunct="1"/>
            <a:r>
              <a:rPr lang="cs-CZ" smtClean="0"/>
              <a:t>Do 1. roku života</a:t>
            </a:r>
          </a:p>
          <a:p>
            <a:pPr eaLnBrk="1" hangingPunct="1"/>
            <a:r>
              <a:rPr lang="cs-CZ" smtClean="0"/>
              <a:t>Otisk zamazané dlaně, pohyb prstíku ve vzduchu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429125" y="642938"/>
            <a:ext cx="4257675" cy="1714500"/>
          </a:xfrm>
        </p:spPr>
        <p:txBody>
          <a:bodyPr/>
          <a:lstStyle/>
          <a:p>
            <a:pPr algn="r" eaLnBrk="1" hangingPunct="1"/>
            <a:r>
              <a:rPr lang="cs-CZ" sz="3600" b="1" smtClean="0"/>
              <a:t>Období čáranic </a:t>
            </a:r>
            <a:endParaRPr lang="cs-CZ" sz="3600" b="1" smtClean="0">
              <a:latin typeface="Arial" charset="0"/>
              <a:cs typeface="Arial" charset="0"/>
            </a:endParaRPr>
          </a:p>
        </p:txBody>
      </p:sp>
      <p:sp>
        <p:nvSpPr>
          <p:cNvPr id="7171" name="Zástupný symbol pro obsah 3"/>
          <p:cNvSpPr>
            <a:spLocks noGrp="1"/>
          </p:cNvSpPr>
          <p:nvPr>
            <p:ph idx="1"/>
          </p:nvPr>
        </p:nvSpPr>
        <p:spPr>
          <a:xfrm>
            <a:off x="468313" y="2781300"/>
            <a:ext cx="8229600" cy="3887788"/>
          </a:xfrm>
        </p:spPr>
        <p:txBody>
          <a:bodyPr/>
          <a:lstStyle/>
          <a:p>
            <a:pPr eaLnBrk="1" hangingPunct="1"/>
            <a:r>
              <a:rPr lang="cs-CZ" sz="2800" smtClean="0"/>
              <a:t>Do 2. let dítěte jsou čáranice bezobsažné, dítěti jde o pohyb. </a:t>
            </a:r>
          </a:p>
          <a:p>
            <a:pPr eaLnBrk="1" hangingPunct="1"/>
            <a:r>
              <a:rPr lang="cs-CZ" sz="2800" smtClean="0"/>
              <a:t>Mezi 2. až 3. rokem začne dítě čáranice pojmenovávat (čáranice si jsou velmi podobné, ale pro dítě znamená každá něco jiného).</a:t>
            </a:r>
          </a:p>
          <a:p>
            <a:pPr eaLnBrk="1" hangingPunct="1"/>
            <a:r>
              <a:rPr lang="cs-CZ" sz="2800" smtClean="0"/>
              <a:t>Čáranice jsou tvořeny nejprve pohybem z ramene, později z lokte a přechod do dalšího období nastává s pohybem ze zápěstí. 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3132138" y="714375"/>
            <a:ext cx="5511800" cy="1643063"/>
          </a:xfrm>
        </p:spPr>
        <p:txBody>
          <a:bodyPr/>
          <a:lstStyle/>
          <a:p>
            <a:pPr algn="r" eaLnBrk="1" hangingPunct="1"/>
            <a:r>
              <a:rPr lang="cs-CZ" sz="3600" b="1" smtClean="0"/>
              <a:t>Popisný symbolismus</a:t>
            </a:r>
          </a:p>
        </p:txBody>
      </p:sp>
      <p:sp>
        <p:nvSpPr>
          <p:cNvPr id="8195" name="Zástupný symbol pro obsah 3"/>
          <p:cNvSpPr>
            <a:spLocks noGrp="1"/>
          </p:cNvSpPr>
          <p:nvPr>
            <p:ph idx="1"/>
          </p:nvPr>
        </p:nvSpPr>
        <p:spPr>
          <a:xfrm>
            <a:off x="457200" y="2571750"/>
            <a:ext cx="8229600" cy="4286250"/>
          </a:xfrm>
        </p:spPr>
        <p:txBody>
          <a:bodyPr/>
          <a:lstStyle/>
          <a:p>
            <a:pPr eaLnBrk="1" hangingPunct="1"/>
            <a:r>
              <a:rPr lang="cs-CZ" smtClean="0"/>
              <a:t>4–6 let</a:t>
            </a:r>
          </a:p>
          <a:p>
            <a:pPr eaLnBrk="1" hangingPunct="1"/>
            <a:r>
              <a:rPr lang="cs-CZ" smtClean="0"/>
              <a:t>Nejvýznamnější, nejproduktivnější a nejkrásnější etapou DVP. </a:t>
            </a:r>
          </a:p>
          <a:p>
            <a:pPr eaLnBrk="1" hangingPunct="1"/>
            <a:r>
              <a:rPr lang="cs-CZ" smtClean="0"/>
              <a:t>DVP je pro DÍTĚ stejně přirozený jako mluvený projev. </a:t>
            </a:r>
          </a:p>
          <a:p>
            <a:pPr eaLnBrk="1" hangingPunct="1"/>
            <a:r>
              <a:rPr lang="cs-CZ" smtClean="0"/>
              <a:t>Dítě kreslí to, co se mu líbí a k čemu má vztah.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2500313" y="928688"/>
            <a:ext cx="6186487" cy="1428750"/>
          </a:xfrm>
        </p:spPr>
        <p:txBody>
          <a:bodyPr/>
          <a:lstStyle/>
          <a:p>
            <a:pPr algn="r" eaLnBrk="1" hangingPunct="1"/>
            <a:r>
              <a:rPr lang="cs-CZ" sz="3600" b="1" smtClean="0"/>
              <a:t>Období naivního realismu</a:t>
            </a:r>
            <a:r>
              <a:rPr lang="cs-CZ" sz="2800" smtClean="0"/>
              <a:t> </a:t>
            </a:r>
            <a:endParaRPr lang="cs-CZ" sz="2800" b="1" smtClean="0">
              <a:latin typeface="Arial" charset="0"/>
              <a:cs typeface="Arial" charset="0"/>
            </a:endParaRPr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>
          <a:xfrm>
            <a:off x="457200" y="2852738"/>
            <a:ext cx="8686800" cy="3455987"/>
          </a:xfrm>
        </p:spPr>
        <p:txBody>
          <a:bodyPr/>
          <a:lstStyle/>
          <a:p>
            <a:pPr eaLnBrk="1" hangingPunct="1"/>
            <a:r>
              <a:rPr lang="cs-CZ" smtClean="0"/>
              <a:t>7–8 let </a:t>
            </a:r>
          </a:p>
          <a:p>
            <a:pPr eaLnBrk="1" hangingPunct="1"/>
            <a:r>
              <a:rPr lang="cs-CZ" smtClean="0"/>
              <a:t>Bezkonfliktní období, učitel = neomylná autorita</a:t>
            </a:r>
          </a:p>
          <a:p>
            <a:pPr eaLnBrk="1" hangingPunct="1"/>
            <a:r>
              <a:rPr lang="cs-CZ" smtClean="0"/>
              <a:t>DVP je bezprostřední, spontánní a expresivní</a:t>
            </a:r>
          </a:p>
          <a:p>
            <a:pPr eaLnBrk="1" hangingPunct="1"/>
            <a:r>
              <a:rPr lang="cs-CZ" smtClean="0"/>
              <a:t>Náměty blízkého okolí – rodina 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500313" y="500063"/>
            <a:ext cx="6186487" cy="1857375"/>
          </a:xfrm>
        </p:spPr>
        <p:txBody>
          <a:bodyPr/>
          <a:lstStyle/>
          <a:p>
            <a:pPr algn="r" eaLnBrk="1" hangingPunct="1"/>
            <a:r>
              <a:rPr lang="cs-CZ" sz="3600" b="1" smtClean="0"/>
              <a:t>Společné typické projevy DVP v období popisného symbolismu a naivního realismu  </a:t>
            </a:r>
            <a:r>
              <a:rPr lang="cs-CZ" sz="2800" smtClean="0"/>
              <a:t/>
            </a:r>
            <a:br>
              <a:rPr lang="cs-CZ" sz="2800" smtClean="0"/>
            </a:br>
            <a:endParaRPr lang="cs-CZ" sz="2800" b="1" smtClean="0">
              <a:latin typeface="Arial" charset="0"/>
              <a:cs typeface="Arial" charset="0"/>
            </a:endParaRPr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>
          <a:xfrm>
            <a:off x="457200" y="2571750"/>
            <a:ext cx="8075613" cy="4286250"/>
          </a:xfrm>
        </p:spPr>
        <p:txBody>
          <a:bodyPr/>
          <a:lstStyle/>
          <a:p>
            <a:pPr eaLnBrk="1" hangingPunct="1"/>
            <a:r>
              <a:rPr lang="cs-CZ" sz="2800" b="1" smtClean="0">
                <a:solidFill>
                  <a:schemeClr val="accent2"/>
                </a:solidFill>
              </a:rPr>
              <a:t>Expresivita</a:t>
            </a:r>
            <a:endParaRPr lang="cs-CZ" sz="2800" smtClean="0">
              <a:solidFill>
                <a:schemeClr val="accent2"/>
              </a:solidFill>
            </a:endParaRPr>
          </a:p>
          <a:p>
            <a:pPr eaLnBrk="1" hangingPunct="1"/>
            <a:r>
              <a:rPr lang="cs-CZ" sz="2800" b="1" smtClean="0">
                <a:solidFill>
                  <a:schemeClr val="accent2"/>
                </a:solidFill>
              </a:rPr>
              <a:t>Antropomorfismus</a:t>
            </a:r>
            <a:r>
              <a:rPr lang="cs-CZ" sz="2800" b="1" smtClean="0"/>
              <a:t> </a:t>
            </a:r>
            <a:r>
              <a:rPr lang="cs-CZ" sz="2800" smtClean="0"/>
              <a:t>– přenášení lidských znaků na zvířata</a:t>
            </a:r>
          </a:p>
          <a:p>
            <a:pPr eaLnBrk="1" hangingPunct="1"/>
            <a:r>
              <a:rPr lang="cs-CZ" sz="2800" b="1" smtClean="0">
                <a:solidFill>
                  <a:schemeClr val="accent2"/>
                </a:solidFill>
              </a:rPr>
              <a:t>Personifikace</a:t>
            </a:r>
            <a:r>
              <a:rPr lang="cs-CZ" sz="2800" smtClean="0"/>
              <a:t> – oživování neživých předmětů (slunce má oči)</a:t>
            </a:r>
          </a:p>
          <a:p>
            <a:pPr eaLnBrk="1" hangingPunct="1"/>
            <a:r>
              <a:rPr lang="cs-CZ" sz="2800" b="1" smtClean="0">
                <a:solidFill>
                  <a:schemeClr val="accent2"/>
                </a:solidFill>
              </a:rPr>
              <a:t>Transparence</a:t>
            </a:r>
            <a:r>
              <a:rPr lang="cs-CZ" sz="2800" b="1" smtClean="0"/>
              <a:t> –  </a:t>
            </a:r>
            <a:r>
              <a:rPr lang="cs-CZ" sz="2800" smtClean="0"/>
              <a:t>průhlednost</a:t>
            </a:r>
            <a:r>
              <a:rPr lang="cs-CZ" sz="2800" b="1" smtClean="0"/>
              <a:t> </a:t>
            </a:r>
            <a:r>
              <a:rPr lang="cs-CZ" sz="2800" smtClean="0"/>
              <a:t>(vnitřek domečku, miminko uvnitř maminčina bříška…)</a:t>
            </a:r>
          </a:p>
          <a:p>
            <a:pPr eaLnBrk="1" hangingPunct="1"/>
            <a:r>
              <a:rPr lang="cs-CZ" sz="2800" b="1" smtClean="0">
                <a:solidFill>
                  <a:schemeClr val="accent2"/>
                </a:solidFill>
              </a:rPr>
              <a:t>Nepravý ornament </a:t>
            </a:r>
            <a:r>
              <a:rPr lang="cs-CZ" sz="2800" smtClean="0"/>
              <a:t>– pocit libosti z automatické motorické činnosti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2500313" y="1214438"/>
            <a:ext cx="6186487" cy="1143000"/>
          </a:xfrm>
        </p:spPr>
        <p:txBody>
          <a:bodyPr/>
          <a:lstStyle/>
          <a:p>
            <a:pPr algn="r" eaLnBrk="1" hangingPunct="1"/>
            <a:r>
              <a:rPr lang="cs-CZ" sz="3600" b="1" smtClean="0"/>
              <a:t>Období vizuálního realismu</a:t>
            </a:r>
            <a:r>
              <a:rPr lang="cs-CZ" sz="2800" smtClean="0"/>
              <a:t> </a:t>
            </a:r>
            <a:endParaRPr lang="cs-CZ" sz="2800" b="1" smtClean="0">
              <a:latin typeface="Arial" charset="0"/>
              <a:cs typeface="Arial" charset="0"/>
            </a:endParaRPr>
          </a:p>
        </p:txBody>
      </p:sp>
      <p:sp>
        <p:nvSpPr>
          <p:cNvPr id="11267" name="Zástupný symbol pro obsah 3"/>
          <p:cNvSpPr>
            <a:spLocks noGrp="1"/>
          </p:cNvSpPr>
          <p:nvPr>
            <p:ph idx="1"/>
          </p:nvPr>
        </p:nvSpPr>
        <p:spPr>
          <a:xfrm>
            <a:off x="468313" y="2781300"/>
            <a:ext cx="8229600" cy="3521075"/>
          </a:xfrm>
        </p:spPr>
        <p:txBody>
          <a:bodyPr/>
          <a:lstStyle/>
          <a:p>
            <a:pPr eaLnBrk="1" hangingPunct="1"/>
            <a:r>
              <a:rPr lang="cs-CZ" smtClean="0"/>
              <a:t>9–10 let</a:t>
            </a:r>
          </a:p>
          <a:p>
            <a:pPr eaLnBrk="1" hangingPunct="1"/>
            <a:r>
              <a:rPr lang="cs-CZ" smtClean="0"/>
              <a:t>Dítě usiluje o napodobení optické reality</a:t>
            </a:r>
          </a:p>
          <a:p>
            <a:pPr eaLnBrk="1" hangingPunct="1"/>
            <a:r>
              <a:rPr lang="cs-CZ" smtClean="0"/>
              <a:t>Ubývá autonomních a spontánních projevů</a:t>
            </a:r>
          </a:p>
          <a:p>
            <a:pPr eaLnBrk="1" hangingPunct="1"/>
            <a:r>
              <a:rPr lang="cs-CZ" smtClean="0"/>
              <a:t>Rozpor mezi tím, co dítě chce a tím, co umí výtvarně zachytit – ztráta sebejistoty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500313" y="1071563"/>
            <a:ext cx="6186487" cy="1285875"/>
          </a:xfrm>
        </p:spPr>
        <p:txBody>
          <a:bodyPr/>
          <a:lstStyle/>
          <a:p>
            <a:pPr algn="r" eaLnBrk="1" hangingPunct="1"/>
            <a:r>
              <a:rPr lang="cs-CZ" sz="3600" b="1" smtClean="0"/>
              <a:t>Období výtvarného útlumu</a:t>
            </a:r>
            <a:r>
              <a:rPr lang="cs-CZ" sz="2800" smtClean="0"/>
              <a:t> </a:t>
            </a:r>
            <a:endParaRPr lang="cs-CZ" sz="2800" b="1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71750"/>
            <a:ext cx="8229600" cy="4286250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11–15 let (období puberty)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Abstraktní </a:t>
            </a:r>
            <a:r>
              <a:rPr lang="cs-CZ" dirty="0"/>
              <a:t>myšlení</a:t>
            </a:r>
            <a:r>
              <a:rPr lang="cs-CZ" dirty="0" smtClean="0"/>
              <a:t>, období </a:t>
            </a:r>
            <a:r>
              <a:rPr lang="cs-CZ" dirty="0"/>
              <a:t>formálních operací, </a:t>
            </a:r>
            <a:r>
              <a:rPr lang="cs-CZ" dirty="0" smtClean="0"/>
              <a:t>rozvoj </a:t>
            </a:r>
            <a:r>
              <a:rPr lang="cs-CZ" dirty="0"/>
              <a:t>kritičnosti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Dítě si je vědomo nedokonalosti svého díla, ztrácí radost z tvorby, pochybuje o svých </a:t>
            </a:r>
            <a:r>
              <a:rPr lang="cs-CZ" dirty="0" smtClean="0"/>
              <a:t>schopnostech a tvořit nechce, protože mu to nejde tak, jak by chtělo.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</a:t>
            </a:r>
            <a:r>
              <a:rPr lang="cs-CZ" dirty="0" smtClean="0"/>
              <a:t>ejobtížnější období pro práci dítěte i vychovatele – důležitý citlivý přístup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843213" y="908050"/>
            <a:ext cx="6130925" cy="1489075"/>
          </a:xfrm>
        </p:spPr>
        <p:txBody>
          <a:bodyPr/>
          <a:lstStyle/>
          <a:p>
            <a:pPr algn="r" eaLnBrk="1" hangingPunct="1"/>
            <a:r>
              <a:rPr lang="cs-CZ" sz="3600" b="1" smtClean="0"/>
              <a:t>Vývoj znaku pro člověka</a:t>
            </a:r>
            <a:endParaRPr lang="cs-CZ" sz="3600" b="1" smtClean="0">
              <a:latin typeface="Arial" charset="0"/>
              <a:cs typeface="Arial" charset="0"/>
            </a:endParaRPr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457200" y="2571750"/>
            <a:ext cx="8229600" cy="4170363"/>
          </a:xfrm>
        </p:spPr>
        <p:txBody>
          <a:bodyPr/>
          <a:lstStyle/>
          <a:p>
            <a:pPr eaLnBrk="1" hangingPunct="1"/>
            <a:r>
              <a:rPr lang="cs-CZ" smtClean="0"/>
              <a:t>Hlavonožec: 3 roky</a:t>
            </a:r>
          </a:p>
          <a:p>
            <a:pPr eaLnBrk="1" hangingPunct="1"/>
            <a:r>
              <a:rPr lang="cs-CZ" smtClean="0"/>
              <a:t>Trup ( tělo): 4–5 let </a:t>
            </a:r>
          </a:p>
          <a:p>
            <a:pPr eaLnBrk="1" hangingPunct="1"/>
            <a:r>
              <a:rPr lang="cs-CZ" smtClean="0"/>
              <a:t>Rozlišení muže a ženy, přibývání detailů: 6. rok </a:t>
            </a:r>
          </a:p>
          <a:p>
            <a:pPr eaLnBrk="1" hangingPunct="1"/>
            <a:r>
              <a:rPr lang="cs-CZ" smtClean="0"/>
              <a:t>Vyjádření hmotnosti končetin, detail: 7. rok </a:t>
            </a:r>
          </a:p>
          <a:p>
            <a:pPr eaLnBrk="1" hangingPunct="1"/>
            <a:r>
              <a:rPr lang="cs-CZ" smtClean="0"/>
              <a:t>Profil: 8. rok </a:t>
            </a:r>
          </a:p>
          <a:p>
            <a:pPr eaLnBrk="1" hangingPunct="1"/>
            <a:r>
              <a:rPr lang="cs-CZ" smtClean="0"/>
              <a:t>Zachycení pohybu: 9. rok </a:t>
            </a:r>
          </a:p>
          <a:p>
            <a:pPr eaLnBrk="1" hangingPunct="1"/>
            <a:r>
              <a:rPr lang="cs-CZ" smtClean="0"/>
              <a:t>Objem, stínování: 10–11 let 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5580063" y="1268413"/>
            <a:ext cx="3328987" cy="785812"/>
          </a:xfrm>
        </p:spPr>
        <p:txBody>
          <a:bodyPr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Úkol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idx="1"/>
          </p:nvPr>
        </p:nvSpPr>
        <p:spPr>
          <a:xfrm>
            <a:off x="468313" y="2781300"/>
            <a:ext cx="8229600" cy="4286250"/>
          </a:xfrm>
        </p:spPr>
        <p:txBody>
          <a:bodyPr/>
          <a:lstStyle/>
          <a:p>
            <a:pPr eaLnBrk="1" hangingPunct="1">
              <a:lnSpc>
                <a:spcPts val="3600"/>
              </a:lnSpc>
            </a:pPr>
            <a:r>
              <a:rPr lang="cs-CZ" sz="2800" smtClean="0"/>
              <a:t>Utvořte skupinky po třech. Každá skupina dostane sadu obrázků. Vaším úkolem je obrázky seřadit vzestupně podle věku dětí, které obrázky tvořily. Ke každému obrázku si připravte zdůvodnění, co bylo z hlediska dětského výtvarného projevu klíčové pro jeho zařazení.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8"/>
          <p:cNvSpPr>
            <a:spLocks noGrp="1"/>
          </p:cNvSpPr>
          <p:nvPr>
            <p:ph type="title"/>
          </p:nvPr>
        </p:nvSpPr>
        <p:spPr>
          <a:xfrm>
            <a:off x="4932363" y="1052513"/>
            <a:ext cx="3970337" cy="1143000"/>
          </a:xfrm>
        </p:spPr>
        <p:txBody>
          <a:bodyPr/>
          <a:lstStyle/>
          <a:p>
            <a:pPr algn="r" eaLnBrk="1" hangingPunct="1"/>
            <a:r>
              <a:rPr lang="cs-CZ" sz="3600" b="1" smtClean="0"/>
              <a:t>Zdroje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55575" y="2889250"/>
            <a:ext cx="8543925" cy="3625850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HAZUKOVÁ, H., ŠAMŠULA, P.: </a:t>
            </a:r>
            <a:r>
              <a:rPr lang="cs-CZ" i="1" dirty="0"/>
              <a:t>Didaktika výtvarné výchovy I, 3. </a:t>
            </a:r>
            <a:r>
              <a:rPr lang="cs-CZ" i="1" dirty="0" smtClean="0"/>
              <a:t>přeprac.vyd. </a:t>
            </a:r>
            <a:r>
              <a:rPr lang="cs-CZ" dirty="0" smtClean="0"/>
              <a:t>Praha:Univerzita </a:t>
            </a:r>
            <a:r>
              <a:rPr lang="cs-CZ" dirty="0"/>
              <a:t>Karlova, vydavatelství Karolinum, 2005. 129 s. ISBN </a:t>
            </a:r>
            <a:r>
              <a:rPr lang="cs-CZ" dirty="0" smtClean="0"/>
              <a:t>80-7290-237-7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PIAGET, J., INHELDEROVÁ, B.: </a:t>
            </a:r>
            <a:r>
              <a:rPr lang="cs-CZ" i="1" dirty="0"/>
              <a:t>Vývoj dítěte. 4. vydání, Praha: </a:t>
            </a:r>
            <a:r>
              <a:rPr lang="cs-CZ" i="1" dirty="0" smtClean="0"/>
              <a:t>Portál. </a:t>
            </a:r>
            <a:r>
              <a:rPr lang="de-DE" dirty="0" smtClean="0"/>
              <a:t>2001</a:t>
            </a:r>
            <a:r>
              <a:rPr lang="de-DE" dirty="0"/>
              <a:t>, 143 s. ISBN 80-7178- </a:t>
            </a:r>
            <a:r>
              <a:rPr lang="de-DE" dirty="0" smtClean="0"/>
              <a:t>608-X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UŽDIL</a:t>
            </a:r>
            <a:r>
              <a:rPr lang="cs-CZ" dirty="0"/>
              <a:t>, J.: </a:t>
            </a:r>
            <a:r>
              <a:rPr lang="cs-CZ" i="1" dirty="0"/>
              <a:t>Čáry, klikyháky, paňáci a auta: výtvarný projev a psychický život dítěte, </a:t>
            </a:r>
            <a:r>
              <a:rPr lang="cs-CZ" i="1" dirty="0" smtClean="0"/>
              <a:t>5. </a:t>
            </a:r>
            <a:r>
              <a:rPr lang="cs-CZ" dirty="0" smtClean="0"/>
              <a:t>vydání</a:t>
            </a:r>
            <a:r>
              <a:rPr lang="cs-CZ" dirty="0"/>
              <a:t>, Praha: Portál 2002, 125 s. ISBN </a:t>
            </a:r>
            <a:r>
              <a:rPr lang="cs-CZ" dirty="0" smtClean="0"/>
              <a:t>80-7178-599-7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UŽDIL, J., ŠAŠINKOVÁ, E. Výtvarná výchova v předškolním věku. 3. vyd. Praha : </a:t>
            </a:r>
            <a:r>
              <a:rPr lang="cs-CZ" dirty="0" smtClean="0"/>
              <a:t>Státní pedagogické </a:t>
            </a:r>
            <a:r>
              <a:rPr lang="cs-CZ" dirty="0"/>
              <a:t>nakladatelství, 1983. </a:t>
            </a:r>
          </a:p>
        </p:txBody>
      </p:sp>
      <p:sp>
        <p:nvSpPr>
          <p:cNvPr id="15364" name="TextovéPole 3"/>
          <p:cNvSpPr txBox="1">
            <a:spLocks noChangeArrowheads="1"/>
          </p:cNvSpPr>
          <p:nvPr/>
        </p:nvSpPr>
        <p:spPr bwMode="auto">
          <a:xfrm>
            <a:off x="250825" y="2708275"/>
            <a:ext cx="8353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</a:pPr>
            <a:endParaRPr lang="cs-CZ">
              <a:latin typeface="Calibri" pitchFamily="34" charset="0"/>
            </a:endParaRPr>
          </a:p>
        </p:txBody>
      </p:sp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ctrTitle"/>
          </p:nvPr>
        </p:nvSpPr>
        <p:spPr>
          <a:xfrm>
            <a:off x="323850" y="1341438"/>
            <a:ext cx="8640763" cy="863600"/>
          </a:xfrm>
        </p:spPr>
        <p:txBody>
          <a:bodyPr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AUTORSKÁ PRÁVA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395288" y="2673350"/>
            <a:ext cx="8353425" cy="423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i="1"/>
              <a:t>„</a:t>
            </a:r>
            <a:r>
              <a:rPr lang="cs-CZ" altLang="cs-CZ" sz="2400" i="1"/>
              <a:t>Dílo smí být šířeno pod licencí CC BY-SA. </a:t>
            </a:r>
          </a:p>
          <a:p>
            <a:pPr algn="ctr"/>
            <a:r>
              <a:rPr lang="cs-CZ" altLang="cs-CZ" sz="2400" i="1"/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/>
            <a:r>
              <a:rPr lang="cs-CZ" altLang="cs-CZ" sz="2400" i="1"/>
              <a:t>Všechna necitovaná autorská díla jsou dílem autora.</a:t>
            </a:r>
          </a:p>
          <a:p>
            <a:pPr algn="ctr"/>
            <a:r>
              <a:rPr lang="cs-CZ" altLang="cs-CZ" sz="2400" i="1"/>
              <a:t>Všechny neocitované kliparty a další grafické objekty jsou součástí prostředků výukového SW Smart Notebook a MS Office.“</a:t>
            </a:r>
          </a:p>
          <a:p>
            <a:pPr algn="ctr"/>
            <a:endParaRPr lang="cs-CZ" altLang="cs-CZ" sz="2400" i="1"/>
          </a:p>
          <a:p>
            <a:pPr algn="ctr">
              <a:spcBef>
                <a:spcPts val="600"/>
              </a:spcBef>
              <a:spcAft>
                <a:spcPts val="1200"/>
              </a:spcAft>
            </a:pP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464</TotalTime>
  <Words>723</Words>
  <Application>Microsoft Office PowerPoint</Application>
  <PresentationFormat>Předvádění na obrazovce (4:3)</PresentationFormat>
  <Paragraphs>95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Arial</vt:lpstr>
      <vt:lpstr>Calibri</vt:lpstr>
      <vt:lpstr>Motiv sady Office</vt:lpstr>
      <vt:lpstr>Obchodní akademie, Střední odborná škola  a Jazyková škola s právem státní jazykové zkoušky,  Hradec Králové</vt:lpstr>
      <vt:lpstr>Dětský výtvarný projev</vt:lpstr>
      <vt:lpstr>Dětský výtvarný projev</vt:lpstr>
      <vt:lpstr>Vývoj DVP v souvislosti s věkem dělíme na období  </vt:lpstr>
      <vt:lpstr>Období skvrn</vt:lpstr>
      <vt:lpstr>Období čáranic </vt:lpstr>
      <vt:lpstr>Popisný symbolismus</vt:lpstr>
      <vt:lpstr>Období naivního realismu </vt:lpstr>
      <vt:lpstr>Společné typické projevy DVP v období popisného symbolismu a naivního realismu   </vt:lpstr>
      <vt:lpstr>Období vizuálního realismu </vt:lpstr>
      <vt:lpstr>Období výtvarného útlumu </vt:lpstr>
      <vt:lpstr>Vývoj znaku pro člověka</vt:lpstr>
      <vt:lpstr>Úkol</vt:lpstr>
      <vt:lpstr>Zdroje</vt:lpstr>
      <vt:lpstr>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44</cp:revision>
  <dcterms:created xsi:type="dcterms:W3CDTF">2012-11-30T22:17:21Z</dcterms:created>
  <dcterms:modified xsi:type="dcterms:W3CDTF">2014-07-15T11:02:34Z</dcterms:modified>
</cp:coreProperties>
</file>