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</p:sldMasterIdLst>
  <p:sldIdLst>
    <p:sldId id="265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2440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9604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4301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2297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16422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62218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534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48070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79666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05344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0999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29402-9A70-4E3B-8727-960A0C1E93F7}" type="datetimeFigureOut">
              <a:rPr lang="cs-CZ" smtClean="0"/>
              <a:pPr/>
              <a:t>9.7.2014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15F06-95E7-41B8-AF38-1D10AE5310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1322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3" descr="Obrázek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TextovéPole 5"/>
          <p:cNvSpPr txBox="1">
            <a:spLocks noChangeArrowheads="1"/>
          </p:cNvSpPr>
          <p:nvPr/>
        </p:nvSpPr>
        <p:spPr bwMode="auto">
          <a:xfrm>
            <a:off x="1835696" y="1268760"/>
            <a:ext cx="71342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Obchodní akademie, Střední odborná škola</a:t>
            </a:r>
          </a:p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 a Jazyková škola s právem státní jazykové zkoušky, </a:t>
            </a:r>
          </a:p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                                                                Hradec Králové </a:t>
            </a: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917491"/>
              </p:ext>
            </p:extLst>
          </p:nvPr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PhDr.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Petr Schlegel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VY_32_INOVACE_NEMCINA_RECOVE_DOVEDNOSTI_02</a:t>
                      </a:r>
                    </a:p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Číslovky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Řečové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dovednosti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Obchodní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akademie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květen 2014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Základní číslovky 1–1000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 látky.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02716" y="116632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25275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12776"/>
            <a:ext cx="7772400" cy="1658615"/>
          </a:xfrm>
        </p:spPr>
        <p:txBody>
          <a:bodyPr/>
          <a:lstStyle/>
          <a:p>
            <a:r>
              <a:rPr lang="cs-CZ" dirty="0" smtClean="0"/>
              <a:t>Základní číslovky</a:t>
            </a:r>
            <a:br>
              <a:rPr lang="cs-CZ" dirty="0" smtClean="0"/>
            </a:br>
            <a:r>
              <a:rPr lang="cs-CZ" dirty="0" smtClean="0"/>
              <a:t>1-1000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Číslovky 1-12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/>
              <a:t>1 – </a:t>
            </a:r>
            <a:r>
              <a:rPr lang="cs-CZ" sz="3200" dirty="0" err="1" smtClean="0"/>
              <a:t>eins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2 – </a:t>
            </a:r>
            <a:r>
              <a:rPr lang="cs-CZ" sz="3200" dirty="0" err="1" smtClean="0"/>
              <a:t>zwei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3 – </a:t>
            </a:r>
            <a:r>
              <a:rPr lang="cs-CZ" sz="3200" dirty="0" err="1" smtClean="0"/>
              <a:t>drei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4 – </a:t>
            </a:r>
            <a:r>
              <a:rPr lang="cs-CZ" sz="3200" dirty="0" err="1" smtClean="0"/>
              <a:t>vier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5 – </a:t>
            </a:r>
            <a:r>
              <a:rPr lang="cs-CZ" sz="3200" dirty="0" err="1" smtClean="0"/>
              <a:t>fünf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6 - </a:t>
            </a:r>
            <a:r>
              <a:rPr lang="cs-CZ" sz="3200" dirty="0" err="1" smtClean="0"/>
              <a:t>sechs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smtClean="0"/>
              <a:t>7 – </a:t>
            </a:r>
            <a:r>
              <a:rPr lang="cs-CZ" sz="3200" dirty="0" err="1" smtClean="0"/>
              <a:t>sieben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8 – </a:t>
            </a:r>
            <a:r>
              <a:rPr lang="cs-CZ" sz="3200" dirty="0" err="1" smtClean="0"/>
              <a:t>acht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9 – </a:t>
            </a:r>
            <a:r>
              <a:rPr lang="cs-CZ" sz="3200" dirty="0" err="1" smtClean="0"/>
              <a:t>neun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10 – </a:t>
            </a:r>
            <a:r>
              <a:rPr lang="cs-CZ" sz="3200" dirty="0" err="1" smtClean="0"/>
              <a:t>zehn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11 – elf</a:t>
            </a:r>
          </a:p>
          <a:p>
            <a:pPr>
              <a:buNone/>
            </a:pPr>
            <a:r>
              <a:rPr lang="cs-CZ" sz="3200" dirty="0" smtClean="0"/>
              <a:t>12 - </a:t>
            </a:r>
            <a:r>
              <a:rPr lang="cs-CZ" sz="3200" dirty="0" err="1" smtClean="0"/>
              <a:t>zwölf</a:t>
            </a:r>
            <a:endParaRPr lang="cs-CZ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Číslovky 13-19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3200" dirty="0" smtClean="0"/>
              <a:t>13 – </a:t>
            </a:r>
            <a:r>
              <a:rPr lang="cs-CZ" sz="3200" dirty="0" err="1" smtClean="0"/>
              <a:t>drei</a:t>
            </a:r>
            <a:r>
              <a:rPr lang="cs-CZ" sz="3200" dirty="0" err="1" smtClean="0">
                <a:solidFill>
                  <a:srgbClr val="FF0000"/>
                </a:solidFill>
              </a:rPr>
              <a:t>zehn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14 – </a:t>
            </a:r>
            <a:r>
              <a:rPr lang="cs-CZ" sz="3200" dirty="0" err="1" smtClean="0"/>
              <a:t>vier</a:t>
            </a:r>
            <a:r>
              <a:rPr lang="cs-CZ" sz="3200" dirty="0" err="1" smtClean="0">
                <a:solidFill>
                  <a:srgbClr val="FF0000"/>
                </a:solidFill>
              </a:rPr>
              <a:t>zehn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15 – </a:t>
            </a:r>
            <a:r>
              <a:rPr lang="cs-CZ" sz="3200" dirty="0" err="1" smtClean="0"/>
              <a:t>fünf</a:t>
            </a:r>
            <a:r>
              <a:rPr lang="cs-CZ" sz="3200" dirty="0" err="1" smtClean="0">
                <a:solidFill>
                  <a:srgbClr val="FF0000"/>
                </a:solidFill>
              </a:rPr>
              <a:t>zehn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16 – </a:t>
            </a:r>
            <a:r>
              <a:rPr lang="cs-CZ" sz="3200" dirty="0" err="1" smtClean="0"/>
              <a:t>sech</a:t>
            </a:r>
            <a:r>
              <a:rPr lang="cs-CZ" sz="3200" dirty="0" err="1" smtClean="0">
                <a:solidFill>
                  <a:srgbClr val="FF0000"/>
                </a:solidFill>
              </a:rPr>
              <a:t>zehn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17 – </a:t>
            </a:r>
            <a:r>
              <a:rPr lang="cs-CZ" sz="3200" dirty="0" err="1" smtClean="0"/>
              <a:t>sieb</a:t>
            </a:r>
            <a:r>
              <a:rPr lang="cs-CZ" sz="3200" dirty="0" err="1" smtClean="0">
                <a:solidFill>
                  <a:srgbClr val="FF0000"/>
                </a:solidFill>
              </a:rPr>
              <a:t>zehn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18 – </a:t>
            </a:r>
            <a:r>
              <a:rPr lang="cs-CZ" sz="3200" dirty="0" err="1" smtClean="0"/>
              <a:t>acht</a:t>
            </a:r>
            <a:r>
              <a:rPr lang="cs-CZ" sz="3200" dirty="0" err="1" smtClean="0">
                <a:solidFill>
                  <a:srgbClr val="FF0000"/>
                </a:solidFill>
              </a:rPr>
              <a:t>zehn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19 - </a:t>
            </a:r>
            <a:r>
              <a:rPr lang="cs-CZ" sz="3200" dirty="0" err="1" smtClean="0"/>
              <a:t>neun</a:t>
            </a:r>
            <a:r>
              <a:rPr lang="cs-CZ" sz="3200" dirty="0" err="1" smtClean="0">
                <a:solidFill>
                  <a:srgbClr val="FF0000"/>
                </a:solidFill>
              </a:rPr>
              <a:t>zehn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Číslovky 20-90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dirty="0" smtClean="0"/>
              <a:t>20 – </a:t>
            </a:r>
            <a:r>
              <a:rPr lang="cs-CZ" sz="3200" dirty="0" err="1" smtClean="0"/>
              <a:t>zwan</a:t>
            </a:r>
            <a:r>
              <a:rPr lang="cs-CZ" sz="3200" dirty="0" err="1" smtClean="0">
                <a:solidFill>
                  <a:srgbClr val="FF0000"/>
                </a:solidFill>
              </a:rPr>
              <a:t>zig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30 – </a:t>
            </a:r>
            <a:r>
              <a:rPr lang="cs-CZ" sz="3200" dirty="0" err="1" smtClean="0"/>
              <a:t>dreiß</a:t>
            </a:r>
            <a:r>
              <a:rPr lang="cs-CZ" sz="3200" dirty="0" err="1" smtClean="0">
                <a:solidFill>
                  <a:srgbClr val="FF0000"/>
                </a:solidFill>
              </a:rPr>
              <a:t>ig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40 – </a:t>
            </a:r>
            <a:r>
              <a:rPr lang="cs-CZ" sz="3200" dirty="0" err="1" smtClean="0"/>
              <a:t>vier</a:t>
            </a:r>
            <a:r>
              <a:rPr lang="cs-CZ" sz="3200" dirty="0" err="1" smtClean="0">
                <a:solidFill>
                  <a:srgbClr val="FF0000"/>
                </a:solidFill>
              </a:rPr>
              <a:t>zig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50 – </a:t>
            </a:r>
            <a:r>
              <a:rPr lang="cs-CZ" sz="3200" dirty="0" err="1" smtClean="0"/>
              <a:t>fünf</a:t>
            </a:r>
            <a:r>
              <a:rPr lang="cs-CZ" sz="3200" dirty="0" err="1" smtClean="0">
                <a:solidFill>
                  <a:srgbClr val="FF0000"/>
                </a:solidFill>
              </a:rPr>
              <a:t>zig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60 – </a:t>
            </a:r>
            <a:r>
              <a:rPr lang="cs-CZ" sz="3200" dirty="0" err="1" smtClean="0"/>
              <a:t>sech</a:t>
            </a:r>
            <a:r>
              <a:rPr lang="cs-CZ" sz="3200" dirty="0" err="1" smtClean="0">
                <a:solidFill>
                  <a:srgbClr val="FF0000"/>
                </a:solidFill>
              </a:rPr>
              <a:t>zig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70 – </a:t>
            </a:r>
            <a:r>
              <a:rPr lang="cs-CZ" sz="3200" dirty="0" err="1" smtClean="0"/>
              <a:t>sieb</a:t>
            </a:r>
            <a:r>
              <a:rPr lang="cs-CZ" sz="3200" dirty="0" err="1" smtClean="0">
                <a:solidFill>
                  <a:srgbClr val="FF0000"/>
                </a:solidFill>
              </a:rPr>
              <a:t>zig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80 – </a:t>
            </a:r>
            <a:r>
              <a:rPr lang="cs-CZ" sz="3200" dirty="0" err="1" smtClean="0"/>
              <a:t>acht</a:t>
            </a:r>
            <a:r>
              <a:rPr lang="cs-CZ" sz="3200" dirty="0" err="1" smtClean="0">
                <a:solidFill>
                  <a:srgbClr val="FF0000"/>
                </a:solidFill>
              </a:rPr>
              <a:t>zig</a:t>
            </a:r>
            <a:endParaRPr lang="cs-CZ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3200" dirty="0" smtClean="0"/>
              <a:t>90 - </a:t>
            </a:r>
            <a:r>
              <a:rPr lang="cs-CZ" sz="3200" dirty="0" err="1" smtClean="0"/>
              <a:t>neun</a:t>
            </a:r>
            <a:r>
              <a:rPr lang="cs-CZ" sz="3200" dirty="0" err="1" smtClean="0">
                <a:solidFill>
                  <a:srgbClr val="FF0000"/>
                </a:solidFill>
              </a:rPr>
              <a:t>zig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Desítky a jednotky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dirty="0" smtClean="0"/>
              <a:t>21 – </a:t>
            </a:r>
            <a:r>
              <a:rPr lang="cs-CZ" sz="3200" dirty="0" err="1" smtClean="0"/>
              <a:t>ein</a:t>
            </a:r>
            <a:r>
              <a:rPr lang="cs-CZ" sz="3200" dirty="0" err="1" smtClean="0">
                <a:solidFill>
                  <a:srgbClr val="FF0000"/>
                </a:solidFill>
              </a:rPr>
              <a:t>und</a:t>
            </a:r>
            <a:r>
              <a:rPr lang="cs-CZ" sz="3200" dirty="0" err="1" smtClean="0"/>
              <a:t>zwanzig</a:t>
            </a:r>
            <a:endParaRPr lang="cs-CZ" sz="3200" dirty="0" smtClean="0"/>
          </a:p>
          <a:p>
            <a:pPr algn="ctr">
              <a:buNone/>
            </a:pPr>
            <a:r>
              <a:rPr lang="cs-CZ" sz="3200" dirty="0" smtClean="0"/>
              <a:t>32 – </a:t>
            </a:r>
            <a:r>
              <a:rPr lang="cs-CZ" sz="3200" dirty="0" err="1" smtClean="0"/>
              <a:t>zwei</a:t>
            </a:r>
            <a:r>
              <a:rPr lang="cs-CZ" sz="3200" dirty="0" err="1" smtClean="0">
                <a:solidFill>
                  <a:srgbClr val="FF0000"/>
                </a:solidFill>
              </a:rPr>
              <a:t>und</a:t>
            </a:r>
            <a:r>
              <a:rPr lang="cs-CZ" sz="3200" dirty="0" err="1" smtClean="0"/>
              <a:t>dreißig</a:t>
            </a:r>
            <a:endParaRPr lang="cs-CZ" sz="3200" dirty="0" smtClean="0"/>
          </a:p>
          <a:p>
            <a:pPr algn="ctr">
              <a:buNone/>
            </a:pPr>
            <a:r>
              <a:rPr lang="cs-CZ" sz="3200" dirty="0" smtClean="0"/>
              <a:t>43 – </a:t>
            </a:r>
            <a:r>
              <a:rPr lang="cs-CZ" sz="3200" dirty="0" err="1" smtClean="0"/>
              <a:t>drei</a:t>
            </a:r>
            <a:r>
              <a:rPr lang="cs-CZ" sz="3200" dirty="0" err="1" smtClean="0">
                <a:solidFill>
                  <a:srgbClr val="FF0000"/>
                </a:solidFill>
              </a:rPr>
              <a:t>und</a:t>
            </a:r>
            <a:r>
              <a:rPr lang="cs-CZ" sz="3200" dirty="0" err="1" smtClean="0"/>
              <a:t>vierzig</a:t>
            </a:r>
            <a:endParaRPr lang="cs-CZ" sz="3200" dirty="0" smtClean="0"/>
          </a:p>
          <a:p>
            <a:pPr algn="ctr">
              <a:buNone/>
            </a:pPr>
            <a:r>
              <a:rPr lang="cs-CZ" sz="3200" dirty="0" smtClean="0"/>
              <a:t>54 – </a:t>
            </a:r>
            <a:r>
              <a:rPr lang="cs-CZ" sz="3200" dirty="0" err="1" smtClean="0"/>
              <a:t>vier</a:t>
            </a:r>
            <a:r>
              <a:rPr lang="cs-CZ" sz="3200" dirty="0" err="1" smtClean="0">
                <a:solidFill>
                  <a:srgbClr val="FF0000"/>
                </a:solidFill>
              </a:rPr>
              <a:t>und</a:t>
            </a:r>
            <a:r>
              <a:rPr lang="cs-CZ" sz="3200" dirty="0" err="1" smtClean="0"/>
              <a:t>fünfzig</a:t>
            </a:r>
            <a:endParaRPr lang="cs-CZ" sz="3200" dirty="0" smtClean="0"/>
          </a:p>
          <a:p>
            <a:pPr algn="ctr">
              <a:buNone/>
            </a:pPr>
            <a:r>
              <a:rPr lang="cs-CZ" sz="3200" dirty="0" smtClean="0"/>
              <a:t>65 – </a:t>
            </a:r>
            <a:r>
              <a:rPr lang="cs-CZ" sz="3200" dirty="0" err="1" smtClean="0"/>
              <a:t>fünf</a:t>
            </a:r>
            <a:r>
              <a:rPr lang="cs-CZ" sz="3200" dirty="0" err="1" smtClean="0">
                <a:solidFill>
                  <a:srgbClr val="FF0000"/>
                </a:solidFill>
              </a:rPr>
              <a:t>und</a:t>
            </a:r>
            <a:r>
              <a:rPr lang="cs-CZ" sz="3200" dirty="0" err="1" smtClean="0"/>
              <a:t>sechzig</a:t>
            </a:r>
            <a:endParaRPr lang="cs-CZ" sz="3200" dirty="0" smtClean="0"/>
          </a:p>
          <a:p>
            <a:pPr algn="ctr">
              <a:buNone/>
            </a:pPr>
            <a:r>
              <a:rPr lang="cs-CZ" sz="3200" dirty="0" smtClean="0"/>
              <a:t>76 – </a:t>
            </a:r>
            <a:r>
              <a:rPr lang="cs-CZ" sz="3200" dirty="0" err="1" smtClean="0"/>
              <a:t>sechs</a:t>
            </a:r>
            <a:r>
              <a:rPr lang="cs-CZ" sz="3200" dirty="0" err="1" smtClean="0">
                <a:solidFill>
                  <a:srgbClr val="FF0000"/>
                </a:solidFill>
              </a:rPr>
              <a:t>und</a:t>
            </a:r>
            <a:r>
              <a:rPr lang="cs-CZ" sz="3200" dirty="0" err="1" smtClean="0"/>
              <a:t>siebzig</a:t>
            </a:r>
            <a:endParaRPr lang="cs-CZ" sz="3200" dirty="0" smtClean="0"/>
          </a:p>
          <a:p>
            <a:pPr algn="ctr">
              <a:buNone/>
            </a:pPr>
            <a:r>
              <a:rPr lang="cs-CZ" sz="3200" dirty="0" smtClean="0"/>
              <a:t>87 – </a:t>
            </a:r>
            <a:r>
              <a:rPr lang="cs-CZ" sz="3200" dirty="0" err="1" smtClean="0"/>
              <a:t>sieben</a:t>
            </a:r>
            <a:r>
              <a:rPr lang="cs-CZ" sz="3200" dirty="0" err="1" smtClean="0">
                <a:solidFill>
                  <a:srgbClr val="FF0000"/>
                </a:solidFill>
              </a:rPr>
              <a:t>und</a:t>
            </a:r>
            <a:r>
              <a:rPr lang="cs-CZ" sz="3200" dirty="0" err="1" smtClean="0"/>
              <a:t>achtzig</a:t>
            </a:r>
            <a:endParaRPr lang="cs-CZ" sz="3200" dirty="0" smtClean="0"/>
          </a:p>
          <a:p>
            <a:pPr algn="ctr">
              <a:buNone/>
            </a:pPr>
            <a:r>
              <a:rPr lang="cs-CZ" sz="3200" dirty="0" smtClean="0"/>
              <a:t>98 - </a:t>
            </a:r>
            <a:r>
              <a:rPr lang="cs-CZ" sz="3200" dirty="0" err="1" smtClean="0"/>
              <a:t>acht</a:t>
            </a:r>
            <a:r>
              <a:rPr lang="cs-CZ" sz="3200" dirty="0" err="1" smtClean="0">
                <a:solidFill>
                  <a:srgbClr val="FF0000"/>
                </a:solidFill>
              </a:rPr>
              <a:t>und</a:t>
            </a:r>
            <a:r>
              <a:rPr lang="cs-CZ" sz="3200" dirty="0" err="1" smtClean="0"/>
              <a:t>neunzig</a:t>
            </a:r>
            <a:endParaRPr lang="cs-CZ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Stovky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2800" dirty="0" smtClean="0"/>
              <a:t>100 – </a:t>
            </a:r>
            <a:r>
              <a:rPr lang="cs-CZ" sz="2800" dirty="0" err="1" smtClean="0"/>
              <a:t>ein</a:t>
            </a:r>
            <a:r>
              <a:rPr lang="cs-CZ" sz="2800" dirty="0" err="1" smtClean="0">
                <a:solidFill>
                  <a:srgbClr val="FF0000"/>
                </a:solidFill>
              </a:rPr>
              <a:t>hundert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2800" dirty="0" smtClean="0"/>
              <a:t>200 – </a:t>
            </a:r>
            <a:r>
              <a:rPr lang="cs-CZ" sz="2800" dirty="0" err="1" smtClean="0"/>
              <a:t>zwei</a:t>
            </a:r>
            <a:r>
              <a:rPr lang="cs-CZ" sz="2800" dirty="0" err="1" smtClean="0">
                <a:solidFill>
                  <a:srgbClr val="FF0000"/>
                </a:solidFill>
              </a:rPr>
              <a:t>hundert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2800" dirty="0" smtClean="0"/>
              <a:t>300 – </a:t>
            </a:r>
            <a:r>
              <a:rPr lang="cs-CZ" sz="2800" dirty="0" err="1" smtClean="0"/>
              <a:t>drei</a:t>
            </a:r>
            <a:r>
              <a:rPr lang="cs-CZ" sz="2800" dirty="0" err="1" smtClean="0">
                <a:solidFill>
                  <a:srgbClr val="FF0000"/>
                </a:solidFill>
              </a:rPr>
              <a:t>hundert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2800" dirty="0" smtClean="0"/>
              <a:t>400 – </a:t>
            </a:r>
            <a:r>
              <a:rPr lang="cs-CZ" sz="2800" dirty="0" err="1" smtClean="0"/>
              <a:t>vier</a:t>
            </a:r>
            <a:r>
              <a:rPr lang="cs-CZ" sz="2800" dirty="0" err="1" smtClean="0">
                <a:solidFill>
                  <a:srgbClr val="FF0000"/>
                </a:solidFill>
              </a:rPr>
              <a:t>hundert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2800" dirty="0" smtClean="0"/>
              <a:t>500 – </a:t>
            </a:r>
            <a:r>
              <a:rPr lang="cs-CZ" sz="2800" dirty="0" err="1" smtClean="0"/>
              <a:t>fünf</a:t>
            </a:r>
            <a:r>
              <a:rPr lang="cs-CZ" sz="2800" dirty="0" err="1" smtClean="0">
                <a:solidFill>
                  <a:srgbClr val="FF0000"/>
                </a:solidFill>
              </a:rPr>
              <a:t>hundert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2800" dirty="0" smtClean="0"/>
              <a:t>600 – </a:t>
            </a:r>
            <a:r>
              <a:rPr lang="cs-CZ" sz="2800" dirty="0" err="1" smtClean="0"/>
              <a:t>sechs</a:t>
            </a:r>
            <a:r>
              <a:rPr lang="cs-CZ" sz="2800" dirty="0" err="1" smtClean="0">
                <a:solidFill>
                  <a:srgbClr val="FF0000"/>
                </a:solidFill>
              </a:rPr>
              <a:t>hundert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2800" dirty="0" smtClean="0"/>
              <a:t>700 – </a:t>
            </a:r>
            <a:r>
              <a:rPr lang="cs-CZ" sz="2800" dirty="0" err="1" smtClean="0"/>
              <a:t>sieben</a:t>
            </a:r>
            <a:r>
              <a:rPr lang="cs-CZ" sz="2800" dirty="0" err="1" smtClean="0">
                <a:solidFill>
                  <a:srgbClr val="FF0000"/>
                </a:solidFill>
              </a:rPr>
              <a:t>hundert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2800" dirty="0" smtClean="0"/>
              <a:t>800 – </a:t>
            </a:r>
            <a:r>
              <a:rPr lang="cs-CZ" sz="2800" dirty="0" err="1" smtClean="0"/>
              <a:t>acht</a:t>
            </a:r>
            <a:r>
              <a:rPr lang="cs-CZ" sz="2800" dirty="0" err="1" smtClean="0">
                <a:solidFill>
                  <a:srgbClr val="FF0000"/>
                </a:solidFill>
              </a:rPr>
              <a:t>hundert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2800" dirty="0" smtClean="0"/>
              <a:t>900 – </a:t>
            </a:r>
            <a:r>
              <a:rPr lang="cs-CZ" sz="2800" dirty="0" err="1" smtClean="0"/>
              <a:t>neun</a:t>
            </a:r>
            <a:r>
              <a:rPr lang="cs-CZ" sz="2800" dirty="0" err="1" smtClean="0">
                <a:solidFill>
                  <a:srgbClr val="FF0000"/>
                </a:solidFill>
              </a:rPr>
              <a:t>hundert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2800" dirty="0" smtClean="0"/>
              <a:t>1000 - </a:t>
            </a:r>
            <a:r>
              <a:rPr lang="cs-CZ" sz="2800" dirty="0" err="1" smtClean="0"/>
              <a:t>tausend</a:t>
            </a:r>
            <a:endParaRPr lang="cs-CZ" sz="2800" dirty="0" smtClean="0"/>
          </a:p>
          <a:p>
            <a:pPr algn="ctr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Stovky, desítky a tisíce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3200" dirty="0"/>
              <a:t>437 – </a:t>
            </a:r>
            <a:r>
              <a:rPr lang="cs-CZ" sz="3200" dirty="0" err="1" smtClean="0"/>
              <a:t>vier</a:t>
            </a:r>
            <a:r>
              <a:rPr lang="cs-CZ" sz="3200" dirty="0" err="1" smtClean="0">
                <a:solidFill>
                  <a:srgbClr val="FF0000"/>
                </a:solidFill>
              </a:rPr>
              <a:t>hundert</a:t>
            </a:r>
            <a:r>
              <a:rPr lang="cs-CZ" sz="3200" dirty="0" err="1" smtClean="0"/>
              <a:t>sieben</a:t>
            </a:r>
            <a:r>
              <a:rPr lang="cs-CZ" sz="3200" dirty="0" err="1" smtClean="0">
                <a:solidFill>
                  <a:srgbClr val="FF0000"/>
                </a:solidFill>
              </a:rPr>
              <a:t>und</a:t>
            </a:r>
            <a:r>
              <a:rPr lang="cs-CZ" sz="3200" dirty="0" err="1" smtClean="0"/>
              <a:t>dreißig</a:t>
            </a:r>
            <a:endParaRPr lang="cs-CZ" sz="3200" dirty="0" smtClean="0"/>
          </a:p>
          <a:p>
            <a:pPr algn="ctr">
              <a:buNone/>
            </a:pPr>
            <a:r>
              <a:rPr lang="cs-CZ" sz="3200" dirty="0" smtClean="0"/>
              <a:t>263 – </a:t>
            </a:r>
            <a:r>
              <a:rPr lang="cs-CZ" sz="3200" dirty="0" err="1" smtClean="0"/>
              <a:t>zwei</a:t>
            </a:r>
            <a:r>
              <a:rPr lang="cs-CZ" sz="3200" dirty="0" err="1" smtClean="0">
                <a:solidFill>
                  <a:srgbClr val="FF0000"/>
                </a:solidFill>
              </a:rPr>
              <a:t>hundert</a:t>
            </a:r>
            <a:r>
              <a:rPr lang="cs-CZ" sz="3200" dirty="0" err="1" smtClean="0"/>
              <a:t>sieben</a:t>
            </a:r>
            <a:r>
              <a:rPr lang="cs-CZ" sz="3200" dirty="0" err="1" smtClean="0">
                <a:solidFill>
                  <a:srgbClr val="FF0000"/>
                </a:solidFill>
              </a:rPr>
              <a:t>und</a:t>
            </a:r>
            <a:r>
              <a:rPr lang="cs-CZ" sz="3200" dirty="0" err="1" smtClean="0"/>
              <a:t>sechzig</a:t>
            </a:r>
            <a:endParaRPr lang="cs-CZ" sz="3200" dirty="0" smtClean="0"/>
          </a:p>
          <a:p>
            <a:pPr algn="ctr">
              <a:buNone/>
            </a:pPr>
            <a:r>
              <a:rPr lang="cs-CZ" sz="3200" dirty="0" smtClean="0"/>
              <a:t>724 – </a:t>
            </a:r>
            <a:r>
              <a:rPr lang="cs-CZ" sz="3200" dirty="0" err="1" smtClean="0"/>
              <a:t>siebenhundertvierundzwanzig</a:t>
            </a:r>
            <a:endParaRPr lang="cs-CZ" sz="3200" dirty="0" smtClean="0"/>
          </a:p>
          <a:p>
            <a:pPr algn="ctr">
              <a:buNone/>
            </a:pPr>
            <a:r>
              <a:rPr lang="cs-CZ" sz="3200" dirty="0" smtClean="0"/>
              <a:t>512 – </a:t>
            </a:r>
            <a:r>
              <a:rPr lang="cs-CZ" sz="3200" dirty="0" err="1" smtClean="0"/>
              <a:t>vierhundertzwölf</a:t>
            </a:r>
            <a:endParaRPr lang="cs-CZ" sz="3200" dirty="0" smtClean="0"/>
          </a:p>
          <a:p>
            <a:pPr algn="ctr">
              <a:buNone/>
            </a:pPr>
            <a:r>
              <a:rPr lang="cs-CZ" sz="3200" dirty="0" smtClean="0"/>
              <a:t>801 – </a:t>
            </a:r>
            <a:r>
              <a:rPr lang="cs-CZ" sz="3200" dirty="0" err="1" smtClean="0"/>
              <a:t>achthunderteins</a:t>
            </a:r>
            <a:endParaRPr lang="cs-CZ" sz="3200" dirty="0"/>
          </a:p>
          <a:p>
            <a:pPr algn="ctr">
              <a:buNone/>
            </a:pPr>
            <a:r>
              <a:rPr lang="cs-CZ" sz="3200" dirty="0" smtClean="0"/>
              <a:t>1999-(</a:t>
            </a:r>
            <a:r>
              <a:rPr lang="cs-CZ" sz="3200" dirty="0" err="1" smtClean="0"/>
              <a:t>ein</a:t>
            </a:r>
            <a:r>
              <a:rPr lang="cs-CZ" sz="3200" dirty="0" smtClean="0"/>
              <a:t>)</a:t>
            </a:r>
            <a:r>
              <a:rPr lang="cs-CZ" sz="3200" dirty="0" err="1" smtClean="0">
                <a:solidFill>
                  <a:srgbClr val="FF0000"/>
                </a:solidFill>
              </a:rPr>
              <a:t>tausend</a:t>
            </a:r>
            <a:r>
              <a:rPr lang="cs-CZ" sz="3200" dirty="0" err="1" smtClean="0"/>
              <a:t>neun</a:t>
            </a:r>
            <a:r>
              <a:rPr lang="cs-CZ" sz="3200" dirty="0" err="1" smtClean="0">
                <a:solidFill>
                  <a:srgbClr val="FF0000"/>
                </a:solidFill>
              </a:rPr>
              <a:t>hundert</a:t>
            </a:r>
            <a:r>
              <a:rPr lang="cs-CZ" sz="3200" dirty="0" err="1" smtClean="0"/>
              <a:t>neun</a:t>
            </a:r>
            <a:r>
              <a:rPr lang="cs-CZ" sz="3200" dirty="0" err="1" smtClean="0">
                <a:solidFill>
                  <a:srgbClr val="FF0000"/>
                </a:solidFill>
              </a:rPr>
              <a:t>und</a:t>
            </a:r>
            <a:r>
              <a:rPr lang="cs-CZ" sz="3200" dirty="0" err="1" smtClean="0"/>
              <a:t>neunzig</a:t>
            </a:r>
            <a:endParaRPr lang="cs-CZ" sz="3200" dirty="0" smtClean="0"/>
          </a:p>
          <a:p>
            <a:pPr algn="ctr">
              <a:buNone/>
            </a:pPr>
            <a:r>
              <a:rPr lang="cs-CZ" sz="3200" dirty="0" smtClean="0"/>
              <a:t>2013 - </a:t>
            </a:r>
            <a:r>
              <a:rPr lang="cs-CZ" sz="3200" dirty="0" err="1" smtClean="0"/>
              <a:t>zwei</a:t>
            </a:r>
            <a:r>
              <a:rPr lang="cs-CZ" sz="3200" dirty="0" err="1" smtClean="0">
                <a:solidFill>
                  <a:srgbClr val="FF0000"/>
                </a:solidFill>
              </a:rPr>
              <a:t>tausend</a:t>
            </a:r>
            <a:r>
              <a:rPr lang="cs-CZ" sz="3200" dirty="0" err="1" smtClean="0"/>
              <a:t>dreizehn</a:t>
            </a:r>
            <a:endParaRPr lang="cs-CZ" sz="3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/>
              <a:t>26 – </a:t>
            </a:r>
          </a:p>
          <a:p>
            <a:pPr>
              <a:buNone/>
            </a:pPr>
            <a:r>
              <a:rPr lang="cs-CZ" sz="3200" dirty="0" smtClean="0"/>
              <a:t>77 – </a:t>
            </a:r>
          </a:p>
          <a:p>
            <a:pPr>
              <a:buNone/>
            </a:pPr>
            <a:r>
              <a:rPr lang="cs-CZ" sz="3200" dirty="0" smtClean="0"/>
              <a:t>94 – </a:t>
            </a:r>
          </a:p>
          <a:p>
            <a:pPr>
              <a:buNone/>
            </a:pPr>
            <a:r>
              <a:rPr lang="cs-CZ" sz="3200" dirty="0" smtClean="0"/>
              <a:t>233 – </a:t>
            </a:r>
          </a:p>
          <a:p>
            <a:pPr>
              <a:buNone/>
            </a:pPr>
            <a:r>
              <a:rPr lang="cs-CZ" sz="3200" dirty="0" smtClean="0"/>
              <a:t>354 – </a:t>
            </a:r>
          </a:p>
          <a:p>
            <a:pPr>
              <a:buNone/>
            </a:pPr>
            <a:r>
              <a:rPr lang="cs-CZ" sz="3200" dirty="0" smtClean="0"/>
              <a:t>689 </a:t>
            </a:r>
            <a:r>
              <a:rPr lang="cs-CZ" sz="3200" smtClean="0"/>
              <a:t>– 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2015 - </a:t>
            </a:r>
            <a:endParaRPr lang="cs-CZ" sz="3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3" descr="Obrázek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267744" y="836712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Autorská práva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92500" lnSpcReduction="10000"/>
          </a:bodyPr>
          <a:lstStyle/>
          <a:p>
            <a:pPr marL="0" indent="0" eaLnBrk="1" hangingPunct="1">
              <a:spcBef>
                <a:spcPts val="1200"/>
              </a:spcBef>
              <a:buNone/>
            </a:pPr>
            <a:r>
              <a:rPr lang="cs-CZ" altLang="cs-CZ" sz="2400" dirty="0">
                <a:latin typeface="Arial" panose="020B0604020202020204" pitchFamily="34" charset="0"/>
                <a:cs typeface="Arial" panose="020B0604020202020204" pitchFamily="34" charset="0"/>
              </a:rPr>
              <a:t>Autor: </a:t>
            </a: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Petr </a:t>
            </a:r>
            <a:r>
              <a:rPr lang="cs-CZ" alt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Schlegel</a:t>
            </a:r>
            <a:endParaRPr lang="cs-CZ" alt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None/>
            </a:pPr>
            <a:r>
              <a:rPr lang="cs-CZ" alt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Název díla: </a:t>
            </a: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Číslovky</a:t>
            </a:r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None/>
            </a:pPr>
            <a:r>
              <a:rPr lang="cs-CZ" alt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Datum vzniku: </a:t>
            </a: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květen </a:t>
            </a:r>
            <a:r>
              <a:rPr lang="cs-CZ" altLang="cs-CZ" sz="2400" dirty="0">
                <a:latin typeface="Arial" panose="020B0604020202020204" pitchFamily="34" charset="0"/>
                <a:cs typeface="Arial" panose="020B0604020202020204" pitchFamily="34" charset="0"/>
              </a:rPr>
              <a:t>2014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Dílo smí být dále šířeno pod licencí CC BY-SA.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cs typeface="Arial" pitchFamily="34" charset="0"/>
              </a:rPr>
              <a:t>a školských zařízení. Jakékoliv další využití podléhá autorskému zákonu.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04664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4298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270</Words>
  <Application>Microsoft Office PowerPoint</Application>
  <PresentationFormat>Předvádění na obrazovce (4:3)</PresentationFormat>
  <Paragraphs>93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Jmění</vt:lpstr>
      <vt:lpstr>Motiv systému Office</vt:lpstr>
      <vt:lpstr>Prezentace aplikace PowerPoint</vt:lpstr>
      <vt:lpstr>Základní číslovky 1-1000</vt:lpstr>
      <vt:lpstr>Číslovky 1-12</vt:lpstr>
      <vt:lpstr>Číslovky 13-19</vt:lpstr>
      <vt:lpstr>Číslovky 20-90</vt:lpstr>
      <vt:lpstr>Desítky a jednotky</vt:lpstr>
      <vt:lpstr>Stovky </vt:lpstr>
      <vt:lpstr>Stovky, desítky a tisíce</vt:lpstr>
      <vt:lpstr>Doplň</vt:lpstr>
      <vt:lpstr>Autorská práva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číslovky</dc:title>
  <dc:creator>petr</dc:creator>
  <cp:lastModifiedBy>Mamka</cp:lastModifiedBy>
  <cp:revision>14</cp:revision>
  <dcterms:created xsi:type="dcterms:W3CDTF">2013-06-10T08:04:34Z</dcterms:created>
  <dcterms:modified xsi:type="dcterms:W3CDTF">2014-07-09T08:59:22Z</dcterms:modified>
</cp:coreProperties>
</file>