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70" r:id="rId4"/>
    <p:sldId id="271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5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08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394CF-2A3E-469F-8D23-FB221F074E8E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52566-11F6-4B83-B56A-630E6FBF5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D5D61-9DD6-45D8-AC6B-4962CB994B9E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ABDD7-49D9-405B-ACC8-84C22B102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B75CF-5496-411A-9ECE-AD1AC0C777F8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CAABC-86F8-4242-86EF-C142346DC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89142-699D-4CDA-BC49-F7E200691670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A7463-0CBE-468D-89A8-49030DD91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095C1-91B0-4797-8499-DAA37DABA491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9F5BB-2B04-485F-9147-50945A106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2DFDD-7375-4AD5-BA38-20FEF1699E6D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B1991-38B9-4663-BC6B-C5E964E4B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2B03A-6ED3-46C9-B348-71D6202F2BA3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B3DEC-F361-436E-B00C-1DFEE963C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46A20-4993-4DDB-8225-3B9D03D455C9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31941-4C43-4208-ADCA-84149463D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9B680-1A63-412D-85EB-16417F46461D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E8547-6167-4D97-B2A2-6DB04913C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A672C-93A9-4684-BA57-2343C157E441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0D7B8-99F8-4264-82A8-1ABFA1A70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FD6CD-8825-4156-A5B9-F87EB4F9E16E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12BC5-345D-410C-BB04-A4E4E5A8EA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F2004A3-B972-424C-AA30-474FF9F07BA2}" type="datetimeFigureOut">
              <a:rPr lang="cs-CZ"/>
              <a:pPr>
                <a:defRPr/>
              </a:pPr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43A210-76A5-4824-B430-E941619B31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9266767"/>
              </p:ext>
            </p:extLst>
          </p:nvPr>
        </p:nvGraphicFramePr>
        <p:xfrm>
          <a:off x="0" y="2526562"/>
          <a:ext cx="8569325" cy="4082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Ilona Šolcová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VY_32_INOVACE_11_NEMCINA_RECOVE_DOVEDNOSTI_17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předložky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Německý jazyk, řečové dovednosti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601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Ekonomické lyceum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Předložky s dativem, akuzativem, dativem i akuzativem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opakování, shrnutí na všech úrovních řečových dovedností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229600" cy="135731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b="1" dirty="0" err="1" smtClean="0">
                <a:latin typeface="Arial" charset="0"/>
              </a:rPr>
              <a:t>Präpositionen</a:t>
            </a:r>
            <a:r>
              <a:rPr lang="cs-CZ" sz="4000" b="1" dirty="0" smtClean="0">
                <a:latin typeface="Arial" charset="0"/>
              </a:rPr>
              <a:t/>
            </a:r>
            <a:br>
              <a:rPr lang="cs-CZ" sz="4000" b="1" dirty="0" smtClean="0">
                <a:latin typeface="Arial" charset="0"/>
              </a:rPr>
            </a:br>
            <a:r>
              <a:rPr lang="cs-CZ" sz="4000" dirty="0" smtClean="0">
                <a:latin typeface="Arial" charset="0"/>
              </a:rPr>
              <a:t>(předložky)</a:t>
            </a:r>
            <a:r>
              <a:rPr lang="cs-CZ" sz="4000" b="1" dirty="0" smtClean="0">
                <a:latin typeface="Arial" charset="0"/>
                <a:cs typeface="Arial" charset="0"/>
              </a:rPr>
              <a:t/>
            </a:r>
            <a:br>
              <a:rPr lang="cs-CZ" sz="4000" b="1" dirty="0" smtClean="0">
                <a:latin typeface="Arial" charset="0"/>
                <a:cs typeface="Arial" charset="0"/>
              </a:rPr>
            </a:br>
            <a:endParaRPr lang="cs-CZ" sz="4000" dirty="0" smtClean="0">
              <a:latin typeface="Arial" charset="0"/>
              <a:cs typeface="Arial" charset="0"/>
            </a:endParaRPr>
          </a:p>
        </p:txBody>
      </p:sp>
      <p:sp>
        <p:nvSpPr>
          <p:cNvPr id="3075" name="Podnadpis 2"/>
          <p:cNvSpPr>
            <a:spLocks noGrp="1"/>
          </p:cNvSpPr>
          <p:nvPr>
            <p:ph idx="1"/>
          </p:nvPr>
        </p:nvSpPr>
        <p:spPr>
          <a:xfrm>
            <a:off x="0" y="1447800"/>
            <a:ext cx="9144000" cy="51816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latin typeface="Arial" charset="0"/>
                <a:cs typeface="Arial" charset="0"/>
              </a:rPr>
              <a:t>                     </a:t>
            </a:r>
            <a:endParaRPr lang="cs-CZ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1. </a:t>
            </a:r>
            <a:r>
              <a:rPr lang="cs-CZ" b="1" i="1" dirty="0" smtClean="0">
                <a:solidFill>
                  <a:srgbClr val="C00000"/>
                </a:solidFill>
                <a:latin typeface="Arial" charset="0"/>
              </a:rPr>
              <a:t>se 3. pádem (dativem</a:t>
            </a:r>
            <a:r>
              <a:rPr lang="cs-CZ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)</a:t>
            </a:r>
            <a:endParaRPr lang="cs-CZ" dirty="0" smtClean="0">
              <a:solidFill>
                <a:srgbClr val="C00000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latin typeface="Arial" charset="0"/>
              </a:rPr>
              <a:t>       </a:t>
            </a:r>
            <a:r>
              <a:rPr lang="cs-CZ" sz="2400" b="1" dirty="0" err="1" smtClean="0">
                <a:latin typeface="Arial" charset="0"/>
              </a:rPr>
              <a:t>aus</a:t>
            </a:r>
            <a:r>
              <a:rPr lang="cs-CZ" sz="2400" b="1" dirty="0" smtClean="0">
                <a:latin typeface="Arial" charset="0"/>
              </a:rPr>
              <a:t>, </a:t>
            </a:r>
            <a:r>
              <a:rPr lang="cs-CZ" sz="2400" b="1" dirty="0" err="1" smtClean="0">
                <a:latin typeface="Arial" charset="0"/>
              </a:rPr>
              <a:t>bei</a:t>
            </a:r>
            <a:r>
              <a:rPr lang="cs-CZ" sz="2400" b="1" dirty="0" smtClean="0">
                <a:latin typeface="Arial" charset="0"/>
              </a:rPr>
              <a:t>, </a:t>
            </a:r>
            <a:r>
              <a:rPr lang="cs-CZ" sz="2400" b="1" dirty="0" err="1" smtClean="0">
                <a:latin typeface="Arial" charset="0"/>
              </a:rPr>
              <a:t>mit</a:t>
            </a:r>
            <a:r>
              <a:rPr lang="cs-CZ" sz="2400" b="1" dirty="0" smtClean="0">
                <a:latin typeface="Arial" charset="0"/>
              </a:rPr>
              <a:t>, nach, </a:t>
            </a:r>
            <a:r>
              <a:rPr lang="cs-CZ" sz="2400" b="1" dirty="0" err="1" smtClean="0">
                <a:latin typeface="Arial" charset="0"/>
              </a:rPr>
              <a:t>von</a:t>
            </a:r>
            <a:r>
              <a:rPr lang="cs-CZ" sz="2400" b="1" dirty="0" smtClean="0">
                <a:latin typeface="Arial" charset="0"/>
              </a:rPr>
              <a:t>, </a:t>
            </a:r>
            <a:r>
              <a:rPr lang="cs-CZ" sz="2400" b="1" dirty="0" err="1" smtClean="0">
                <a:latin typeface="Arial" charset="0"/>
              </a:rPr>
              <a:t>zu</a:t>
            </a:r>
            <a:r>
              <a:rPr lang="cs-CZ" sz="2400" b="1" dirty="0" smtClean="0">
                <a:latin typeface="Arial" charset="0"/>
              </a:rPr>
              <a:t>, </a:t>
            </a:r>
            <a:r>
              <a:rPr lang="cs-CZ" sz="2400" b="1" dirty="0" err="1" smtClean="0">
                <a:latin typeface="Arial" charset="0"/>
              </a:rPr>
              <a:t>seit</a:t>
            </a:r>
            <a:r>
              <a:rPr lang="cs-CZ" sz="2400" b="1" dirty="0" smtClean="0">
                <a:latin typeface="Arial" charset="0"/>
              </a:rPr>
              <a:t>,</a:t>
            </a:r>
            <a:r>
              <a:rPr lang="cs-CZ" b="1" dirty="0" smtClean="0">
                <a:latin typeface="Arial" charset="0"/>
              </a:rPr>
              <a:t> </a:t>
            </a:r>
            <a:r>
              <a:rPr lang="cs-CZ" sz="2400" b="1" dirty="0" err="1" smtClean="0">
                <a:latin typeface="Arial" charset="0"/>
              </a:rPr>
              <a:t>gegenüber</a:t>
            </a:r>
            <a:r>
              <a:rPr lang="cs-CZ" sz="2400" b="1" dirty="0" smtClean="0">
                <a:latin typeface="Arial" charset="0"/>
              </a:rPr>
              <a:t>, </a:t>
            </a:r>
            <a:r>
              <a:rPr lang="cs-CZ" sz="2400" b="1" dirty="0" err="1" smtClean="0">
                <a:latin typeface="Arial" charset="0"/>
              </a:rPr>
              <a:t>außer</a:t>
            </a:r>
            <a:endParaRPr lang="cs-CZ" sz="2400" b="1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2. </a:t>
            </a:r>
            <a:r>
              <a:rPr lang="cs-CZ" b="1" i="1" dirty="0" smtClean="0">
                <a:solidFill>
                  <a:srgbClr val="00B050"/>
                </a:solidFill>
                <a:latin typeface="Arial" charset="0"/>
              </a:rPr>
              <a:t>se 4. pádem (akuzativem)</a:t>
            </a:r>
          </a:p>
          <a:p>
            <a:pPr eaLnBrk="1" hangingPunct="1">
              <a:buFont typeface="Arial" charset="0"/>
              <a:buNone/>
            </a:pPr>
            <a:r>
              <a:rPr lang="cs-CZ" b="1" i="1" dirty="0" smtClean="0">
                <a:latin typeface="Arial" charset="0"/>
              </a:rPr>
              <a:t>       </a:t>
            </a:r>
            <a:r>
              <a:rPr lang="cs-CZ" sz="2400" b="1" i="1" dirty="0" smtClean="0">
                <a:latin typeface="Arial" charset="0"/>
              </a:rPr>
              <a:t>durch, </a:t>
            </a:r>
            <a:r>
              <a:rPr lang="cs-CZ" sz="2400" b="1" i="1" dirty="0" err="1" smtClean="0">
                <a:latin typeface="Arial" charset="0"/>
              </a:rPr>
              <a:t>für</a:t>
            </a:r>
            <a:r>
              <a:rPr lang="cs-CZ" sz="2400" b="1" i="1" dirty="0" smtClean="0">
                <a:latin typeface="Arial" charset="0"/>
              </a:rPr>
              <a:t>, </a:t>
            </a:r>
            <a:r>
              <a:rPr lang="cs-CZ" sz="2400" b="1" i="1" dirty="0" err="1" smtClean="0">
                <a:latin typeface="Arial" charset="0"/>
              </a:rPr>
              <a:t>gegen</a:t>
            </a:r>
            <a:r>
              <a:rPr lang="cs-CZ" sz="2400" b="1" i="1" dirty="0" smtClean="0">
                <a:latin typeface="Arial" charset="0"/>
              </a:rPr>
              <a:t>, ohne, um, </a:t>
            </a:r>
            <a:r>
              <a:rPr lang="cs-CZ" sz="2400" b="1" i="1" dirty="0" err="1" smtClean="0">
                <a:latin typeface="Arial" charset="0"/>
              </a:rPr>
              <a:t>entlang</a:t>
            </a:r>
            <a:endParaRPr lang="cs-CZ" sz="2400" b="1" i="1" dirty="0" smtClean="0">
              <a:latin typeface="Arial" charset="0"/>
            </a:endParaRPr>
          </a:p>
          <a:p>
            <a:pPr eaLnBrk="1" hangingPunct="1"/>
            <a:r>
              <a:rPr lang="cs-CZ" dirty="0" smtClean="0">
                <a:solidFill>
                  <a:srgbClr val="0070C0"/>
                </a:solidFill>
                <a:latin typeface="Arial" charset="0"/>
              </a:rPr>
              <a:t>3.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se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cs typeface="Arial" charset="0"/>
              </a:rPr>
              <a:t>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3. i 4. pádem</a:t>
            </a:r>
            <a:r>
              <a:rPr lang="cs-CZ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b="1" i="1" dirty="0" smtClean="0">
                <a:solidFill>
                  <a:srgbClr val="0070C0"/>
                </a:solidFill>
                <a:latin typeface="Arial" charset="0"/>
              </a:rPr>
              <a:t>(dat. i </a:t>
            </a:r>
            <a:r>
              <a:rPr lang="cs-CZ" b="1" i="1" dirty="0" err="1" smtClean="0">
                <a:solidFill>
                  <a:srgbClr val="0070C0"/>
                </a:solidFill>
                <a:latin typeface="Arial" charset="0"/>
              </a:rPr>
              <a:t>akuz</a:t>
            </a:r>
            <a:r>
              <a:rPr lang="cs-CZ" b="1" i="1" dirty="0" smtClean="0">
                <a:solidFill>
                  <a:srgbClr val="0070C0"/>
                </a:solidFill>
                <a:latin typeface="Arial" charset="0"/>
              </a:rPr>
              <a:t>.)</a:t>
            </a:r>
            <a:r>
              <a:rPr lang="cs-CZ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endParaRPr lang="cs-CZ" dirty="0" smtClean="0">
              <a:solidFill>
                <a:srgbClr val="0070C0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latin typeface="Arial" charset="0"/>
              </a:rPr>
              <a:t>       </a:t>
            </a:r>
            <a:r>
              <a:rPr lang="cs-CZ" sz="2400" b="1" dirty="0" err="1" smtClean="0">
                <a:latin typeface="Arial" charset="0"/>
              </a:rPr>
              <a:t>an</a:t>
            </a:r>
            <a:r>
              <a:rPr lang="cs-CZ" sz="2400" b="1" dirty="0" smtClean="0">
                <a:latin typeface="Arial" charset="0"/>
              </a:rPr>
              <a:t>, </a:t>
            </a:r>
            <a:r>
              <a:rPr lang="cs-CZ" sz="2400" b="1" dirty="0" err="1" smtClean="0">
                <a:latin typeface="Arial" charset="0"/>
              </a:rPr>
              <a:t>auf</a:t>
            </a:r>
            <a:r>
              <a:rPr lang="cs-CZ" sz="2400" b="1" dirty="0" smtClean="0">
                <a:latin typeface="Arial" charset="0"/>
              </a:rPr>
              <a:t>, in,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         </a:t>
            </a:r>
            <a:r>
              <a:rPr lang="cs-CZ" sz="2400" b="1" dirty="0" err="1" smtClean="0">
                <a:latin typeface="Arial" charset="0"/>
              </a:rPr>
              <a:t>über</a:t>
            </a:r>
            <a:r>
              <a:rPr lang="cs-CZ" sz="2400" b="1" dirty="0" smtClean="0">
                <a:latin typeface="Arial" charset="0"/>
              </a:rPr>
              <a:t> x </a:t>
            </a:r>
            <a:r>
              <a:rPr lang="cs-CZ" sz="2400" b="1" dirty="0" err="1" smtClean="0">
                <a:latin typeface="Arial" charset="0"/>
              </a:rPr>
              <a:t>unter</a:t>
            </a:r>
            <a:r>
              <a:rPr lang="cs-CZ" sz="2400" b="1" dirty="0" smtClean="0">
                <a:latin typeface="Arial" charset="0"/>
              </a:rPr>
              <a:t>, vor x </a:t>
            </a:r>
            <a:r>
              <a:rPr lang="cs-CZ" sz="2400" b="1" dirty="0" err="1" smtClean="0">
                <a:latin typeface="Arial" charset="0"/>
              </a:rPr>
              <a:t>hinter</a:t>
            </a:r>
            <a:r>
              <a:rPr lang="cs-CZ" sz="2400" b="1" dirty="0" smtClean="0">
                <a:latin typeface="Arial" charset="0"/>
              </a:rPr>
              <a:t>, </a:t>
            </a:r>
            <a:r>
              <a:rPr lang="cs-CZ" sz="2400" b="1" dirty="0" err="1" smtClean="0">
                <a:latin typeface="Arial" charset="0"/>
              </a:rPr>
              <a:t>neben</a:t>
            </a:r>
            <a:r>
              <a:rPr lang="cs-CZ" sz="2400" b="1" dirty="0" smtClean="0">
                <a:latin typeface="Arial" charset="0"/>
              </a:rPr>
              <a:t> x </a:t>
            </a:r>
            <a:r>
              <a:rPr lang="cs-CZ" sz="2400" b="1" dirty="0" err="1" smtClean="0">
                <a:latin typeface="Arial" charset="0"/>
              </a:rPr>
              <a:t>zwischen</a:t>
            </a:r>
            <a:r>
              <a:rPr lang="cs-CZ" sz="2400" b="1" dirty="0" smtClean="0">
                <a:latin typeface="Arial" charset="0"/>
                <a:cs typeface="Arial" charset="0"/>
              </a:rPr>
              <a:t>   </a:t>
            </a:r>
            <a:r>
              <a:rPr lang="cs-CZ" sz="2400" b="1" i="1" dirty="0" smtClean="0">
                <a:latin typeface="Arial" charset="0"/>
                <a:cs typeface="Arial" charset="0"/>
              </a:rPr>
              <a:t>  </a:t>
            </a:r>
            <a:endParaRPr lang="cs-CZ" sz="2400" b="1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latin typeface="Arial" charset="0"/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2"/>
          <p:cNvSpPr>
            <a:spLocks noGrp="1"/>
          </p:cNvSpPr>
          <p:nvPr>
            <p:ph type="title"/>
          </p:nvPr>
        </p:nvSpPr>
        <p:spPr>
          <a:xfrm>
            <a:off x="28572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4000" dirty="0" smtClean="0">
                <a:latin typeface="Arial" charset="0"/>
                <a:cs typeface="Arial" charset="0"/>
              </a:rPr>
              <a:t>1. </a:t>
            </a:r>
            <a:r>
              <a:rPr lang="cs-CZ" sz="4000" dirty="0" err="1" smtClean="0">
                <a:latin typeface="Arial" charset="0"/>
              </a:rPr>
              <a:t>Mit</a:t>
            </a:r>
            <a:r>
              <a:rPr lang="cs-CZ" sz="4000" dirty="0" smtClean="0">
                <a:latin typeface="Arial" charset="0"/>
              </a:rPr>
              <a:t> Dativ ( 3.p.)</a:t>
            </a:r>
          </a:p>
        </p:txBody>
      </p:sp>
      <p:sp>
        <p:nvSpPr>
          <p:cNvPr id="5123" name="Zástupný symbol pro obsah 6"/>
          <p:cNvSpPr>
            <a:spLocks noGrp="1"/>
          </p:cNvSpPr>
          <p:nvPr>
            <p:ph idx="1"/>
          </p:nvPr>
        </p:nvSpPr>
        <p:spPr>
          <a:xfrm>
            <a:off x="0" y="685800"/>
            <a:ext cx="9144000" cy="54292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    </a:t>
            </a:r>
            <a:r>
              <a:rPr lang="cs-CZ" sz="2000" b="1" dirty="0" err="1" smtClean="0">
                <a:solidFill>
                  <a:schemeClr val="accent2"/>
                </a:solidFill>
                <a:latin typeface="Arial" charset="0"/>
              </a:rPr>
              <a:t>aus</a:t>
            </a:r>
            <a:r>
              <a:rPr lang="cs-CZ" sz="2000" b="1" dirty="0" smtClean="0">
                <a:latin typeface="Arial" charset="0"/>
              </a:rPr>
              <a:t> = </a:t>
            </a:r>
            <a:r>
              <a:rPr lang="cs-CZ" sz="2000" b="1" i="1" dirty="0" smtClean="0">
                <a:latin typeface="Arial" charset="0"/>
              </a:rPr>
              <a:t>z </a:t>
            </a:r>
          </a:p>
          <a:p>
            <a:pPr eaLnBrk="1" hangingPunct="1">
              <a:buFont typeface="Arial" charset="0"/>
              <a:buNone/>
            </a:pPr>
            <a:r>
              <a:rPr lang="cs-CZ" sz="2000" b="1" i="1" dirty="0" smtClean="0">
                <a:latin typeface="Arial" charset="0"/>
              </a:rPr>
              <a:t>        </a:t>
            </a:r>
            <a:r>
              <a:rPr lang="cs-CZ" sz="2000" b="1" dirty="0" smtClean="0">
                <a:latin typeface="Arial" charset="0"/>
                <a:sym typeface="Wingdings" pitchFamily="2" charset="2"/>
              </a:rPr>
              <a:t></a:t>
            </a:r>
            <a:r>
              <a:rPr lang="cs-CZ" sz="2000" dirty="0" smtClean="0">
                <a:latin typeface="Arial" charset="0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aus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Prag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(</a:t>
            </a:r>
            <a:r>
              <a:rPr lang="cs-CZ" sz="2000" dirty="0" smtClean="0">
                <a:latin typeface="Arial" charset="0"/>
              </a:rPr>
              <a:t>původ)</a:t>
            </a:r>
            <a:endParaRPr lang="cs-CZ" sz="20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   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aus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Papier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(materiál)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   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aus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dem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Schrank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(zevnitř ven )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</a:t>
            </a:r>
            <a:r>
              <a:rPr lang="cs-CZ" sz="2000" b="1" dirty="0" err="1" smtClean="0">
                <a:solidFill>
                  <a:schemeClr val="accent2"/>
                </a:solidFill>
                <a:latin typeface="Arial" charset="0"/>
                <a:sym typeface="Wingdings" pitchFamily="2" charset="2"/>
              </a:rPr>
              <a:t>bei</a:t>
            </a:r>
            <a:r>
              <a:rPr lang="cs-CZ" sz="2000" b="1" dirty="0" smtClean="0">
                <a:solidFill>
                  <a:schemeClr val="accent2"/>
                </a:solidFill>
                <a:latin typeface="Arial" charset="0"/>
                <a:sym typeface="Wingdings" pitchFamily="2" charset="2"/>
              </a:rPr>
              <a:t> </a:t>
            </a:r>
            <a:r>
              <a:rPr lang="cs-CZ" sz="2000" b="1" dirty="0" smtClean="0">
                <a:latin typeface="Arial" charset="0"/>
                <a:sym typeface="Wingdings" pitchFamily="2" charset="2"/>
              </a:rPr>
              <a:t>=  </a:t>
            </a:r>
            <a:r>
              <a:rPr lang="cs-CZ" sz="2000" b="1" i="1" dirty="0" smtClean="0">
                <a:latin typeface="Arial" charset="0"/>
                <a:sym typeface="Wingdings" pitchFamily="2" charset="2"/>
              </a:rPr>
              <a:t>při</a:t>
            </a:r>
            <a:r>
              <a:rPr lang="cs-CZ" sz="2000" b="1" dirty="0" smtClean="0">
                <a:latin typeface="Arial" charset="0"/>
                <a:sym typeface="Wingdings" pitchFamily="2" charset="2"/>
              </a:rPr>
              <a:t>, </a:t>
            </a:r>
            <a:r>
              <a:rPr lang="cs-CZ" sz="2000" b="1" i="1" dirty="0" smtClean="0">
                <a:latin typeface="Arial" charset="0"/>
                <a:sym typeface="Wingdings" pitchFamily="2" charset="2"/>
              </a:rPr>
              <a:t>u</a:t>
            </a:r>
            <a:endParaRPr lang="cs-CZ" sz="20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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bei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der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Arbeit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,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ein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Dorf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bei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Prag</a:t>
            </a:r>
            <a:endParaRPr lang="cs-CZ" sz="20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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bei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Oma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und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Opa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(u lidí) 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</a:t>
            </a:r>
            <a:r>
              <a:rPr lang="cs-CZ" sz="2000" b="1" dirty="0" err="1" smtClean="0">
                <a:solidFill>
                  <a:schemeClr val="accent2"/>
                </a:solidFill>
                <a:latin typeface="Arial" charset="0"/>
                <a:sym typeface="Wingdings" pitchFamily="2" charset="2"/>
              </a:rPr>
              <a:t>mit</a:t>
            </a:r>
            <a:r>
              <a:rPr lang="cs-CZ" sz="2000" b="1" dirty="0" smtClean="0">
                <a:latin typeface="Arial" charset="0"/>
                <a:sym typeface="Wingdings" pitchFamily="2" charset="2"/>
              </a:rPr>
              <a:t> =  </a:t>
            </a:r>
            <a:r>
              <a:rPr lang="cs-CZ" sz="2000" b="1" i="1" dirty="0" smtClean="0">
                <a:latin typeface="Arial" charset="0"/>
                <a:sym typeface="Wingdings" pitchFamily="2" charset="2"/>
              </a:rPr>
              <a:t>s, odpověď na „čím“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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mit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dir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,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mit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dem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Auto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</a:t>
            </a:r>
            <a:r>
              <a:rPr lang="cs-CZ" sz="2000" b="1" dirty="0" smtClean="0">
                <a:solidFill>
                  <a:schemeClr val="accent2"/>
                </a:solidFill>
                <a:latin typeface="Arial" charset="0"/>
                <a:sym typeface="Wingdings" pitchFamily="2" charset="2"/>
              </a:rPr>
              <a:t>nach</a:t>
            </a:r>
            <a:r>
              <a:rPr lang="cs-CZ" sz="2000" b="1" dirty="0" smtClean="0">
                <a:latin typeface="Arial" charset="0"/>
                <a:sym typeface="Wingdings" pitchFamily="2" charset="2"/>
              </a:rPr>
              <a:t> = </a:t>
            </a:r>
            <a:r>
              <a:rPr lang="cs-CZ" sz="2000" b="1" i="1" dirty="0" smtClean="0">
                <a:latin typeface="Arial" charset="0"/>
                <a:sym typeface="Wingdings" pitchFamily="2" charset="2"/>
              </a:rPr>
              <a:t>po, podle, do</a:t>
            </a:r>
            <a:endParaRPr lang="cs-CZ" sz="20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  nach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dem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Essen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  nach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meiner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Meinung</a:t>
            </a:r>
            <a:endParaRPr lang="cs-CZ" sz="20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  nach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Prag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, nach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Italien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, nach Afrika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     (zeměpisné názvy bez členu), nach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Hause</a:t>
            </a:r>
            <a:endParaRPr lang="cs-CZ" sz="20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</a:t>
            </a:r>
            <a:r>
              <a:rPr lang="cs-CZ" sz="2000" b="1" dirty="0" err="1" smtClean="0">
                <a:latin typeface="Arial" charset="0"/>
                <a:sym typeface="Wingdings" pitchFamily="2" charset="2"/>
              </a:rPr>
              <a:t>von</a:t>
            </a:r>
            <a:r>
              <a:rPr lang="cs-CZ" sz="2000" b="1" dirty="0" smtClean="0">
                <a:latin typeface="Arial" charset="0"/>
                <a:sym typeface="Wingdings" pitchFamily="2" charset="2"/>
              </a:rPr>
              <a:t> =  </a:t>
            </a:r>
            <a:r>
              <a:rPr lang="cs-CZ" sz="2000" b="1" i="1" dirty="0" smtClean="0">
                <a:latin typeface="Arial" charset="0"/>
                <a:sym typeface="Wingdings" pitchFamily="2" charset="2"/>
              </a:rPr>
              <a:t>od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 Musik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von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Mozart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sym typeface="Wingdings" pitchFamily="2" charset="2"/>
              </a:rPr>
              <a:t>                </a:t>
            </a:r>
            <a:r>
              <a:rPr lang="cs-CZ" sz="2000" b="1" i="1" dirty="0" smtClean="0">
                <a:latin typeface="Arial" charset="0"/>
                <a:sym typeface="Wingdings" pitchFamily="2" charset="2"/>
              </a:rPr>
              <a:t>od 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– do 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von</a:t>
            </a:r>
            <a:r>
              <a:rPr lang="cs-CZ" sz="2000" dirty="0" smtClean="0">
                <a:latin typeface="Arial" charset="0"/>
                <a:sym typeface="Wingdings" pitchFamily="2" charset="2"/>
              </a:rPr>
              <a:t> 10 bis 15 </a:t>
            </a:r>
            <a:r>
              <a:rPr lang="cs-CZ" sz="2000" dirty="0" err="1" smtClean="0">
                <a:latin typeface="Arial" charset="0"/>
                <a:sym typeface="Wingdings" pitchFamily="2" charset="2"/>
              </a:rPr>
              <a:t>Uhr</a:t>
            </a:r>
            <a:endParaRPr lang="cs-CZ" sz="20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endParaRPr lang="cs-CZ" sz="24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endParaRPr lang="cs-CZ" sz="2400" dirty="0" smtClean="0">
              <a:latin typeface="Arial" charset="0"/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214282" y="0"/>
            <a:ext cx="8229600" cy="52578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dirty="0" err="1" smtClean="0">
                <a:solidFill>
                  <a:schemeClr val="accent2"/>
                </a:solidFill>
                <a:latin typeface="Arial" charset="0"/>
              </a:rPr>
              <a:t>von</a:t>
            </a:r>
            <a:r>
              <a:rPr lang="cs-CZ" sz="2400" b="1" dirty="0" smtClean="0">
                <a:latin typeface="Arial" charset="0"/>
              </a:rPr>
              <a:t> = </a:t>
            </a:r>
            <a:r>
              <a:rPr lang="cs-CZ" sz="2400" b="1" i="1" dirty="0" smtClean="0">
                <a:latin typeface="Arial" charset="0"/>
              </a:rPr>
              <a:t>od, z</a:t>
            </a:r>
            <a:r>
              <a:rPr lang="cs-CZ" sz="2400" b="1" dirty="0" smtClean="0">
                <a:latin typeface="Arial" charset="0"/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    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 Musik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von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Mozart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 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von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10 bis 15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Uhr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(od – do)</a:t>
            </a:r>
            <a:endParaRPr lang="cs-CZ" sz="24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    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 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wer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von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euch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(část z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celku)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err="1" smtClean="0">
                <a:solidFill>
                  <a:schemeClr val="accent2"/>
                </a:solidFill>
                <a:latin typeface="Arial" charset="0"/>
                <a:sym typeface="Wingdings" pitchFamily="2" charset="2"/>
              </a:rPr>
              <a:t>zu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  = k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  <a:sym typeface="Wingdings" pitchFamily="2" charset="2"/>
              </a:rPr>
              <a:t>    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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zu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den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Eltern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(lidi)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zur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Arbeit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,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zum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Bahnhof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(cíl)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err="1" smtClean="0">
                <a:solidFill>
                  <a:schemeClr val="accent2"/>
                </a:solidFill>
                <a:latin typeface="Arial" charset="0"/>
                <a:sym typeface="Wingdings" pitchFamily="2" charset="2"/>
              </a:rPr>
              <a:t>seit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= </a:t>
            </a:r>
            <a:r>
              <a:rPr lang="cs-CZ" sz="2400" b="1" i="1" dirty="0" smtClean="0">
                <a:latin typeface="Arial" charset="0"/>
                <a:sym typeface="Wingdings" pitchFamily="2" charset="2"/>
              </a:rPr>
              <a:t>od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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seit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gestern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(začátek v minulosti)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  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seit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2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Jahren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(už nějakou dobu)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err="1" smtClean="0">
                <a:solidFill>
                  <a:schemeClr val="accent2"/>
                </a:solidFill>
                <a:latin typeface="Arial" charset="0"/>
                <a:sym typeface="Wingdings" pitchFamily="2" charset="2"/>
              </a:rPr>
              <a:t>gegenüber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= </a:t>
            </a:r>
            <a:r>
              <a:rPr lang="cs-CZ" sz="2400" b="1" i="1" dirty="0" smtClean="0">
                <a:latin typeface="Arial" charset="0"/>
                <a:sym typeface="Wingdings" pitchFamily="2" charset="2"/>
              </a:rPr>
              <a:t>naproti</a:t>
            </a:r>
            <a:r>
              <a:rPr lang="cs-CZ" sz="2400" i="1" dirty="0" smtClean="0">
                <a:latin typeface="Arial" charset="0"/>
                <a:sym typeface="Wingdings" pitchFamily="2" charset="2"/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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ein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Hotel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gegenüber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der Post (umístění)                                     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err="1" smtClean="0">
                <a:solidFill>
                  <a:schemeClr val="accent2"/>
                </a:solidFill>
                <a:latin typeface="Arial" charset="0"/>
                <a:sym typeface="Wingdings" pitchFamily="2" charset="2"/>
              </a:rPr>
              <a:t>außer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= </a:t>
            </a:r>
            <a:r>
              <a:rPr lang="cs-CZ" sz="2400" b="1" i="1" dirty="0" smtClean="0">
                <a:latin typeface="Arial" charset="0"/>
                <a:sym typeface="Wingdings" pitchFamily="2" charset="2"/>
              </a:rPr>
              <a:t>kromě, mimo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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alle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außer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mir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u="sng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4"/>
          <p:cNvSpPr>
            <a:spLocks noGrp="1"/>
          </p:cNvSpPr>
          <p:nvPr>
            <p:ph type="title"/>
          </p:nvPr>
        </p:nvSpPr>
        <p:spPr>
          <a:xfrm>
            <a:off x="571472" y="-21433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2.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Akkusativ</a:t>
            </a:r>
            <a:r>
              <a:rPr lang="cs-CZ" dirty="0" smtClean="0"/>
              <a:t> ( 4.p.)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686800" cy="58674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solidFill>
                  <a:srgbClr val="00B050"/>
                </a:solidFill>
                <a:latin typeface="Arial" charset="0"/>
              </a:rPr>
              <a:t>durch </a:t>
            </a:r>
            <a:r>
              <a:rPr lang="cs-CZ" sz="2400" b="1" dirty="0" smtClean="0">
                <a:latin typeface="Arial" charset="0"/>
              </a:rPr>
              <a:t>= </a:t>
            </a:r>
            <a:r>
              <a:rPr lang="cs-CZ" sz="2400" b="1" i="1" dirty="0" smtClean="0">
                <a:latin typeface="Arial" charset="0"/>
              </a:rPr>
              <a:t>přes, skrz, odpověď na „kudy“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       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 durch den Park, durch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das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Tor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     durch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ganz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Deutschland</a:t>
            </a:r>
            <a:endParaRPr lang="cs-CZ" sz="24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400" b="1" dirty="0" err="1" smtClean="0">
                <a:solidFill>
                  <a:srgbClr val="00B050"/>
                </a:solidFill>
                <a:latin typeface="Arial" charset="0"/>
              </a:rPr>
              <a:t>für</a:t>
            </a:r>
            <a:r>
              <a:rPr lang="cs-CZ" sz="2400" b="1" dirty="0" smtClean="0">
                <a:solidFill>
                  <a:schemeClr val="accent2"/>
                </a:solidFill>
                <a:latin typeface="Arial" charset="0"/>
              </a:rPr>
              <a:t> </a:t>
            </a:r>
            <a:r>
              <a:rPr lang="cs-CZ" sz="2400" b="1" dirty="0" smtClean="0">
                <a:latin typeface="Arial" charset="0"/>
              </a:rPr>
              <a:t>= </a:t>
            </a:r>
            <a:r>
              <a:rPr lang="cs-CZ" sz="2400" b="1" i="1" dirty="0" smtClean="0">
                <a:latin typeface="Arial" charset="0"/>
              </a:rPr>
              <a:t>pro, za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       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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Geschenk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für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Vati</a:t>
            </a:r>
            <a:endParaRPr lang="cs-CZ" sz="24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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Bananen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für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29,- €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err="1" smtClean="0">
                <a:solidFill>
                  <a:srgbClr val="00B050"/>
                </a:solidFill>
                <a:latin typeface="Arial" charset="0"/>
                <a:sym typeface="Wingdings" pitchFamily="2" charset="2"/>
              </a:rPr>
              <a:t>gegen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= </a:t>
            </a:r>
            <a:r>
              <a:rPr lang="cs-CZ" sz="2400" b="1" i="1" dirty="0" smtClean="0">
                <a:latin typeface="Arial" charset="0"/>
                <a:sym typeface="Wingdings" pitchFamily="2" charset="2"/>
              </a:rPr>
              <a:t>proti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  <a:sym typeface="Wingdings" pitchFamily="2" charset="2"/>
              </a:rPr>
              <a:t>       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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Klasse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A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spielt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gegen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Klasse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B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solidFill>
                  <a:srgbClr val="00B050"/>
                </a:solidFill>
                <a:latin typeface="Arial" charset="0"/>
                <a:sym typeface="Wingdings" pitchFamily="2" charset="2"/>
              </a:rPr>
              <a:t>ohne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= </a:t>
            </a:r>
            <a:r>
              <a:rPr lang="cs-CZ" sz="2400" b="1" i="1" dirty="0" smtClean="0">
                <a:latin typeface="Arial" charset="0"/>
                <a:sym typeface="Wingdings" pitchFamily="2" charset="2"/>
              </a:rPr>
              <a:t>bez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  ohne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dich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gehe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ich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nicht</a:t>
            </a:r>
            <a:endParaRPr lang="cs-CZ" sz="24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endParaRPr lang="cs-CZ" sz="2400" dirty="0" smtClean="0">
              <a:latin typeface="Arial" charset="0"/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0" y="-571500"/>
            <a:ext cx="8229600" cy="1143000"/>
          </a:xfrm>
        </p:spPr>
        <p:txBody>
          <a:bodyPr/>
          <a:lstStyle/>
          <a:p>
            <a:r>
              <a:rPr lang="cs-CZ" sz="3600" smtClean="0">
                <a:latin typeface="Arial" charset="0"/>
              </a:rPr>
              <a:t/>
            </a:r>
            <a:br>
              <a:rPr lang="cs-CZ" sz="3600" smtClean="0">
                <a:latin typeface="Arial" charset="0"/>
              </a:rPr>
            </a:br>
            <a:endParaRPr lang="cs-CZ" sz="3600" smtClean="0">
              <a:latin typeface="Arial" charset="0"/>
            </a:endParaRPr>
          </a:p>
        </p:txBody>
      </p:sp>
      <p:sp>
        <p:nvSpPr>
          <p:cNvPr id="9219" name="Rectangle 3"/>
          <p:cNvSpPr>
            <a:spLocks noGrp="1"/>
          </p:cNvSpPr>
          <p:nvPr>
            <p:ph type="body" idx="4294967295"/>
          </p:nvPr>
        </p:nvSpPr>
        <p:spPr>
          <a:xfrm>
            <a:off x="152400" y="609600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  <a:sym typeface="Wingdings" pitchFamily="2" charset="2"/>
              </a:rPr>
              <a:t> 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solidFill>
                  <a:srgbClr val="00B050"/>
                </a:solidFill>
                <a:latin typeface="Arial" charset="0"/>
                <a:sym typeface="Wingdings" pitchFamily="2" charset="2"/>
              </a:rPr>
              <a:t>um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= </a:t>
            </a:r>
            <a:r>
              <a:rPr lang="cs-CZ" sz="2400" b="1" i="1" dirty="0" smtClean="0">
                <a:latin typeface="Arial" charset="0"/>
                <a:sym typeface="Wingdings" pitchFamily="2" charset="2"/>
              </a:rPr>
              <a:t>v, okolo, ustálené vazby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  um 8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Uhr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(hodinový údaj)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  um den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Tisch</a:t>
            </a:r>
            <a:endParaRPr lang="cs-CZ" sz="2400" dirty="0" smtClean="0">
              <a:latin typeface="Arial" charset="0"/>
              <a:sym typeface="Wingdings" pitchFamily="2" charset="2"/>
            </a:endParaRP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   um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die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Ecke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,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Bitte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um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Hilfe</a:t>
            </a:r>
            <a:endParaRPr lang="cs-CZ" sz="2400" b="1" dirty="0" smtClean="0">
              <a:latin typeface="Arial" charset="0"/>
              <a:sym typeface="Wingdings" pitchFamily="2" charset="2"/>
            </a:endParaRPr>
          </a:p>
          <a:p>
            <a:pPr>
              <a:buFont typeface="Arial" charset="0"/>
              <a:buNone/>
            </a:pPr>
            <a:r>
              <a:rPr lang="cs-CZ" sz="2400" b="1" dirty="0" err="1" smtClean="0">
                <a:solidFill>
                  <a:srgbClr val="00B050"/>
                </a:solidFill>
                <a:latin typeface="Arial" charset="0"/>
                <a:sym typeface="Wingdings" pitchFamily="2" charset="2"/>
              </a:rPr>
              <a:t>entlang</a:t>
            </a:r>
            <a:r>
              <a:rPr lang="cs-CZ" sz="2400" b="1" dirty="0" smtClean="0">
                <a:latin typeface="Arial" charset="0"/>
                <a:sym typeface="Wingdings" pitchFamily="2" charset="2"/>
              </a:rPr>
              <a:t> = </a:t>
            </a:r>
            <a:r>
              <a:rPr lang="cs-CZ" sz="2400" b="1" i="1" dirty="0" smtClean="0">
                <a:latin typeface="Arial" charset="0"/>
                <a:sym typeface="Wingdings" pitchFamily="2" charset="2"/>
              </a:rPr>
              <a:t>podél, tudy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        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sym typeface="Wingdings" pitchFamily="2" charset="2"/>
              </a:rPr>
              <a:t>        den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Fluss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entlang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,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die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Straße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</a:t>
            </a:r>
            <a:r>
              <a:rPr lang="cs-CZ" sz="2400" dirty="0" err="1" smtClean="0">
                <a:latin typeface="Arial" charset="0"/>
                <a:sym typeface="Wingdings" pitchFamily="2" charset="2"/>
              </a:rPr>
              <a:t>entlang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/>
            </a:r>
            <a:br>
              <a:rPr lang="cs-CZ" sz="2400" dirty="0" smtClean="0">
                <a:latin typeface="Arial" charset="0"/>
                <a:sym typeface="Wingdings" pitchFamily="2" charset="2"/>
              </a:rPr>
            </a:br>
            <a:endParaRPr lang="cs-CZ" sz="2400" dirty="0" smtClean="0">
              <a:latin typeface="Arial" charset="0"/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dirty="0" err="1" smtClean="0"/>
              <a:t>Mit</a:t>
            </a:r>
            <a:r>
              <a:rPr lang="cs-CZ" dirty="0" smtClean="0"/>
              <a:t> Dativ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Akkusativ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(s 3. i 4. p.)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err="1" smtClean="0"/>
              <a:t>Benutzung</a:t>
            </a:r>
            <a:r>
              <a:rPr lang="cs-CZ" dirty="0" smtClean="0"/>
              <a:t> = </a:t>
            </a:r>
            <a:r>
              <a:rPr lang="cs-CZ" dirty="0" err="1" smtClean="0"/>
              <a:t>Antwort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Frage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sz="2800" b="1" dirty="0" err="1" smtClean="0">
                <a:solidFill>
                  <a:srgbClr val="00B050"/>
                </a:solidFill>
              </a:rPr>
              <a:t>wann</a:t>
            </a:r>
            <a:r>
              <a:rPr lang="cs-CZ" sz="2800" b="1" dirty="0" smtClean="0">
                <a:solidFill>
                  <a:srgbClr val="00B050"/>
                </a:solidFill>
              </a:rPr>
              <a:t>?  </a:t>
            </a:r>
            <a:r>
              <a:rPr lang="cs-CZ" sz="2800" b="1" dirty="0" smtClean="0">
                <a:sym typeface="Wingdings" pitchFamily="2" charset="2"/>
              </a:rPr>
              <a:t>   </a:t>
            </a:r>
            <a:r>
              <a:rPr lang="cs-CZ" sz="2800" b="1" dirty="0" smtClean="0">
                <a:solidFill>
                  <a:srgbClr val="C00000"/>
                </a:solidFill>
                <a:sym typeface="Wingdings" pitchFamily="2" charset="2"/>
              </a:rPr>
              <a:t>3. pád</a:t>
            </a:r>
          </a:p>
          <a:p>
            <a:pPr>
              <a:buNone/>
            </a:pPr>
            <a:r>
              <a:rPr lang="cs-CZ" sz="2800" dirty="0" smtClean="0">
                <a:sym typeface="Wingdings" pitchFamily="2" charset="2"/>
              </a:rPr>
              <a:t>            ( </a:t>
            </a:r>
            <a:r>
              <a:rPr lang="cs-CZ" sz="2800" dirty="0" err="1" smtClean="0">
                <a:sym typeface="Wingdings" pitchFamily="2" charset="2"/>
              </a:rPr>
              <a:t>im</a:t>
            </a:r>
            <a:r>
              <a:rPr lang="cs-CZ" sz="2800" dirty="0" smtClean="0">
                <a:sym typeface="Wingdings" pitchFamily="2" charset="2"/>
              </a:rPr>
              <a:t> </a:t>
            </a:r>
            <a:r>
              <a:rPr lang="cs-CZ" sz="2800" dirty="0" err="1" smtClean="0">
                <a:sym typeface="Wingdings" pitchFamily="2" charset="2"/>
              </a:rPr>
              <a:t>Mai</a:t>
            </a:r>
            <a:r>
              <a:rPr lang="cs-CZ" sz="2800" dirty="0" smtClean="0">
                <a:sym typeface="Wingdings" pitchFamily="2" charset="2"/>
              </a:rPr>
              <a:t>, </a:t>
            </a:r>
            <a:r>
              <a:rPr lang="cs-CZ" sz="2800" dirty="0" err="1" smtClean="0">
                <a:sym typeface="Wingdings" pitchFamily="2" charset="2"/>
              </a:rPr>
              <a:t>am</a:t>
            </a:r>
            <a:r>
              <a:rPr lang="cs-CZ" sz="2800" dirty="0" smtClean="0">
                <a:sym typeface="Wingdings" pitchFamily="2" charset="2"/>
              </a:rPr>
              <a:t> </a:t>
            </a:r>
            <a:r>
              <a:rPr lang="cs-CZ" sz="2800" dirty="0" err="1" smtClean="0">
                <a:sym typeface="Wingdings" pitchFamily="2" charset="2"/>
              </a:rPr>
              <a:t>Mittwoch</a:t>
            </a:r>
            <a:r>
              <a:rPr lang="cs-CZ" sz="2800" dirty="0" smtClean="0">
                <a:sym typeface="Wingdings" pitchFamily="2" charset="2"/>
              </a:rPr>
              <a:t>, in </a:t>
            </a:r>
            <a:r>
              <a:rPr lang="cs-CZ" sz="2800" dirty="0" err="1" smtClean="0">
                <a:sym typeface="Wingdings" pitchFamily="2" charset="2"/>
              </a:rPr>
              <a:t>einer</a:t>
            </a:r>
            <a:r>
              <a:rPr lang="cs-CZ" sz="2800" dirty="0" smtClean="0">
                <a:sym typeface="Wingdings" pitchFamily="2" charset="2"/>
              </a:rPr>
              <a:t> </a:t>
            </a:r>
            <a:r>
              <a:rPr lang="cs-CZ" sz="2800" dirty="0" err="1" smtClean="0">
                <a:sym typeface="Wingdings" pitchFamily="2" charset="2"/>
              </a:rPr>
              <a:t>Woche</a:t>
            </a:r>
            <a:r>
              <a:rPr lang="cs-CZ" sz="2800" dirty="0" smtClean="0">
                <a:sym typeface="Wingdings" pitchFamily="2" charset="2"/>
              </a:rPr>
              <a:t>)</a:t>
            </a:r>
            <a:endParaRPr lang="cs-CZ" sz="2800" dirty="0" smtClean="0"/>
          </a:p>
          <a:p>
            <a:pPr>
              <a:buNone/>
            </a:pPr>
            <a:r>
              <a:rPr lang="cs-CZ" sz="2800" b="1" dirty="0" err="1" smtClean="0">
                <a:solidFill>
                  <a:srgbClr val="00B050"/>
                </a:solidFill>
              </a:rPr>
              <a:t>wo</a:t>
            </a:r>
            <a:r>
              <a:rPr lang="cs-CZ" sz="2800" b="1" dirty="0" smtClean="0">
                <a:solidFill>
                  <a:srgbClr val="00B050"/>
                </a:solidFill>
              </a:rPr>
              <a:t>?      </a:t>
            </a:r>
            <a:r>
              <a:rPr lang="cs-CZ" sz="2800" b="1" dirty="0" smtClean="0">
                <a:sym typeface="Wingdings" pitchFamily="2" charset="2"/>
              </a:rPr>
              <a:t>   </a:t>
            </a:r>
            <a:r>
              <a:rPr lang="cs-CZ" sz="2800" b="1" dirty="0" smtClean="0">
                <a:solidFill>
                  <a:srgbClr val="C00000"/>
                </a:solidFill>
                <a:sym typeface="Wingdings" pitchFamily="2" charset="2"/>
              </a:rPr>
              <a:t>3. pád</a:t>
            </a:r>
          </a:p>
          <a:p>
            <a:pPr>
              <a:buNone/>
            </a:pPr>
            <a:r>
              <a:rPr lang="cs-CZ" sz="2800" dirty="0" smtClean="0">
                <a:sym typeface="Wingdings" pitchFamily="2" charset="2"/>
              </a:rPr>
              <a:t>            ( </a:t>
            </a:r>
            <a:r>
              <a:rPr lang="cs-CZ" sz="2800" dirty="0" err="1" smtClean="0">
                <a:sym typeface="Wingdings" pitchFamily="2" charset="2"/>
              </a:rPr>
              <a:t>am</a:t>
            </a:r>
            <a:r>
              <a:rPr lang="cs-CZ" sz="2800" dirty="0" smtClean="0">
                <a:sym typeface="Wingdings" pitchFamily="2" charset="2"/>
              </a:rPr>
              <a:t> </a:t>
            </a:r>
            <a:r>
              <a:rPr lang="cs-CZ" sz="2800" dirty="0" err="1" smtClean="0">
                <a:sym typeface="Wingdings" pitchFamily="2" charset="2"/>
              </a:rPr>
              <a:t>Tisch</a:t>
            </a:r>
            <a:r>
              <a:rPr lang="cs-CZ" sz="2800" dirty="0" smtClean="0">
                <a:sym typeface="Wingdings" pitchFamily="2" charset="2"/>
              </a:rPr>
              <a:t>, in der </a:t>
            </a:r>
            <a:r>
              <a:rPr lang="cs-CZ" sz="2800" dirty="0" err="1" smtClean="0">
                <a:sym typeface="Wingdings" pitchFamily="2" charset="2"/>
              </a:rPr>
              <a:t>Schule</a:t>
            </a:r>
            <a:r>
              <a:rPr lang="cs-CZ" sz="2800" dirty="0" smtClean="0">
                <a:sym typeface="Wingdings" pitchFamily="2" charset="2"/>
              </a:rPr>
              <a:t>, vor </a:t>
            </a:r>
            <a:r>
              <a:rPr lang="cs-CZ" sz="2800" dirty="0" err="1" smtClean="0">
                <a:sym typeface="Wingdings" pitchFamily="2" charset="2"/>
              </a:rPr>
              <a:t>dem</a:t>
            </a:r>
            <a:r>
              <a:rPr lang="cs-CZ" sz="2800" dirty="0" smtClean="0">
                <a:sym typeface="Wingdings" pitchFamily="2" charset="2"/>
              </a:rPr>
              <a:t> </a:t>
            </a:r>
            <a:r>
              <a:rPr lang="cs-CZ" sz="2800" dirty="0" err="1" smtClean="0">
                <a:sym typeface="Wingdings" pitchFamily="2" charset="2"/>
              </a:rPr>
              <a:t>Haus</a:t>
            </a:r>
            <a:r>
              <a:rPr lang="cs-CZ" sz="2800" dirty="0" smtClean="0">
                <a:sym typeface="Wingdings" pitchFamily="2" charset="2"/>
              </a:rPr>
              <a:t>)</a:t>
            </a:r>
          </a:p>
          <a:p>
            <a:pPr>
              <a:buNone/>
            </a:pPr>
            <a:r>
              <a:rPr lang="cs-CZ" sz="2800" b="1" dirty="0" err="1" smtClean="0">
                <a:solidFill>
                  <a:srgbClr val="00B050"/>
                </a:solidFill>
                <a:sym typeface="Wingdings" pitchFamily="2" charset="2"/>
              </a:rPr>
              <a:t>wohin</a:t>
            </a:r>
            <a:r>
              <a:rPr lang="cs-CZ" sz="2800" b="1" dirty="0" smtClean="0">
                <a:solidFill>
                  <a:srgbClr val="00B050"/>
                </a:solidFill>
                <a:sym typeface="Wingdings" pitchFamily="2" charset="2"/>
              </a:rPr>
              <a:t>?</a:t>
            </a:r>
            <a:r>
              <a:rPr lang="cs-CZ" sz="2800" b="1" dirty="0" smtClean="0">
                <a:sym typeface="Wingdings" pitchFamily="2" charset="2"/>
              </a:rPr>
              <a:t>   </a:t>
            </a:r>
            <a:r>
              <a:rPr lang="cs-CZ" sz="2800" b="1" dirty="0" smtClean="0">
                <a:solidFill>
                  <a:srgbClr val="C00000"/>
                </a:solidFill>
                <a:sym typeface="Wingdings" pitchFamily="2" charset="2"/>
              </a:rPr>
              <a:t>4. pád</a:t>
            </a:r>
          </a:p>
          <a:p>
            <a:pPr>
              <a:buNone/>
            </a:pPr>
            <a:r>
              <a:rPr lang="cs-CZ" sz="2800" dirty="0" smtClean="0">
                <a:sym typeface="Wingdings" pitchFamily="2" charset="2"/>
              </a:rPr>
              <a:t>            ( in </a:t>
            </a:r>
            <a:r>
              <a:rPr lang="cs-CZ" sz="2800" dirty="0" err="1" smtClean="0">
                <a:sym typeface="Wingdings" pitchFamily="2" charset="2"/>
              </a:rPr>
              <a:t>die</a:t>
            </a:r>
            <a:r>
              <a:rPr lang="cs-CZ" sz="2800" dirty="0" smtClean="0">
                <a:sym typeface="Wingdings" pitchFamily="2" charset="2"/>
              </a:rPr>
              <a:t> </a:t>
            </a:r>
            <a:r>
              <a:rPr lang="cs-CZ" sz="2800" dirty="0" err="1" smtClean="0">
                <a:sym typeface="Wingdings" pitchFamily="2" charset="2"/>
              </a:rPr>
              <a:t>Stadt</a:t>
            </a:r>
            <a:r>
              <a:rPr lang="cs-CZ" sz="2800" dirty="0" smtClean="0">
                <a:sym typeface="Wingdings" pitchFamily="2" charset="2"/>
              </a:rPr>
              <a:t>, </a:t>
            </a:r>
            <a:r>
              <a:rPr lang="cs-CZ" sz="2800" dirty="0" err="1" smtClean="0">
                <a:sym typeface="Wingdings" pitchFamily="2" charset="2"/>
              </a:rPr>
              <a:t>auf</a:t>
            </a:r>
            <a:r>
              <a:rPr lang="cs-CZ" sz="2800" dirty="0" smtClean="0">
                <a:sym typeface="Wingdings" pitchFamily="2" charset="2"/>
              </a:rPr>
              <a:t> den </a:t>
            </a:r>
            <a:r>
              <a:rPr lang="cs-CZ" sz="2800" dirty="0" err="1" smtClean="0">
                <a:sym typeface="Wingdings" pitchFamily="2" charset="2"/>
              </a:rPr>
              <a:t>Tisch</a:t>
            </a:r>
            <a:r>
              <a:rPr lang="cs-CZ" sz="2800" dirty="0" smtClean="0">
                <a:sym typeface="Wingdings" pitchFamily="2" charset="2"/>
              </a:rPr>
              <a:t>, </a:t>
            </a:r>
            <a:r>
              <a:rPr lang="cs-CZ" sz="2800" dirty="0" err="1" smtClean="0">
                <a:sym typeface="Wingdings" pitchFamily="2" charset="2"/>
              </a:rPr>
              <a:t>ans</a:t>
            </a:r>
            <a:r>
              <a:rPr lang="cs-CZ" sz="2800" dirty="0" smtClean="0">
                <a:sym typeface="Wingdings" pitchFamily="2" charset="2"/>
              </a:rPr>
              <a:t> </a:t>
            </a:r>
            <a:r>
              <a:rPr lang="cs-CZ" sz="2800" dirty="0" err="1" smtClean="0">
                <a:sym typeface="Wingdings" pitchFamily="2" charset="2"/>
              </a:rPr>
              <a:t>Fenster</a:t>
            </a:r>
            <a:r>
              <a:rPr lang="cs-CZ" sz="2800" dirty="0" smtClean="0">
                <a:sym typeface="Wingdings" pitchFamily="2" charset="2"/>
              </a:rPr>
              <a:t>)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dirty="0" err="1" smtClean="0"/>
              <a:t>Mit</a:t>
            </a:r>
            <a:r>
              <a:rPr lang="cs-CZ" dirty="0" smtClean="0"/>
              <a:t> Dativ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Akkusativ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(s 3. i 4. p.)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err="1" smtClean="0">
                <a:solidFill>
                  <a:srgbClr val="0070C0"/>
                </a:solidFill>
              </a:rPr>
              <a:t>an</a:t>
            </a:r>
            <a:r>
              <a:rPr lang="cs-CZ" b="1" dirty="0" smtClean="0"/>
              <a:t>   =   na, u, k, odpověď na „kdy“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Wand</a:t>
            </a:r>
            <a:r>
              <a:rPr lang="cs-CZ" dirty="0" smtClean="0"/>
              <a:t> (svislá plocha)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r>
              <a:rPr lang="cs-CZ" dirty="0" smtClean="0"/>
              <a:t> (neživotná </a:t>
            </a:r>
            <a:r>
              <a:rPr lang="cs-CZ" dirty="0" err="1" smtClean="0"/>
              <a:t>podst</a:t>
            </a:r>
            <a:r>
              <a:rPr lang="cs-CZ" dirty="0" smtClean="0"/>
              <a:t>. jména)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err="1" smtClean="0"/>
              <a:t>an</a:t>
            </a:r>
            <a:r>
              <a:rPr lang="cs-CZ" dirty="0" smtClean="0"/>
              <a:t> den </a:t>
            </a:r>
            <a:r>
              <a:rPr lang="cs-CZ" dirty="0" err="1" smtClean="0"/>
              <a:t>Tisch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Freitag</a:t>
            </a:r>
            <a:r>
              <a:rPr lang="cs-CZ" dirty="0" smtClean="0"/>
              <a:t>,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Abend</a:t>
            </a:r>
            <a:endParaRPr lang="cs-CZ" dirty="0" smtClean="0"/>
          </a:p>
          <a:p>
            <a:pPr>
              <a:buNone/>
            </a:pPr>
            <a:r>
              <a:rPr lang="cs-CZ" b="1" dirty="0" err="1" smtClean="0">
                <a:solidFill>
                  <a:srgbClr val="0070C0"/>
                </a:solidFill>
              </a:rPr>
              <a:t>auf</a:t>
            </a:r>
            <a:r>
              <a:rPr lang="cs-CZ" b="1" dirty="0" smtClean="0">
                <a:solidFill>
                  <a:srgbClr val="0070C0"/>
                </a:solidFill>
              </a:rPr>
              <a:t>   </a:t>
            </a:r>
            <a:r>
              <a:rPr lang="cs-CZ" b="1" dirty="0" smtClean="0"/>
              <a:t>=  na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,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( vodorovná  plocha)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in</a:t>
            </a:r>
            <a:r>
              <a:rPr lang="cs-CZ" b="1" dirty="0" smtClean="0"/>
              <a:t>   =  v, do, za (časově)</a:t>
            </a:r>
          </a:p>
          <a:p>
            <a:pPr>
              <a:buNone/>
            </a:pPr>
            <a:r>
              <a:rPr lang="cs-CZ" dirty="0" smtClean="0"/>
              <a:t>           in der </a:t>
            </a:r>
            <a:r>
              <a:rPr lang="cs-CZ" dirty="0" err="1" smtClean="0"/>
              <a:t>Stadt</a:t>
            </a:r>
            <a:r>
              <a:rPr lang="cs-CZ" dirty="0" smtClean="0"/>
              <a:t>,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, in </a:t>
            </a:r>
            <a:r>
              <a:rPr lang="cs-CZ" dirty="0" err="1" smtClean="0"/>
              <a:t>Prag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Stadt</a:t>
            </a:r>
            <a:r>
              <a:rPr lang="cs-CZ" dirty="0" smtClean="0"/>
              <a:t>,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in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vor</a:t>
            </a:r>
            <a:r>
              <a:rPr lang="cs-CZ" b="1" dirty="0" smtClean="0"/>
              <a:t>  = před </a:t>
            </a:r>
          </a:p>
          <a:p>
            <a:pPr>
              <a:buNone/>
            </a:pPr>
            <a:r>
              <a:rPr lang="cs-CZ" dirty="0" smtClean="0"/>
              <a:t>           vor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(časově) </a:t>
            </a:r>
          </a:p>
          <a:p>
            <a:pPr>
              <a:buNone/>
            </a:pPr>
            <a:r>
              <a:rPr lang="cs-CZ" dirty="0" smtClean="0"/>
              <a:t>           vor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(protiklad k „</a:t>
            </a:r>
            <a:r>
              <a:rPr lang="cs-CZ" dirty="0" err="1" smtClean="0"/>
              <a:t>hinter</a:t>
            </a:r>
            <a:r>
              <a:rPr lang="cs-CZ" dirty="0" smtClean="0"/>
              <a:t>“)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err="1" smtClean="0">
                <a:solidFill>
                  <a:srgbClr val="0070C0"/>
                </a:solidFill>
              </a:rPr>
              <a:t>hinter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/>
              <a:t> =  za </a:t>
            </a:r>
            <a:r>
              <a:rPr lang="cs-CZ" dirty="0" smtClean="0"/>
              <a:t>( pouze protiklad k „vor“)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/>
              <a:t>hinter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endParaRPr lang="cs-CZ" dirty="0" smtClean="0"/>
          </a:p>
          <a:p>
            <a:pPr>
              <a:buNone/>
            </a:pPr>
            <a:r>
              <a:rPr lang="cs-CZ" b="1" dirty="0" err="1" smtClean="0">
                <a:solidFill>
                  <a:srgbClr val="0070C0"/>
                </a:solidFill>
              </a:rPr>
              <a:t>über</a:t>
            </a:r>
            <a:r>
              <a:rPr lang="cs-CZ" b="1" dirty="0" smtClean="0"/>
              <a:t>    =  přes </a:t>
            </a:r>
            <a:r>
              <a:rPr lang="cs-CZ" dirty="0" smtClean="0"/>
              <a:t>(pouze s 4.p.), </a:t>
            </a:r>
            <a:r>
              <a:rPr lang="cs-CZ" b="1" dirty="0" smtClean="0"/>
              <a:t>nad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Brücke</a:t>
            </a:r>
            <a:r>
              <a:rPr lang="cs-CZ" dirty="0" smtClean="0"/>
              <a:t>, </a:t>
            </a:r>
            <a:r>
              <a:rPr lang="cs-CZ" dirty="0" err="1" smtClean="0"/>
              <a:t>über</a:t>
            </a:r>
            <a:r>
              <a:rPr lang="cs-CZ" dirty="0" smtClean="0"/>
              <a:t> den </a:t>
            </a:r>
            <a:r>
              <a:rPr lang="cs-CZ" dirty="0" err="1" smtClean="0"/>
              <a:t>Fluss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(přes překážku v cestě)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Tisch</a:t>
            </a:r>
            <a:r>
              <a:rPr lang="cs-CZ" dirty="0" smtClean="0"/>
              <a:t>, </a:t>
            </a:r>
            <a:r>
              <a:rPr lang="cs-CZ" dirty="0" err="1" smtClean="0"/>
              <a:t>über</a:t>
            </a:r>
            <a:r>
              <a:rPr lang="cs-CZ" dirty="0" smtClean="0"/>
              <a:t> den </a:t>
            </a:r>
            <a:r>
              <a:rPr lang="cs-CZ" dirty="0" err="1" smtClean="0"/>
              <a:t>Tisch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sz="2400" b="1" dirty="0" err="1" smtClean="0">
                <a:solidFill>
                  <a:srgbClr val="0070C0"/>
                </a:solidFill>
              </a:rPr>
              <a:t>unter</a:t>
            </a:r>
            <a:r>
              <a:rPr lang="cs-CZ" sz="2400" b="1" dirty="0" smtClean="0"/>
              <a:t>  =   pod, mezi </a:t>
            </a:r>
            <a:r>
              <a:rPr lang="cs-CZ" sz="2400" dirty="0" smtClean="0"/>
              <a:t>(více)</a:t>
            </a:r>
          </a:p>
          <a:p>
            <a:pPr>
              <a:buNone/>
            </a:pPr>
            <a:r>
              <a:rPr lang="cs-CZ" sz="2400" dirty="0" smtClean="0"/>
              <a:t>                 </a:t>
            </a:r>
            <a:r>
              <a:rPr lang="cs-CZ" sz="2400" dirty="0" err="1" smtClean="0"/>
              <a:t>unter</a:t>
            </a:r>
            <a:r>
              <a:rPr lang="cs-CZ" sz="2400" dirty="0" smtClean="0"/>
              <a:t>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Bett</a:t>
            </a:r>
            <a:r>
              <a:rPr lang="cs-CZ" sz="2400" dirty="0" smtClean="0"/>
              <a:t>, </a:t>
            </a:r>
            <a:r>
              <a:rPr lang="cs-CZ" sz="2400" dirty="0" err="1" smtClean="0"/>
              <a:t>unter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Bett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</a:t>
            </a:r>
            <a:r>
              <a:rPr lang="cs-CZ" sz="2400" dirty="0" err="1" smtClean="0"/>
              <a:t>unter</a:t>
            </a:r>
            <a:r>
              <a:rPr lang="cs-CZ" sz="2400" dirty="0" smtClean="0"/>
              <a:t> </a:t>
            </a:r>
            <a:r>
              <a:rPr lang="cs-CZ" sz="2400" dirty="0" err="1" smtClean="0"/>
              <a:t>vier</a:t>
            </a:r>
            <a:r>
              <a:rPr lang="cs-CZ" sz="2400" dirty="0" smtClean="0"/>
              <a:t> </a:t>
            </a:r>
            <a:r>
              <a:rPr lang="cs-CZ" sz="2400" dirty="0" err="1" smtClean="0"/>
              <a:t>Augen</a:t>
            </a:r>
            <a:r>
              <a:rPr lang="cs-CZ" sz="2400" dirty="0" smtClean="0"/>
              <a:t>, </a:t>
            </a:r>
            <a:r>
              <a:rPr lang="cs-CZ" sz="2400" dirty="0" err="1" smtClean="0"/>
              <a:t>unter</a:t>
            </a:r>
            <a:r>
              <a:rPr lang="cs-CZ" sz="2400" dirty="0" smtClean="0"/>
              <a:t> </a:t>
            </a:r>
            <a:r>
              <a:rPr lang="cs-CZ" sz="2400" dirty="0" err="1" smtClean="0"/>
              <a:t>allen</a:t>
            </a:r>
            <a:r>
              <a:rPr lang="cs-CZ" sz="2400" dirty="0" smtClean="0"/>
              <a:t> </a:t>
            </a:r>
            <a:r>
              <a:rPr lang="cs-CZ" sz="2400" dirty="0" err="1" smtClean="0"/>
              <a:t>Ländern</a:t>
            </a:r>
            <a:r>
              <a:rPr lang="cs-CZ" sz="2400" dirty="0" smtClean="0"/>
              <a:t>,                  </a:t>
            </a:r>
          </a:p>
          <a:p>
            <a:pPr>
              <a:buNone/>
            </a:pPr>
            <a:r>
              <a:rPr lang="cs-CZ" sz="2400" dirty="0" smtClean="0"/>
              <a:t>                 </a:t>
            </a:r>
            <a:r>
              <a:rPr lang="cs-CZ" sz="2400" dirty="0" err="1" smtClean="0"/>
              <a:t>unter</a:t>
            </a:r>
            <a:r>
              <a:rPr lang="cs-CZ" sz="2400" dirty="0" smtClean="0"/>
              <a:t> </a:t>
            </a:r>
            <a:r>
              <a:rPr lang="cs-CZ" sz="2400" dirty="0" err="1" smtClean="0"/>
              <a:t>alle</a:t>
            </a:r>
            <a:r>
              <a:rPr lang="cs-CZ" sz="2400" dirty="0" smtClean="0"/>
              <a:t> </a:t>
            </a:r>
            <a:r>
              <a:rPr lang="cs-CZ" sz="2400" dirty="0" err="1" smtClean="0"/>
              <a:t>Gäste</a:t>
            </a:r>
            <a:endParaRPr lang="cs-CZ" sz="2400" dirty="0" smtClean="0"/>
          </a:p>
          <a:p>
            <a:pPr>
              <a:buNone/>
            </a:pPr>
            <a:r>
              <a:rPr lang="cs-CZ" sz="2400" b="1" dirty="0" err="1" smtClean="0">
                <a:solidFill>
                  <a:srgbClr val="0070C0"/>
                </a:solidFill>
              </a:rPr>
              <a:t>zwischen</a:t>
            </a:r>
            <a:r>
              <a:rPr lang="cs-CZ" sz="2400" b="1" dirty="0" smtClean="0"/>
              <a:t> = mezi </a:t>
            </a:r>
            <a:r>
              <a:rPr lang="cs-CZ" sz="2400" dirty="0" smtClean="0"/>
              <a:t>(dvěma)</a:t>
            </a:r>
          </a:p>
          <a:p>
            <a:pPr>
              <a:buNone/>
            </a:pPr>
            <a:r>
              <a:rPr lang="cs-CZ" sz="2400" dirty="0" smtClean="0"/>
              <a:t>                 </a:t>
            </a:r>
            <a:r>
              <a:rPr lang="cs-CZ" sz="2400" dirty="0" err="1" smtClean="0"/>
              <a:t>zwischen</a:t>
            </a:r>
            <a:r>
              <a:rPr lang="cs-CZ" sz="2400" dirty="0" smtClean="0"/>
              <a:t> </a:t>
            </a:r>
            <a:r>
              <a:rPr lang="cs-CZ" sz="2400" dirty="0" err="1" smtClean="0"/>
              <a:t>mir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dir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</a:t>
            </a:r>
            <a:r>
              <a:rPr lang="cs-CZ" sz="2400" dirty="0" err="1" smtClean="0"/>
              <a:t>zwischen</a:t>
            </a:r>
            <a:r>
              <a:rPr lang="cs-CZ" sz="2400" dirty="0" smtClean="0"/>
              <a:t> </a:t>
            </a:r>
            <a:r>
              <a:rPr lang="cs-CZ" sz="2400" dirty="0" err="1" smtClean="0"/>
              <a:t>zwei</a:t>
            </a:r>
            <a:r>
              <a:rPr lang="cs-CZ" sz="2400" dirty="0" smtClean="0"/>
              <a:t> </a:t>
            </a:r>
            <a:r>
              <a:rPr lang="cs-CZ" sz="2400" dirty="0" err="1" smtClean="0"/>
              <a:t>Häuser</a:t>
            </a:r>
            <a:r>
              <a:rPr lang="cs-CZ" sz="2400" dirty="0" smtClean="0"/>
              <a:t>(n)</a:t>
            </a:r>
          </a:p>
          <a:p>
            <a:pPr>
              <a:buNone/>
            </a:pPr>
            <a:r>
              <a:rPr lang="cs-CZ" sz="2400" b="1" dirty="0" err="1" smtClean="0">
                <a:solidFill>
                  <a:srgbClr val="0070C0"/>
                </a:solidFill>
              </a:rPr>
              <a:t>neben</a:t>
            </a:r>
            <a:r>
              <a:rPr lang="cs-CZ" sz="2400" b="1" dirty="0" smtClean="0"/>
              <a:t> =  vedle</a:t>
            </a:r>
          </a:p>
          <a:p>
            <a:pPr>
              <a:buNone/>
            </a:pPr>
            <a:r>
              <a:rPr lang="cs-CZ" sz="2400" b="1" dirty="0" smtClean="0"/>
              <a:t>                  </a:t>
            </a:r>
            <a:r>
              <a:rPr lang="cs-CZ" sz="2400" dirty="0" err="1" smtClean="0"/>
              <a:t>neben</a:t>
            </a:r>
            <a:r>
              <a:rPr lang="cs-CZ" sz="2400" dirty="0" smtClean="0"/>
              <a:t>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Haus</a:t>
            </a:r>
            <a:r>
              <a:rPr lang="cs-CZ" sz="2400" dirty="0" smtClean="0"/>
              <a:t>, </a:t>
            </a:r>
            <a:r>
              <a:rPr lang="cs-CZ" sz="2400" dirty="0" err="1" smtClean="0"/>
              <a:t>neben</a:t>
            </a:r>
            <a:r>
              <a:rPr lang="cs-CZ" sz="2400" dirty="0" smtClean="0"/>
              <a:t> </a:t>
            </a:r>
            <a:r>
              <a:rPr lang="cs-CZ" sz="2400" dirty="0" err="1" smtClean="0"/>
              <a:t>ihm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</a:t>
            </a:r>
            <a:r>
              <a:rPr lang="cs-CZ" sz="2400" dirty="0" err="1" smtClean="0"/>
              <a:t>neben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Haus</a:t>
            </a:r>
            <a:r>
              <a:rPr lang="cs-CZ" sz="2400" dirty="0" smtClean="0"/>
              <a:t>, </a:t>
            </a:r>
            <a:r>
              <a:rPr lang="cs-CZ" sz="2400" dirty="0" err="1" smtClean="0"/>
              <a:t>neben</a:t>
            </a:r>
            <a:r>
              <a:rPr lang="cs-CZ" sz="2400" dirty="0" smtClean="0"/>
              <a:t> </a:t>
            </a:r>
            <a:r>
              <a:rPr lang="cs-CZ" sz="2400" dirty="0" err="1" smtClean="0"/>
              <a:t>ihn</a:t>
            </a:r>
            <a:endParaRPr lang="cs-CZ" sz="2400" dirty="0" smtClean="0"/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229600" cy="1785942"/>
          </a:xfrm>
        </p:spPr>
        <p:txBody>
          <a:bodyPr/>
          <a:lstStyle/>
          <a:p>
            <a:r>
              <a:rPr lang="cs-CZ" b="1" dirty="0" smtClean="0"/>
              <a:t>2. Splývání některých </a:t>
            </a:r>
            <a:r>
              <a:rPr lang="cs-CZ" b="1" smtClean="0"/>
              <a:t>předložek s určitým </a:t>
            </a:r>
            <a:r>
              <a:rPr lang="cs-CZ" b="1" dirty="0" smtClean="0"/>
              <a:t>členem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311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a) ve 3. pádě: </a:t>
            </a:r>
            <a:r>
              <a:rPr lang="cs-CZ" dirty="0" err="1" smtClean="0"/>
              <a:t>am</a:t>
            </a:r>
            <a:r>
              <a:rPr lang="cs-CZ" dirty="0" smtClean="0"/>
              <a:t>, </a:t>
            </a:r>
            <a:r>
              <a:rPr lang="cs-CZ" dirty="0" err="1" smtClean="0"/>
              <a:t>im</a:t>
            </a:r>
            <a:r>
              <a:rPr lang="cs-CZ" dirty="0" smtClean="0"/>
              <a:t>, </a:t>
            </a:r>
            <a:r>
              <a:rPr lang="cs-CZ" dirty="0" err="1" smtClean="0"/>
              <a:t>zum</a:t>
            </a:r>
            <a:r>
              <a:rPr lang="cs-CZ" dirty="0" smtClean="0"/>
              <a:t>, </a:t>
            </a:r>
            <a:r>
              <a:rPr lang="cs-CZ" dirty="0" err="1" smtClean="0"/>
              <a:t>beim</a:t>
            </a:r>
            <a:r>
              <a:rPr lang="cs-CZ" dirty="0" smtClean="0"/>
              <a:t>, </a:t>
            </a:r>
            <a:r>
              <a:rPr lang="cs-CZ" dirty="0" err="1" smtClean="0"/>
              <a:t>vom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</a:t>
            </a:r>
            <a:r>
              <a:rPr lang="cs-CZ" dirty="0" err="1" smtClean="0"/>
              <a:t>zur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b) ve 4. pádě: </a:t>
            </a:r>
            <a:r>
              <a:rPr lang="cs-CZ" dirty="0" err="1" smtClean="0"/>
              <a:t>ans</a:t>
            </a:r>
            <a:r>
              <a:rPr lang="cs-CZ" dirty="0" smtClean="0"/>
              <a:t>, </a:t>
            </a:r>
            <a:r>
              <a:rPr lang="cs-CZ" dirty="0" err="1" smtClean="0"/>
              <a:t>aufs</a:t>
            </a:r>
            <a:r>
              <a:rPr lang="cs-CZ" dirty="0" smtClean="0"/>
              <a:t>, </a:t>
            </a:r>
            <a:r>
              <a:rPr lang="cs-CZ" dirty="0" err="1" smtClean="0"/>
              <a:t>ins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(hovorově) </a:t>
            </a:r>
            <a:r>
              <a:rPr lang="cs-CZ" dirty="0" err="1" smtClean="0"/>
              <a:t>fürs</a:t>
            </a:r>
            <a:r>
              <a:rPr lang="cs-CZ" dirty="0" smtClean="0"/>
              <a:t>, </a:t>
            </a:r>
            <a:r>
              <a:rPr lang="cs-CZ" dirty="0" err="1" smtClean="0"/>
              <a:t>durchs</a:t>
            </a:r>
            <a:r>
              <a:rPr lang="cs-CZ" dirty="0" smtClean="0"/>
              <a:t>, </a:t>
            </a:r>
            <a:r>
              <a:rPr lang="cs-CZ" dirty="0" err="1" smtClean="0"/>
              <a:t>ums</a:t>
            </a:r>
            <a:r>
              <a:rPr lang="cs-CZ" dirty="0" smtClean="0"/>
              <a:t>, </a:t>
            </a:r>
            <a:r>
              <a:rPr lang="cs-CZ" dirty="0" err="1" smtClean="0"/>
              <a:t>unters</a:t>
            </a:r>
            <a:r>
              <a:rPr lang="cs-CZ" dirty="0" smtClean="0"/>
              <a:t>, </a:t>
            </a:r>
            <a:r>
              <a:rPr lang="cs-CZ" dirty="0" err="1" smtClean="0"/>
              <a:t>übers</a:t>
            </a:r>
            <a:r>
              <a:rPr lang="cs-CZ" dirty="0" smtClean="0"/>
              <a:t>,  </a:t>
            </a:r>
          </a:p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cs-CZ" dirty="0" err="1" smtClean="0"/>
              <a:t>vors</a:t>
            </a:r>
            <a:r>
              <a:rPr lang="cs-CZ" dirty="0" smtClean="0"/>
              <a:t>, </a:t>
            </a:r>
            <a:r>
              <a:rPr lang="cs-CZ" dirty="0" err="1" smtClean="0"/>
              <a:t>hinters</a:t>
            </a:r>
            <a:r>
              <a:rPr lang="cs-CZ" dirty="0" smtClean="0"/>
              <a:t>      </a:t>
            </a:r>
          </a:p>
          <a:p>
            <a:pPr>
              <a:buNone/>
            </a:pPr>
            <a:r>
              <a:rPr lang="cs-CZ" dirty="0" smtClean="0"/>
              <a:t>  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267744" y="836712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8864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874</Words>
  <Application>Microsoft Office PowerPoint</Application>
  <PresentationFormat>Předvádění na obrazovce (4:3)</PresentationFormat>
  <Paragraphs>137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a Jazyková škola s právem státní jazykové zkoušky,  Hradec Králové</vt:lpstr>
      <vt:lpstr>Präpositionen (předložky) </vt:lpstr>
      <vt:lpstr>1. Mit Dativ ( 3.p.)</vt:lpstr>
      <vt:lpstr>Prezentace aplikace PowerPoint</vt:lpstr>
      <vt:lpstr>2. Mit Akkusativ ( 4.p.)</vt:lpstr>
      <vt:lpstr> </vt:lpstr>
      <vt:lpstr>3. Mit Dativ und Akkusativ (s 3. i 4. p.)</vt:lpstr>
      <vt:lpstr>3. Mit Dativ und Akkusativ  (s 3. i 4. p.)</vt:lpstr>
      <vt:lpstr>Prezentace aplikace PowerPoint</vt:lpstr>
      <vt:lpstr>Prezentace aplikace PowerPoint</vt:lpstr>
      <vt:lpstr>Prezentace aplikace PowerPoint</vt:lpstr>
      <vt:lpstr>2. Splývání některých předložek s určitým členem </vt:lpstr>
      <vt:lpstr>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39</cp:revision>
  <dcterms:created xsi:type="dcterms:W3CDTF">2012-11-30T22:17:21Z</dcterms:created>
  <dcterms:modified xsi:type="dcterms:W3CDTF">2014-07-09T08:42:49Z</dcterms:modified>
</cp:coreProperties>
</file>