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35283-F107-452B-8C00-A27F49B23D01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C9FA7-3298-4B59-8117-DAA99EA048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5D403B-6AFF-4BCC-B405-E38BC4DA366F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E45E2-751D-4890-9E2C-1A956EF924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F72DA-33BE-4071-95E8-0DC806B27DAA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B1375-192D-484A-87E3-235FC7936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36D3BF-2A38-4908-91E3-C3DA0D451551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5BAEBA-EB41-4517-9DFC-6350DBCD5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C507F-2626-4D4F-8720-EE2BBC9C105E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5F2273-9115-4D11-A243-C31404619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6C5A3-D386-4C1D-9B4B-F852734363E5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67C8D5-E3A2-4C7C-9964-E5C64F3FD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1189B9-AA26-44B4-BAA1-85D1E646CF24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AC5925-27D9-4314-8A33-03A7B906FF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D712C-BA18-4E35-B784-A9D17851C823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E0D6D-E942-499A-815E-2C73629E4E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2D29F-F727-4F29-8596-751F319A11BD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AB22E-62A2-4530-B479-6A549AE67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D0642-CEC3-4F4D-8453-368727C936E0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C43388-25A5-4B1E-B62C-5F862D0F72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197323-52C6-461D-9128-0A5CCC7F42AE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95BBB-A233-4FCF-A29A-BF60601BD7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2976D51-29FB-447A-93AC-EC13FDAAB5AD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E2ADCE-5108-4A97-A492-20026341D5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6875" y="4994275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975" y="4365625"/>
            <a:ext cx="6400800" cy="45561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VY_32_INOVACE_05-02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55776" y="836712"/>
            <a:ext cx="378289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+mn-lt"/>
                <a:cs typeface="+mn-cs"/>
              </a:rPr>
              <a:t>Mechanika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+mn-lt"/>
              <a:cs typeface="+mn-cs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343025" y="2060575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Klid a pohyb tělesa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23.3.2011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Umožňuje odlišit pojem klid a pohyb z fyzikálního </a:t>
                      </a:r>
                      <a:r>
                        <a:rPr lang="cs-CZ" sz="1400" kern="50" smtClean="0">
                          <a:effectLst/>
                        </a:rPr>
                        <a:t>hlediska</a:t>
                      </a:r>
                      <a:r>
                        <a:rPr lang="cs-CZ" sz="1400" kern="50" baseline="0" smtClean="0">
                          <a:effectLst/>
                        </a:rPr>
                        <a:t> </a:t>
                      </a:r>
                      <a:br>
                        <a:rPr lang="cs-CZ" sz="1400" kern="50" baseline="0" smtClean="0">
                          <a:effectLst/>
                        </a:rPr>
                      </a:br>
                      <a:r>
                        <a:rPr lang="cs-CZ" sz="1400" kern="50" baseline="0" smtClean="0">
                          <a:effectLst/>
                        </a:rPr>
                        <a:t>a </a:t>
                      </a:r>
                      <a:r>
                        <a:rPr lang="cs-CZ" sz="1400" kern="50" baseline="0" dirty="0" smtClean="0">
                          <a:effectLst/>
                        </a:rPr>
                        <a:t>předkládá úlohy </a:t>
                      </a:r>
                      <a:r>
                        <a:rPr lang="cs-CZ" sz="1400" kern="50" baseline="0" smtClean="0">
                          <a:effectLst/>
                        </a:rPr>
                        <a:t>na procvičení.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69056" y="2967335"/>
            <a:ext cx="5605894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Klid a pohyb tělesa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Klid tělesa</a:t>
            </a:r>
            <a:br>
              <a:rPr lang="cs-CZ" sz="3200" b="1" dirty="0" smtClean="0"/>
            </a:b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Řekni větu, ve které použiješ slovo KLID.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Umíš vysvětlit, co toto slovo v Tvé větě znamená?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u="sng" dirty="0" smtClean="0"/>
              <a:t>Odpověz na tyto otázky: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/>
              <a:t> </a:t>
            </a:r>
            <a:r>
              <a:rPr lang="cs-CZ" sz="2000" b="1" dirty="0" smtClean="0"/>
              <a:t>     Vzpomínáš si, z čeho jsou složeny všechny látky?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/>
              <a:t>      Co o těchto částicích látky víš?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/>
              <a:t> </a:t>
            </a:r>
            <a:r>
              <a:rPr lang="cs-CZ" sz="2000" b="1" dirty="0" smtClean="0"/>
              <a:t>     Přeneseme se do vesmíru, do naší Sluneční soustavy. Pamatuješ si, </a:t>
            </a:r>
            <a:br>
              <a:rPr lang="cs-CZ" sz="2000" b="1" dirty="0" smtClean="0"/>
            </a:br>
            <a:r>
              <a:rPr lang="cs-CZ" sz="2000" b="1" dirty="0" smtClean="0"/>
              <a:t>      co jste s o ní říkali?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Stále si myslíš, že těleso v Tvé větě je v klidu?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olidFill>
                  <a:srgbClr val="FF0066"/>
                </a:solidFill>
              </a:rPr>
              <a:t>O klidu </a:t>
            </a:r>
            <a:r>
              <a:rPr lang="cs-CZ" sz="2000" b="1" dirty="0" smtClean="0"/>
              <a:t>tělesa má smysl mluvit jen </a:t>
            </a:r>
            <a:r>
              <a:rPr lang="cs-CZ" sz="2000" b="1" i="1" dirty="0" smtClean="0">
                <a:solidFill>
                  <a:srgbClr val="FF0066"/>
                </a:solidFill>
              </a:rPr>
              <a:t>vzhledem k jiným tělesům.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>
              <a:solidFill>
                <a:srgbClr val="FF0066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Př. Sedíš v jedoucím autobuse.  JSI V KLIDU?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/>
              <a:t>Pohyb tělesa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Řekni větu, ze které je jasně poznat, že se nějaké těleso HÝBE.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Proč si myslíš, že se opravdu hýbe?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>
                <a:solidFill>
                  <a:srgbClr val="C00000"/>
                </a:solidFill>
              </a:rPr>
              <a:t>Těleso, které se hýbe, mění polohu vzhledem k ostatním tělesům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rgbClr val="C00000"/>
                </a:solidFill>
              </a:rPr>
              <a:t>      v jeho okolí. Těleso je v pohybu.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Př. Sedíš v jedoucím autobuse. JSI V POHYBU?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/>
          </a:p>
        </p:txBody>
      </p:sp>
      <p:pic>
        <p:nvPicPr>
          <p:cNvPr id="5124" name="Picture 2" descr="C:\Documents and Settings\Jaroslava\Local Settings\Temporary Internet Files\Content.IE5\5VQQYEF2\MC9001977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90900" y="5013325"/>
            <a:ext cx="2413000" cy="115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/>
              <a:t>Urči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Cestující sedí v jedoucím autobusu. / </a:t>
            </a:r>
            <a:r>
              <a:rPr lang="cs-CZ" sz="2000" dirty="0" smtClean="0"/>
              <a:t>Už zase!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C00000"/>
                </a:solidFill>
                <a:sym typeface="Wingdings" pitchFamily="2" charset="2"/>
              </a:rPr>
              <a:t></a:t>
            </a:r>
            <a:r>
              <a:rPr lang="cs-CZ" sz="2000" b="1" dirty="0" smtClean="0">
                <a:sym typeface="Wingdings" pitchFamily="2" charset="2"/>
              </a:rPr>
              <a:t> / Je v klidu, nebo</a:t>
            </a:r>
            <a:br>
              <a:rPr lang="cs-CZ" sz="2000" b="1" dirty="0" smtClean="0">
                <a:sym typeface="Wingdings" pitchFamily="2" charset="2"/>
              </a:rPr>
            </a:br>
            <a:r>
              <a:rPr lang="cs-CZ" sz="2000" b="1" dirty="0" smtClean="0">
                <a:sym typeface="Wingdings" pitchFamily="2" charset="2"/>
              </a:rPr>
              <a:t> v pohybu?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>
              <a:sym typeface="Wingdings" pitchFamily="2" charset="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ym typeface="Wingdings" pitchFamily="2" charset="2"/>
              </a:rPr>
              <a:t>a) vzhledem k sedadlu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>
              <a:sym typeface="Wingdings" pitchFamily="2" charset="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ym typeface="Wingdings" pitchFamily="2" charset="2"/>
              </a:rPr>
              <a:t>b) vzhledem k řidiči autobusu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>
              <a:sym typeface="Wingdings" pitchFamily="2" charset="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ym typeface="Wingdings" pitchFamily="2" charset="2"/>
              </a:rPr>
              <a:t>c) vzhledem ke stromu na okraji silnice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>
              <a:sym typeface="Wingdings" pitchFamily="2" charset="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ym typeface="Wingdings" pitchFamily="2" charset="2"/>
              </a:rPr>
              <a:t>d) vzhledem k protijedoucímu motocyklu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>
              <a:sym typeface="Wingdings" pitchFamily="2" charset="2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sym typeface="Wingdings" pitchFamily="2" charset="2"/>
              </a:rPr>
              <a:t>e) vzhledem k automobilu, který jede před autobusem stejnou rychlostí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/>
          </a:p>
        </p:txBody>
      </p:sp>
      <p:pic>
        <p:nvPicPr>
          <p:cNvPr id="6148" name="Picture 2" descr="C:\Documents and Settings\Jaroslava\Local Settings\Temporary Internet Files\Content.IE5\5VQQYEF2\MC9001860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2636838"/>
            <a:ext cx="1582738" cy="183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smtClean="0"/>
              <a:t>Druhy pohybů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33CC33"/>
            </a:solidFill>
          </a:ln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A</a:t>
            </a:r>
            <a:r>
              <a:rPr lang="cs-CZ" sz="2000" b="1" i="1" dirty="0" smtClean="0"/>
              <a:t>/ </a:t>
            </a:r>
            <a:r>
              <a:rPr lang="cs-CZ" sz="2400" b="1" i="1" u="sng" dirty="0" smtClean="0"/>
              <a:t>Přímočarý a křivočarý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/>
              <a:t> </a:t>
            </a:r>
            <a:r>
              <a:rPr lang="cs-CZ" sz="2200" b="1" dirty="0" smtClean="0"/>
              <a:t>      Všechny polohy, kterými těleso při svém pohybu projde, nazýváme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/>
              <a:t> </a:t>
            </a:r>
            <a:r>
              <a:rPr lang="cs-CZ" sz="2200" b="1" dirty="0" smtClean="0"/>
              <a:t>      </a:t>
            </a:r>
            <a:r>
              <a:rPr lang="cs-CZ" sz="2200" b="1" dirty="0" smtClean="0">
                <a:solidFill>
                  <a:srgbClr val="00B0F0"/>
                </a:solidFill>
              </a:rPr>
              <a:t>trajektorií</a:t>
            </a:r>
            <a:r>
              <a:rPr lang="cs-CZ" sz="2200" b="1" dirty="0" smtClean="0"/>
              <a:t> tělesa.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b="1" dirty="0" smtClean="0">
                <a:solidFill>
                  <a:srgbClr val="FF0000"/>
                </a:solidFill>
              </a:rPr>
              <a:t>Jaký pohyb může konat těleso podle tvaru trajektorie?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b="1" i="1" u="sng" dirty="0" smtClean="0"/>
              <a:t>B/ Posuvný a otáčivý</a:t>
            </a:r>
            <a:endParaRPr lang="cs-CZ" sz="2200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b="1" i="1" dirty="0" smtClean="0">
                <a:solidFill>
                  <a:srgbClr val="0070C0"/>
                </a:solidFill>
              </a:rPr>
              <a:t>Posuvný pohyb</a:t>
            </a:r>
            <a:r>
              <a:rPr lang="cs-CZ" sz="2200" b="1" i="1" dirty="0" smtClean="0">
                <a:solidFill>
                  <a:srgbClr val="00B0F0"/>
                </a:solidFill>
              </a:rPr>
              <a:t> </a:t>
            </a:r>
            <a:r>
              <a:rPr lang="cs-CZ" sz="2200" b="1" dirty="0" smtClean="0"/>
              <a:t>se vyznačuje tím, že všechny body tělesa se pohybují </a:t>
            </a:r>
            <a:br>
              <a:rPr lang="cs-CZ" sz="2200" b="1" dirty="0" smtClean="0"/>
            </a:br>
            <a:r>
              <a:rPr lang="cs-CZ" sz="2200" b="1" dirty="0" smtClean="0"/>
              <a:t>po trajektoriích stejného tvaru i délky.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b="1" dirty="0" smtClean="0"/>
              <a:t>Při </a:t>
            </a:r>
            <a:r>
              <a:rPr lang="cs-CZ" sz="2200" b="1" i="1" dirty="0" smtClean="0">
                <a:solidFill>
                  <a:srgbClr val="0070C0"/>
                </a:solidFill>
              </a:rPr>
              <a:t>otáčivém pohybu </a:t>
            </a:r>
            <a:r>
              <a:rPr lang="cs-CZ" sz="2200" b="1" dirty="0" smtClean="0"/>
              <a:t>se všechny body tělesa pohybují po kružnicích, jejichž společný střed je na ose otáčení.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b="1" i="1" u="sng" dirty="0" smtClean="0"/>
              <a:t>C/ Rovnoměrný a nerovnoměrný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b="1" dirty="0" smtClean="0"/>
              <a:t>Těleso, které urazí za </a:t>
            </a:r>
            <a:r>
              <a:rPr lang="cs-CZ" sz="2200" b="1" dirty="0" smtClean="0">
                <a:solidFill>
                  <a:srgbClr val="33CC33"/>
                </a:solidFill>
              </a:rPr>
              <a:t>stejné doby vždy tytéž dráhy</a:t>
            </a:r>
            <a:r>
              <a:rPr lang="cs-CZ" sz="2200" b="1" dirty="0" smtClean="0"/>
              <a:t>, se pohybuje rovnoměrným pohybem.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b="1" dirty="0" smtClean="0"/>
              <a:t>Při nerovnoměrném pohybu urazí těleso </a:t>
            </a:r>
            <a:r>
              <a:rPr lang="cs-CZ" sz="2200" b="1" dirty="0" smtClean="0">
                <a:solidFill>
                  <a:srgbClr val="33CC33"/>
                </a:solidFill>
              </a:rPr>
              <a:t>za stejné doby různé dráhy</a:t>
            </a:r>
            <a:r>
              <a:rPr lang="cs-CZ" sz="2200" b="1" dirty="0" smtClean="0"/>
              <a:t>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u="sng" dirty="0"/>
              <a:t> </a:t>
            </a:r>
            <a:r>
              <a:rPr lang="cs-CZ" sz="2200" b="1" u="sng" dirty="0" smtClean="0"/>
              <a:t>     </a:t>
            </a:r>
            <a:r>
              <a:rPr lang="cs-CZ" sz="2200" b="1" dirty="0" smtClean="0"/>
              <a:t> </a:t>
            </a:r>
            <a:endParaRPr lang="cs-CZ" sz="2200" b="1" u="sng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u="sng" dirty="0"/>
              <a:t> </a:t>
            </a:r>
            <a:r>
              <a:rPr lang="cs-CZ" sz="2400" b="1" u="sng" dirty="0" smtClean="0"/>
              <a:t>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smtClean="0"/>
              <a:t>Popiš tvar trajektorie a rozhodni , zda jde o pohyb přímočarý, nebo křivočarý: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A) kulička padající k zemi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B) míč vržený svisle vzhůru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C) kriketový míček při hodu na cíl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D) koncový bod ručičky hodin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smtClean="0"/>
              <a:t>Stanov, který pohyb je přímočarý a který křivočarý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4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A) pohyb sportovce, který běží trať 5 000 m na stadionu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B) pohyb tlačítka STOP v kleci výtahu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C) pohyb vodních kapek při dešti v bezvětří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D) pohyb špičky propisovací tužky při psaní domácího úkolu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smtClean="0"/>
              <a:t>Které z uvedených pohybů jsou rovnoměrné a které nerovnoměrné?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FFC000"/>
            </a:solidFill>
          </a:ln>
        </p:spPr>
        <p:txBody>
          <a:bodyPr/>
          <a:lstStyle/>
          <a:p>
            <a:endParaRPr lang="cs-CZ" sz="2000" b="1" smtClean="0"/>
          </a:p>
          <a:p>
            <a:r>
              <a:rPr lang="cs-CZ" sz="2000" b="1" smtClean="0"/>
              <a:t>A) pohyb vody ve Smědé, jejíž šířka nebo hloubka se mění</a:t>
            </a:r>
          </a:p>
          <a:p>
            <a:endParaRPr lang="cs-CZ" sz="2000" b="1" smtClean="0"/>
          </a:p>
          <a:p>
            <a:r>
              <a:rPr lang="cs-CZ" sz="2000" b="1" smtClean="0"/>
              <a:t>B) pohyb automobilu po ulici, když řidič zpozoroval červené světlo na semaforu</a:t>
            </a:r>
          </a:p>
          <a:p>
            <a:endParaRPr lang="cs-CZ" sz="2000" b="1" smtClean="0"/>
          </a:p>
          <a:p>
            <a:r>
              <a:rPr lang="cs-CZ" sz="2000" b="1" smtClean="0"/>
              <a:t>C) pohyb eskalátoru v obchodním domě nebo v metru</a:t>
            </a:r>
          </a:p>
          <a:p>
            <a:endParaRPr lang="cs-CZ" sz="2000" b="1" smtClean="0"/>
          </a:p>
          <a:p>
            <a:r>
              <a:rPr lang="cs-CZ" sz="2000" b="1" smtClean="0"/>
              <a:t>D) pohyb konce minutové ručičky u náramkových hodinek</a:t>
            </a:r>
          </a:p>
          <a:p>
            <a:endParaRPr lang="cs-CZ" sz="2000" b="1" smtClean="0"/>
          </a:p>
          <a:p>
            <a:r>
              <a:rPr lang="cs-CZ" sz="2000" b="1" smtClean="0"/>
              <a:t>E) pohyb tramvaje mezi dvěma zastávkami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smtClean="0"/>
              <a:t>Umíš odpovědět?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Které části jízdního kola konají pohyb </a:t>
            </a:r>
            <a:r>
              <a:rPr lang="cs-CZ" sz="2000" b="1" dirty="0" smtClean="0">
                <a:solidFill>
                  <a:srgbClr val="33CC33"/>
                </a:solidFill>
              </a:rPr>
              <a:t>přímočarý</a:t>
            </a:r>
            <a:r>
              <a:rPr lang="cs-CZ" sz="2000" b="1" dirty="0" smtClean="0"/>
              <a:t> a které konají pohyb vzhledem ke stojícímu pozorovateli, jede-li jízdní kolo po přímé dráze?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33CC33"/>
                </a:solidFill>
              </a:rPr>
              <a:t>Přímočarý -</a:t>
            </a:r>
            <a:r>
              <a:rPr lang="cs-CZ" sz="2000" b="1" dirty="0" smtClean="0"/>
              <a:t>   1) rám kola, zvonek, sedlo, cyklista, přilepená žvýkačka </a:t>
            </a:r>
            <a:br>
              <a:rPr lang="cs-CZ" sz="2000" b="1" dirty="0" smtClean="0"/>
            </a:br>
            <a:r>
              <a:rPr lang="cs-CZ" sz="2000" b="1" dirty="0" smtClean="0"/>
              <a:t>na plášti předního kola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solidFill>
                <a:srgbClr val="33CC33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/>
              <a:t>                               2) přilepená žvýkačka na plášti zadního kola, taška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/>
              <a:t> </a:t>
            </a:r>
            <a:r>
              <a:rPr lang="cs-CZ" sz="2000" b="1" dirty="0" smtClean="0"/>
              <a:t>     s nákupem v košíku na nosiči, sedlo, červená odrazka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/>
              <a:t>                               3) rám kola, sedlo, zvonek, nosič, bílá odrazka, blatník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smtClean="0"/>
              <a:t>Pokračuj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713288"/>
          </a:xfrm>
          <a:ln w="28575">
            <a:solidFill>
              <a:schemeClr val="accent6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Křivočarý -</a:t>
            </a:r>
            <a:r>
              <a:rPr lang="cs-CZ" sz="2000" b="1" dirty="0" smtClean="0"/>
              <a:t>  1) pedály, žluté odrazky ve výpletu kol, brašnička s nářadím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</a:t>
            </a:r>
            <a:r>
              <a:rPr lang="cs-CZ" sz="2000" b="1" dirty="0" smtClean="0"/>
              <a:t>2) ventilek, pedály, řetěz, žluté odrazky, žvýkačka přilepená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/>
              <a:t> </a:t>
            </a:r>
            <a:r>
              <a:rPr lang="cs-CZ" sz="2000" b="1" smtClean="0"/>
              <a:t>na </a:t>
            </a:r>
            <a:r>
              <a:rPr lang="cs-CZ" sz="2000" b="1" dirty="0" smtClean="0"/>
              <a:t>plášti předního kola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</a:t>
            </a:r>
            <a:r>
              <a:rPr lang="cs-CZ" sz="2000" b="1" dirty="0" smtClean="0"/>
              <a:t>3) řetěz, žluté odrazky, červená odrazka, cyklista</a:t>
            </a: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750" y="1700213"/>
            <a:ext cx="7632700" cy="64770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Které části jízdního kola konají pohyb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+mn-lt"/>
                <a:cs typeface="+mn-cs"/>
              </a:rPr>
              <a:t>křivočarý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b="1" dirty="0">
                <a:latin typeface="+mn-lt"/>
                <a:cs typeface="+mn-cs"/>
              </a:rPr>
              <a:t>vzhledem ke stojícímu pozorovateli, jede-li jízdní kolo po přímé dráze?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smtClean="0"/>
              <a:t>Použitá literatura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smtClean="0"/>
              <a:t>MARŠAK, Jan. </a:t>
            </a:r>
            <a:r>
              <a:rPr lang="cs-CZ" sz="2000" b="1" i="1" smtClean="0"/>
              <a:t>Fyzika pro 7. a 8. ročník základní školy.</a:t>
            </a:r>
            <a:r>
              <a:rPr lang="cs-CZ" sz="2000" b="1" smtClean="0"/>
              <a:t> 1.vydání. Prometheus, 1993. ISBN 80-8555570-29-7 </a:t>
            </a:r>
          </a:p>
          <a:p>
            <a:r>
              <a:rPr lang="cs-CZ" sz="2000" b="1" smtClean="0"/>
              <a:t>BOHUNĚK, Jiří. </a:t>
            </a:r>
            <a:r>
              <a:rPr lang="cs-CZ" sz="2000" b="1" i="1" smtClean="0"/>
              <a:t>Sbírka úloh z fyziky pro ZŠ, 1. díl.</a:t>
            </a:r>
            <a:r>
              <a:rPr lang="cs-CZ" sz="2000" b="1" smtClean="0"/>
              <a:t> 1. vydání. Prometheus, 1992. ISBN 80-04-26025-X s. 37 – 38.</a:t>
            </a:r>
          </a:p>
          <a:p>
            <a:r>
              <a:rPr lang="cs-CZ" sz="2000" b="1" smtClean="0"/>
              <a:t>Všechny použité obrázky: www.office.microsoft.com [online]. c2011 [cit. 2011-03-23].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561</Words>
  <Application>Microsoft Office PowerPoint</Application>
  <PresentationFormat>Předvádění na obrazovce (4:3)</PresentationFormat>
  <Paragraphs>123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Calibri</vt:lpstr>
      <vt:lpstr>Arial</vt:lpstr>
      <vt:lpstr>Times New Roman</vt:lpstr>
      <vt:lpstr>Wingdings</vt:lpstr>
      <vt:lpstr>Motiv systému Office</vt:lpstr>
      <vt:lpstr>Snímek 1</vt:lpstr>
      <vt:lpstr>Snímek 2</vt:lpstr>
      <vt:lpstr> Klid tělesa </vt:lpstr>
      <vt:lpstr>Pohyb tělesa</vt:lpstr>
      <vt:lpstr>Urči</vt:lpstr>
      <vt:lpstr>Druhy pohybů</vt:lpstr>
      <vt:lpstr>Popiš tvar trajektorie a rozhodni , zda jde o pohyb přímočarý, nebo křivočarý:</vt:lpstr>
      <vt:lpstr>Stanov, který pohyb je přímočarý a který křivočarý</vt:lpstr>
      <vt:lpstr>Které z uvedených pohybů jsou rovnoměrné a které nerovnoměrné?</vt:lpstr>
      <vt:lpstr>Umíš odpovědět?</vt:lpstr>
      <vt:lpstr>Pokračuj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expert</dc:creator>
  <cp:lastModifiedBy>expert</cp:lastModifiedBy>
  <cp:revision>4</cp:revision>
  <dcterms:modified xsi:type="dcterms:W3CDTF">2012-04-10T17:51:53Z</dcterms:modified>
</cp:coreProperties>
</file>