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8" r:id="rId6"/>
    <p:sldId id="260" r:id="rId7"/>
    <p:sldId id="262" r:id="rId8"/>
    <p:sldId id="261" r:id="rId9"/>
    <p:sldId id="264" r:id="rId10"/>
    <p:sldId id="265" r:id="rId11"/>
    <p:sldId id="266" r:id="rId12"/>
    <p:sldId id="267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1078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803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5230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782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3573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179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111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2361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5907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7225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3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927ED-1A24-43C4-AC1D-28320F5AA8EA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C7633-0E17-4E6D-B241-2635BDA7D3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711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e-tradice.cz/deploy/img/fck/Image/kings.jpg" TargetMode="External"/><Relationship Id="rId2" Type="http://schemas.openxmlformats.org/officeDocument/2006/relationships/hyperlink" Target="http://www.artleo.com/pic/201108/1366x768/artleo.com-499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shop.turisticke-znamky.cz/images/large/TR/mala_bedna_1_LRG.jpg" TargetMode="External"/><Relationship Id="rId4" Type="http://schemas.openxmlformats.org/officeDocument/2006/relationships/hyperlink" Target="http://images.clipartlogo.com/files/images/38/381368/green-symbol-tree-cartoon-plant_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17334483"/>
              </p:ext>
            </p:extLst>
          </p:nvPr>
        </p:nvGraphicFramePr>
        <p:xfrm>
          <a:off x="683568" y="1916829"/>
          <a:ext cx="7772683" cy="4603466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385245"/>
                <a:gridCol w="4387438"/>
              </a:tblGrid>
              <a:tr h="9933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29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Téma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Svátky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29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6.leden</a:t>
                      </a:r>
                      <a:r>
                        <a:rPr lang="cs-CZ" sz="16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Tři králové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794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  <a:latin typeface="+mn-lt"/>
                        </a:rPr>
                        <a:t>Popis</a:t>
                      </a:r>
                      <a:endParaRPr lang="cs-CZ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Kdo byli Tři Králové? Svátek Tří</a:t>
                      </a:r>
                      <a:r>
                        <a:rPr lang="cs-CZ" sz="1600" b="1" baseline="0" dirty="0" smtClean="0">
                          <a:effectLst/>
                        </a:rPr>
                        <a:t> králů a zvyky, tradice, pranostiky 6.ledna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29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</a:rPr>
                        <a:t>Ročník</a:t>
                      </a:r>
                      <a:endParaRPr lang="cs-CZ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u="none">
                          <a:effectLst/>
                          <a:latin typeface="+mn-lt"/>
                        </a:rPr>
                        <a:t> 7</a:t>
                      </a:r>
                      <a:r>
                        <a:rPr lang="cs-CZ" sz="1800" b="1" u="none" smtClean="0">
                          <a:effectLst/>
                          <a:latin typeface="+mn-lt"/>
                        </a:rPr>
                        <a:t>.-10. </a:t>
                      </a:r>
                      <a:r>
                        <a:rPr lang="cs-CZ" sz="1800" b="1" u="none" dirty="0">
                          <a:effectLst/>
                          <a:latin typeface="+mn-lt"/>
                        </a:rPr>
                        <a:t>třída</a:t>
                      </a:r>
                      <a:endParaRPr lang="cs-CZ" sz="1800" b="1" u="none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29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</a:rPr>
                        <a:t>Autor</a:t>
                      </a:r>
                      <a:endParaRPr lang="cs-CZ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u="none" dirty="0">
                          <a:effectLst/>
                          <a:latin typeface="+mn-lt"/>
                        </a:rPr>
                        <a:t> Bc. Hana Štěpková</a:t>
                      </a:r>
                      <a:endParaRPr lang="cs-CZ" sz="1800" b="1" u="none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296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+mn-lt"/>
                          <a:ea typeface="SimSun"/>
                          <a:cs typeface="Mangal"/>
                        </a:rPr>
                        <a:t>Číslo projektu</a:t>
                      </a:r>
                      <a:endParaRPr lang="cs-CZ" sz="1800" u="none" kern="150" dirty="0">
                        <a:effectLst/>
                        <a:latin typeface="+mn-lt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+mn-lt"/>
                          <a:ea typeface="SimSun"/>
                          <a:cs typeface="Mangal"/>
                        </a:rPr>
                        <a:t>CZ.1.07/1.4.00/21.3826</a:t>
                      </a:r>
                    </a:p>
                  </a:txBody>
                  <a:tcPr marL="68580" marR="68580" marT="9525" marB="0"/>
                </a:tc>
              </a:tr>
              <a:tr h="43296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+mn-lt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800" u="none" kern="150">
                        <a:effectLst/>
                        <a:latin typeface="+mn-lt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+mn-lt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+mn-lt"/>
                          <a:ea typeface="SimSun"/>
                          <a:cs typeface="Mangal"/>
                        </a:rPr>
                        <a:t>2</a:t>
                      </a:r>
                      <a:endParaRPr lang="cs-CZ" sz="1800" b="1" u="none" kern="150">
                        <a:effectLst/>
                        <a:latin typeface="+mn-lt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296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+mn-lt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800" u="none" kern="150" dirty="0">
                        <a:effectLst/>
                        <a:latin typeface="+mn-lt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+mn-lt"/>
                          <a:ea typeface="SimSun"/>
                          <a:cs typeface="Mangal"/>
                        </a:rPr>
                        <a:t>Člověk a společnost</a:t>
                      </a: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01095"/>
            <a:ext cx="5778531" cy="112766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25184" y="325739"/>
            <a:ext cx="2736304" cy="1278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731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55876" y="620688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LEDEN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159821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6. LEDEN - TŘI KRÁLOVÉ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4005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772816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KDO BYLI TŘI KRÁLOVÉ ?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25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2894"/>
            <a:ext cx="842493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TŘI KRÁLOVÉ BYLI </a:t>
            </a:r>
            <a:r>
              <a:rPr lang="cs-CZ" sz="3600" b="1" dirty="0" smtClean="0"/>
              <a:t>MUDRCI</a:t>
            </a:r>
            <a:r>
              <a:rPr lang="cs-CZ" sz="3600" dirty="0" smtClean="0"/>
              <a:t>. TO ZNAMENÁ, ŽE BYLI CHYTŘÍ, VŠÍMAVÍ A PŘEMÝŠLIVÍ. ŠLI SE POKLONIT PRÁVĚ NAROZENÉMU JEŽÍŠI DO MĚSTA BETLÉMA.</a:t>
            </a:r>
            <a:endParaRPr lang="cs-CZ" sz="3600" dirty="0"/>
          </a:p>
        </p:txBody>
      </p:sp>
      <p:pic>
        <p:nvPicPr>
          <p:cNvPr id="1026" name="Picture 2" descr="http://www.ceske-tradice.cz/deploy/img/fck/Image/king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068960"/>
            <a:ext cx="4392488" cy="340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962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0768"/>
            <a:ext cx="77586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CESTU DO TOHOTO MĚSTA JIM UKÁZALA HVĚZDA, KTEROU NÁSLEDOVALI.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3140968"/>
            <a:ext cx="79117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MUDRCI ŠLI ZA HVĚZDOU PROTOŽE JIŽ DŘÍVE SLYŠELI, ŽE PRÁVĚ TAKOVÁ HVĚZDA BUDE V BUDOUCNU OZNAČOVAT MÍSTO, KDE SE NARODÍ JEŽÍŠ.</a:t>
            </a:r>
          </a:p>
        </p:txBody>
      </p:sp>
    </p:spTree>
    <p:extLst>
      <p:ext uri="{BB962C8B-B14F-4D97-AF65-F5344CB8AC3E}">
        <p14:creationId xmlns:p14="http://schemas.microsoft.com/office/powerpoint/2010/main" xmlns="" val="408133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18676" y="1767326"/>
            <a:ext cx="54726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SVÁTEK TŘÍ KRÁLŮ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244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08720"/>
            <a:ext cx="78488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KOLIK KRÁLŮ PŘIŠLO DO </a:t>
            </a:r>
            <a:r>
              <a:rPr lang="cs-CZ" sz="3600" dirty="0" smtClean="0"/>
              <a:t>BETLÉMA, </a:t>
            </a:r>
            <a:r>
              <a:rPr lang="cs-CZ" sz="3600" dirty="0" smtClean="0"/>
              <a:t>DNES UŽ PŘESNĚ NEVÍME. AŽ POZDĚJI VZNIKLA POVĚST O TOM, ŽE BYLI TŘI. 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V TENTO DEN PROTO SLAVÍ SVŮJ SVÁTEK </a:t>
            </a:r>
            <a:r>
              <a:rPr lang="cs-CZ" sz="3600" b="1" dirty="0" smtClean="0"/>
              <a:t>KAŠPAR</a:t>
            </a:r>
            <a:r>
              <a:rPr lang="cs-CZ" sz="3600" dirty="0" smtClean="0"/>
              <a:t>, </a:t>
            </a:r>
            <a:r>
              <a:rPr lang="cs-CZ" sz="3600" b="1" dirty="0" smtClean="0"/>
              <a:t>MELICHAR</a:t>
            </a:r>
            <a:r>
              <a:rPr lang="cs-CZ" sz="3600" dirty="0" smtClean="0"/>
              <a:t> A </a:t>
            </a:r>
            <a:r>
              <a:rPr lang="cs-CZ" sz="3600" b="1" dirty="0" smtClean="0"/>
              <a:t>BALTAZAR</a:t>
            </a:r>
            <a:r>
              <a:rPr lang="cs-CZ" sz="3600" dirty="0" smtClean="0"/>
              <a:t>. JSOU TO JMÉNA, KTERÁ PODLE POVĚSTI MĚLI TITO KRÁLOVÉ.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06181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844824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578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TŘI KRÁLE SE ODSTROJUJE VÁNOČNÍ STROM.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0500" y="4221088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SE V TENTO DEN DOKÁZAL CELÝ VYKOUPAT VE STUDENÉ VODĚ, MĚL BÝT DALŠÍ ROK ZDRAVÝ.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0500" y="2204864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DŘEVEM Z VÁNOČNÍHO STROMU SE ZATOPILO V KAMNECH A NA NICH SE UVAŘILA SLAVNOSTNÍ KÁVA.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43233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7320" y="2276872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TŘI CHLAPCI S KRÁLOVSKÝMI KORUNAMI NA HLAVĚ A V BÍLÉM PLÁTNĚ OBCHÁZELI VES. NA DVEŘE KAŽDÉHO DOMU PSALI ZNAČKY </a:t>
            </a:r>
            <a:r>
              <a:rPr lang="cs-CZ" sz="3600" b="1" dirty="0" smtClean="0"/>
              <a:t>K</a:t>
            </a:r>
            <a:r>
              <a:rPr lang="cs-CZ" sz="3600" dirty="0" smtClean="0"/>
              <a:t>, </a:t>
            </a:r>
            <a:r>
              <a:rPr lang="cs-CZ" sz="3600" b="1" dirty="0" smtClean="0"/>
              <a:t>M</a:t>
            </a:r>
            <a:r>
              <a:rPr lang="cs-CZ" sz="3600" dirty="0" smtClean="0"/>
              <a:t> A </a:t>
            </a:r>
            <a:r>
              <a:rPr lang="cs-CZ" sz="3600" b="1" dirty="0" smtClean="0"/>
              <a:t>B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7320" y="4797152"/>
            <a:ext cx="73562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TYTO ZNAČKY BYLY PRVNÍMI PÍSMENY JEJICH JMEN.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8121" y="908719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TŘI KRÁLE SE TAKÉ KONALY OBCHŮZKY.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32483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1556792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479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2624" y="2880436"/>
            <a:ext cx="65664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TŘI KRÁLE – ZIMA STÁLE.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2624" y="908720"/>
            <a:ext cx="74888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TŘPYTÍ-LI SE HVĚZDY NA TU NOC PŘED TŘEMI KRÁLI, RODÍ SE HOJNĚ BÍLÍ BERÁNCI (MRAKY).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8541" y="3818755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JE-LI NA TŘI KRÁLE MĚSÍC V ÚPLŇKU, TOHO ROKU LZE OČEKÁVAT POVODNĚ.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2624" y="5365247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TŘI KRÁLE – O TŘI KROKY DÁLE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77811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88640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KAM PATŘÍ OZDOBY?</a:t>
            </a:r>
            <a:endParaRPr lang="cs-CZ" sz="3600" b="1" dirty="0"/>
          </a:p>
        </p:txBody>
      </p:sp>
      <p:pic>
        <p:nvPicPr>
          <p:cNvPr id="1026" name="Picture 2" descr="http://images.clipartlogo.com/files/images/38/381368/green-symbol-tree-cartoon-plant_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3707904" cy="419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eshop.turisticke-znamky.cz/images/large/TR/mala_bedna_1_LRG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81" t="3464" r="8865" b="4899"/>
          <a:stretch/>
        </p:blipFill>
        <p:spPr bwMode="auto">
          <a:xfrm flipH="1">
            <a:off x="7092280" y="5013176"/>
            <a:ext cx="1872208" cy="157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eshop.turisticke-znamky.cz/images/large/TR/mala_bedna_1_LRG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81" t="3464" r="8865" b="4899"/>
          <a:stretch/>
        </p:blipFill>
        <p:spPr bwMode="auto">
          <a:xfrm flipH="1">
            <a:off x="7133015" y="908720"/>
            <a:ext cx="1872208" cy="157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eshop.turisticke-znamky.cz/images/large/TR/mala_bedna_1_LRG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81" t="3464" r="8865" b="4899"/>
          <a:stretch/>
        </p:blipFill>
        <p:spPr bwMode="auto">
          <a:xfrm flipH="1">
            <a:off x="7133015" y="2996952"/>
            <a:ext cx="1872208" cy="157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cípá hvězda 3"/>
          <p:cNvSpPr/>
          <p:nvPr/>
        </p:nvSpPr>
        <p:spPr>
          <a:xfrm>
            <a:off x="8069119" y="1129379"/>
            <a:ext cx="457200" cy="422778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128831" y="3254137"/>
            <a:ext cx="422111" cy="36540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/>
          <p:cNvSpPr/>
          <p:nvPr/>
        </p:nvSpPr>
        <p:spPr>
          <a:xfrm rot="18870422">
            <a:off x="8116819" y="5261330"/>
            <a:ext cx="446132" cy="470208"/>
          </a:xfrm>
          <a:prstGeom prst="teardrop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1056838" y="1739875"/>
            <a:ext cx="457200" cy="422778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5" name="Pěticípá hvězda 14"/>
          <p:cNvSpPr/>
          <p:nvPr/>
        </p:nvSpPr>
        <p:spPr>
          <a:xfrm>
            <a:off x="598984" y="4801787"/>
            <a:ext cx="457200" cy="422778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6" name="Pěticípá hvězda 15"/>
          <p:cNvSpPr/>
          <p:nvPr/>
        </p:nvSpPr>
        <p:spPr>
          <a:xfrm>
            <a:off x="2386608" y="2006234"/>
            <a:ext cx="457200" cy="422778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2843808" y="4801787"/>
            <a:ext cx="457200" cy="422778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 rot="2549092">
            <a:off x="1625352" y="956431"/>
            <a:ext cx="457200" cy="422778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278287" y="4390946"/>
            <a:ext cx="422111" cy="36540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04734" y="3558937"/>
            <a:ext cx="422111" cy="36540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89952" y="2888736"/>
            <a:ext cx="422111" cy="36540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za 22"/>
          <p:cNvSpPr/>
          <p:nvPr/>
        </p:nvSpPr>
        <p:spPr>
          <a:xfrm rot="18870422">
            <a:off x="928554" y="2653633"/>
            <a:ext cx="446132" cy="470208"/>
          </a:xfrm>
          <a:prstGeom prst="teardrop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/>
          <p:cNvSpPr/>
          <p:nvPr/>
        </p:nvSpPr>
        <p:spPr>
          <a:xfrm rot="18870422">
            <a:off x="1942240" y="2541976"/>
            <a:ext cx="446132" cy="470208"/>
          </a:xfrm>
          <a:prstGeom prst="teardrop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18870422">
            <a:off x="754878" y="4014654"/>
            <a:ext cx="446132" cy="470208"/>
          </a:xfrm>
          <a:prstGeom prst="teardrop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010892" y="3379245"/>
            <a:ext cx="422111" cy="36540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za 26"/>
          <p:cNvSpPr/>
          <p:nvPr/>
        </p:nvSpPr>
        <p:spPr>
          <a:xfrm rot="18870422">
            <a:off x="3401979" y="4013123"/>
            <a:ext cx="446132" cy="470208"/>
          </a:xfrm>
          <a:prstGeom prst="teardrop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126430" y="1514366"/>
            <a:ext cx="422111" cy="36540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31641" y="4697902"/>
            <a:ext cx="288032" cy="4572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580720" y="3792558"/>
            <a:ext cx="288032" cy="4572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611645" y="2067294"/>
            <a:ext cx="288032" cy="4572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5429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u="sng" dirty="0">
                <a:hlinkClick r:id="rId2"/>
              </a:rPr>
              <a:t>http://www.artleo.com/pic/201108/1366x768/artleo.com-4992.jpg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 str. 11 -13,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u="sng" dirty="0">
                <a:hlinkClick r:id="rId3"/>
              </a:rPr>
              <a:t>http://www.ceske-tradice.cz/deploy/img/fck/Image/kings.jpg</a:t>
            </a:r>
            <a:endParaRPr lang="cs-CZ" dirty="0"/>
          </a:p>
          <a:p>
            <a:r>
              <a:rPr lang="cs-CZ" u="sng" dirty="0">
                <a:hlinkClick r:id="rId4"/>
              </a:rPr>
              <a:t>http://images.clipartlogo.com/files/images/38/381368/green-symbol-tree-cartoon-plant_f.jpg</a:t>
            </a:r>
            <a:endParaRPr lang="cs-CZ" dirty="0"/>
          </a:p>
          <a:p>
            <a:r>
              <a:rPr lang="cs-CZ" u="sng" dirty="0">
                <a:hlinkClick r:id="rId5"/>
              </a:rPr>
              <a:t>http://eshop.turisticke-znamky.cz/images/large/TR/mala_bedna_1_LRG.jpg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02883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339</Words>
  <Application>Microsoft Office PowerPoint</Application>
  <PresentationFormat>Předvádění na obrazovce (4:3)</PresentationFormat>
  <Paragraphs>47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55</cp:revision>
  <dcterms:created xsi:type="dcterms:W3CDTF">2013-12-09T13:37:06Z</dcterms:created>
  <dcterms:modified xsi:type="dcterms:W3CDTF">2014-07-23T10:43:21Z</dcterms:modified>
</cp:coreProperties>
</file>