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4001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1574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4115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057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0953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1847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2732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041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2461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3501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4734-666D-47F3-AB79-E7564D8802F5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7C2C-22BE-4A4D-B96A-0F3744C1ED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343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944734-666D-47F3-AB79-E7564D8802F5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07C2C-22BE-4A4D-B96A-0F3744C1ED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4246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luxfon.com/images/201203/luxfon.com_10346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14783841"/>
              </p:ext>
            </p:extLst>
          </p:nvPr>
        </p:nvGraphicFramePr>
        <p:xfrm>
          <a:off x="539552" y="1570064"/>
          <a:ext cx="7416824" cy="4812181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3009363"/>
                <a:gridCol w="4407461"/>
              </a:tblGrid>
              <a:tr h="9100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30.duben</a:t>
                      </a:r>
                      <a:r>
                        <a:rPr lang="cs-CZ" sz="1600" b="1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="1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– Filipojakubská noc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50412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Popis a pranostiky</a:t>
                      </a:r>
                      <a:r>
                        <a:rPr lang="cs-CZ" sz="1600" b="1" baseline="0" dirty="0" smtClean="0">
                          <a:effectLst/>
                        </a:rPr>
                        <a:t> </a:t>
                      </a:r>
                      <a:r>
                        <a:rPr lang="cs-CZ" sz="1600" b="1" baseline="0" smtClean="0">
                          <a:effectLst/>
                        </a:rPr>
                        <a:t>svátku 30.duben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7</a:t>
                      </a:r>
                      <a:r>
                        <a:rPr lang="cs-CZ" sz="1600" b="1" dirty="0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</a:t>
                      </a:r>
                      <a:r>
                        <a:rPr lang="cs-CZ" sz="1600" b="1" dirty="0" smtClean="0">
                          <a:effectLst/>
                        </a:rPr>
                        <a:t>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dirty="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7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757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5" name="Zástupný symbol pro obsah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05233"/>
            <a:ext cx="5778531" cy="112766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184" y="0"/>
            <a:ext cx="2915816" cy="1362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73997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4602" y="2060848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30. DUBEN - FILIPOJAKUBSKÁ NOC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764704"/>
            <a:ext cx="66967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DUBEN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0246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831" y="908720"/>
            <a:ext cx="78896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NÁZEV FILIPOJAKUBSKÁ NOC JE SLOŽEN ZE JMEN </a:t>
            </a:r>
            <a:r>
              <a:rPr lang="cs-CZ" sz="3600" b="1" dirty="0" smtClean="0"/>
              <a:t>FILIP</a:t>
            </a:r>
            <a:r>
              <a:rPr lang="cs-CZ" sz="3600" dirty="0" smtClean="0"/>
              <a:t> A </a:t>
            </a:r>
            <a:r>
              <a:rPr lang="cs-CZ" sz="3600" b="1" dirty="0" smtClean="0"/>
              <a:t>JAKUB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831" y="2564904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FILIP MÁ SVÁTEK </a:t>
            </a:r>
            <a:r>
              <a:rPr lang="cs-CZ" sz="3600" b="1" dirty="0" smtClean="0"/>
              <a:t>30. DUBNA </a:t>
            </a:r>
            <a:r>
              <a:rPr lang="cs-CZ" sz="3600" dirty="0" smtClean="0"/>
              <a:t>A JAKUB </a:t>
            </a:r>
            <a:r>
              <a:rPr lang="cs-CZ" sz="3600" b="1" dirty="0" smtClean="0"/>
              <a:t>1. KVĚTNA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831" y="4158030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JAK JE JASNÉ Z NÁZVU, FILIPOJAKUBSKÁ NOC SE SLAVÍ V NOCI Z 30. DUBNA NA 1. KVĚTNA.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478858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ČESKÉ REPUBLICE ŘÍKÁME TOMUTO SVÁTKU </a:t>
            </a:r>
            <a:r>
              <a:rPr lang="cs-CZ" sz="3600" b="1" dirty="0" smtClean="0"/>
              <a:t>„ČARODĚJNICE.“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2796791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76295" y="1484784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PROČ ČARODĚJNICE?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1279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ČARODĚJNICE JSOU SYMBOLEM ZLA A V NOCI Z 30. DUBNA NA 1. KVĚTNA MÁ PRÝ ZLO NEJVĚTŠÍ SÍLU.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036881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ČARODĚJNICE SE PODLE PŘÍBĚHŮ SETKÁVALY NA TAJNÝCH MÍSTECH. JEJICH SETKÁNÍM SE ŘÍKALO </a:t>
            </a:r>
            <a:r>
              <a:rPr lang="cs-CZ" sz="3600" b="1" dirty="0" smtClean="0"/>
              <a:t>SABA</a:t>
            </a:r>
            <a:r>
              <a:rPr lang="cs-CZ" sz="3600" dirty="0" smtClean="0"/>
              <a:t>T A NEBO </a:t>
            </a:r>
            <a:r>
              <a:rPr lang="cs-CZ" sz="3600" b="1" dirty="0" smtClean="0"/>
              <a:t>BELTINE</a:t>
            </a:r>
            <a:r>
              <a:rPr lang="cs-CZ" sz="3600" dirty="0" smtClean="0"/>
              <a:t>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873293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6551" y="980728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SABATY LÉTALY ČARODĚJNICE NA KOŠŤATECH, KTERÁ BYLA OČAROVANÁ.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6551" y="2564904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JINDE PRÝ JEZDILY ČARODĚJNICE NA SVÁ SETKÁNÍ NA VLCÍCH.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6551" y="4149079"/>
            <a:ext cx="74498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KDYŽ SE VŠECHNY SEŠLY, KOUZLILY A VYMÝŠLELY NOVÉ LEKTVARY.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232576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3891" y="980728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TENTO VEČER SE ROZDĚLÁVAJÍ OHNĚ, ABY LIDI CHRÁNILY. ČARODĚJNICE SE OHNĚ BOJÍ.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891" y="3068960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DNES UŽ VÍME, ŽE ČARODĚJNICE NEEXISTUJÍ, ALE TENTO ZVYK SE STÁLE UDRŽUJE.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49412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252507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PRANOSTIKY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7686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11878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FILIPA A JAKUBA DÉŠŤ – TO ZLÁ ZVĚST.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820723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FILIPA A JAKUBA KONÍČEK TRÁVY NAŠKUBÁ.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284984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JAKUBA A FILIPA ZELENÁ SE KAŽDÁ LÍPA.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725144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PŘED FILIPEM DEŠTÍK NOČNÍ ÚRODU NÁM VĚŠTÍ ROČNÍ.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993832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01207" y="169576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SPOJ STEJNÉ OBRÁZKY</a:t>
            </a:r>
            <a:endParaRPr lang="cs-CZ" sz="3600" b="1" dirty="0"/>
          </a:p>
        </p:txBody>
      </p:sp>
      <p:pic>
        <p:nvPicPr>
          <p:cNvPr id="1026" name="Picture 2" descr="C:\Users\User\AppData\Local\Microsoft\Windows\INetCache\IE\5F17QREZ\MC900428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793732"/>
            <a:ext cx="1105318" cy="1115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ser\AppData\Local\Microsoft\Windows\INetCache\IE\5F17QREZ\MC900428387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9045" y="3923380"/>
            <a:ext cx="1105318" cy="1115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INetCache\IE\5F17QREZ\MC9003403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6118" y="5229200"/>
            <a:ext cx="882920" cy="113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User\AppData\Local\Microsoft\Windows\INetCache\IE\5F17QREZ\MC900340346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8144" y="3913466"/>
            <a:ext cx="882920" cy="113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ser\AppData\Local\Microsoft\Windows\INetCache\IE\W601HUJ8\MC9004414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7715" y="5383401"/>
            <a:ext cx="950127" cy="1271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User\AppData\Local\Microsoft\Windows\INetCache\IE\W601HUJ8\MC900441419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564" y="2264888"/>
            <a:ext cx="950127" cy="1271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INetCache\IE\W601HUJ8\MC9003403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564" y="5318283"/>
            <a:ext cx="1103274" cy="796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User\AppData\Local\Microsoft\Windows\INetCache\IE\W601HUJ8\MC900340378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9802" y="887505"/>
            <a:ext cx="1103274" cy="796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ser\AppData\Local\Microsoft\Windows\INetCache\IE\5F17QREZ\MC9003002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3510" y="2742621"/>
            <a:ext cx="1334801" cy="883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User\AppData\Local\Microsoft\Windows\INetCache\IE\5F17QREZ\MC900300263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9424" y="2504291"/>
            <a:ext cx="1334801" cy="883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ser\AppData\Local\Microsoft\Windows\INetCache\IE\SZEVD6NF\MC9003204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12778" y="4028660"/>
            <a:ext cx="1062537" cy="905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User\AppData\Local\Microsoft\Windows\INetCache\IE\SZEVD6NF\MC900320446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751" y="3971968"/>
            <a:ext cx="1062537" cy="905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ser\AppData\Local\Microsoft\Windows\INetCache\IE\MYWRILB2\MC9003894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5693" y="2412985"/>
            <a:ext cx="1512022" cy="97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9" descr="C:\Users\User\AppData\Local\Microsoft\Windows\INetCache\IE\MYWRILB2\MC900389406[1].wmf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2968" y="5337864"/>
            <a:ext cx="1512022" cy="97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ser\AppData\Local\Microsoft\Windows\INetCache\IE\SZEVD6NF\MC90042810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4687" y="1196871"/>
            <a:ext cx="1068103" cy="97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1" descr="C:\Users\User\AppData\Local\Microsoft\Windows\INetCache\IE\SZEVD6NF\MC900428107[1].wmf"/>
          <p:cNvPicPr>
            <a:picLocks noChangeAspect="1" noChangeArrowheads="1"/>
          </p:cNvPicPr>
          <p:nvPr/>
        </p:nvPicPr>
        <p:blipFill>
          <a:blip r:embed="rId9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0000" y="5531500"/>
            <a:ext cx="1068103" cy="97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ser\AppData\Local\Microsoft\Windows\INetCache\IE\MYWRILB2\MC90029018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3346" y="2900519"/>
            <a:ext cx="1175392" cy="720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C:\Users\User\AppData\Local\Microsoft\Windows\INetCache\IE\MYWRILB2\MC900290188[1].wmf"/>
          <p:cNvPicPr>
            <a:picLocks noChangeAspect="1" noChangeArrowheads="1"/>
          </p:cNvPicPr>
          <p:nvPr/>
        </p:nvPicPr>
        <p:blipFill>
          <a:blip r:embed="rId10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6667" y="1144448"/>
            <a:ext cx="1175392" cy="720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ser\AppData\Local\Microsoft\Windows\INetCache\IE\W601HUJ8\MC90042412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6118" y="3913466"/>
            <a:ext cx="1554894" cy="100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3" descr="C:\Users\User\AppData\Local\Microsoft\Windows\INetCache\IE\W601HUJ8\MC900424124[1].wmf"/>
          <p:cNvPicPr>
            <a:picLocks noChangeAspect="1" noChangeArrowheads="1"/>
          </p:cNvPicPr>
          <p:nvPr/>
        </p:nvPicPr>
        <p:blipFill>
          <a:blip r:embed="rId11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1456" y="999896"/>
            <a:ext cx="1554894" cy="100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48336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http://luxfon.com/images/201203/luxfon.com_10346.jpg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51 - 56, nakl. </a:t>
            </a:r>
            <a:r>
              <a:rPr lang="cs-CZ" dirty="0" err="1"/>
              <a:t>Rubico</a:t>
            </a:r>
            <a:r>
              <a:rPr lang="cs-CZ" dirty="0"/>
              <a:t>, Olomouc, ISBN 978-80-7346-096-9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979096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271</Words>
  <Application>Microsoft Office PowerPoint</Application>
  <PresentationFormat>Předvádění na obrazovce (4:3)</PresentationFormat>
  <Paragraphs>43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30</cp:revision>
  <dcterms:created xsi:type="dcterms:W3CDTF">2014-01-10T11:56:33Z</dcterms:created>
  <dcterms:modified xsi:type="dcterms:W3CDTF">2014-07-23T10:48:54Z</dcterms:modified>
</cp:coreProperties>
</file>