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200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B0A0B-A77C-4A7E-98DE-027EDDD4A66D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AC4E-EB36-4080-8BF2-7D4602CF51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764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B0A0B-A77C-4A7E-98DE-027EDDD4A66D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AC4E-EB36-4080-8BF2-7D4602CF51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989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B0A0B-A77C-4A7E-98DE-027EDDD4A66D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AC4E-EB36-4080-8BF2-7D4602CF51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3717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B0A0B-A77C-4A7E-98DE-027EDDD4A66D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AC4E-EB36-4080-8BF2-7D4602CF51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1132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B0A0B-A77C-4A7E-98DE-027EDDD4A66D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AC4E-EB36-4080-8BF2-7D4602CF51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9830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B0A0B-A77C-4A7E-98DE-027EDDD4A66D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AC4E-EB36-4080-8BF2-7D4602CF51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5780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B0A0B-A77C-4A7E-98DE-027EDDD4A66D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AC4E-EB36-4080-8BF2-7D4602CF51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7510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B0A0B-A77C-4A7E-98DE-027EDDD4A66D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AC4E-EB36-4080-8BF2-7D4602CF51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8821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B0A0B-A77C-4A7E-98DE-027EDDD4A66D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AC4E-EB36-4080-8BF2-7D4602CF51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6452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B0A0B-A77C-4A7E-98DE-027EDDD4A66D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AC4E-EB36-4080-8BF2-7D4602CF51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15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B0A0B-A77C-4A7E-98DE-027EDDD4A66D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AC4E-EB36-4080-8BF2-7D4602CF51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6231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5000"/>
            <a:lum/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artisticCrisscrossEtching trans="8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B0A0B-A77C-4A7E-98DE-027EDDD4A66D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5AC4E-EB36-4080-8BF2-7D4602CF51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1993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microsoft.com/office/2007/relationships/hdphoto" Target="../media/hdphoto2.wdp"/><Relationship Id="rId7" Type="http://schemas.openxmlformats.org/officeDocument/2006/relationships/image" Target="../media/image7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microsoft.com/office/2007/relationships/hdphoto" Target="../media/hdphoto3.wdp"/><Relationship Id="rId4" Type="http://schemas.openxmlformats.org/officeDocument/2006/relationships/image" Target="../media/image5.jpeg"/><Relationship Id="rId9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pptbackgrounds.net/uploads/autumn-leaves-yellow-powerpoint-background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57802241"/>
              </p:ext>
            </p:extLst>
          </p:nvPr>
        </p:nvGraphicFramePr>
        <p:xfrm>
          <a:off x="688022" y="1733797"/>
          <a:ext cx="7628394" cy="4792064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590775"/>
                <a:gridCol w="5037619"/>
              </a:tblGrid>
              <a:tr h="90524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32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32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DUM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Listopad - Advent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5014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Popis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Popis, zvyky, tradice a pranostiky </a:t>
                      </a:r>
                      <a:r>
                        <a:rPr lang="cs-CZ" sz="1600" b="1" smtClean="0">
                          <a:effectLst/>
                        </a:rPr>
                        <a:t>v listopadu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32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>
                          <a:effectLst/>
                        </a:rPr>
                        <a:t>7</a:t>
                      </a:r>
                      <a:r>
                        <a:rPr lang="cs-CZ" sz="1600" b="1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32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Bc. Hana 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325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7325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dirty="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13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7325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6" name="Zástupný symbol pro obsah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637" y="292091"/>
            <a:ext cx="5778531" cy="11276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84168" y="-9195"/>
            <a:ext cx="3037182" cy="1418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61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331640" y="692696"/>
            <a:ext cx="6264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LISTOPAD</a:t>
            </a:r>
            <a:endParaRPr lang="cs-CZ" sz="5400" dirty="0">
              <a:solidFill>
                <a:srgbClr val="43200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35696" y="1988840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432003"/>
                </a:solidFill>
              </a:rPr>
              <a:t>ADVENT</a:t>
            </a:r>
            <a:endParaRPr lang="cs-CZ" sz="5400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294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SLOVO </a:t>
            </a:r>
            <a:r>
              <a:rPr lang="cs-CZ" sz="3600" b="1" dirty="0" smtClean="0"/>
              <a:t>ADVENT</a:t>
            </a:r>
            <a:r>
              <a:rPr lang="cs-CZ" sz="3600" dirty="0" smtClean="0"/>
              <a:t> ZNAMENÁ </a:t>
            </a:r>
            <a:r>
              <a:rPr lang="cs-CZ" sz="3600" b="1" dirty="0" smtClean="0"/>
              <a:t>PŘÍCHOD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060848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ADVENT JE DOBA, KDY SE ČEKÁ NA PŘÍCHOD, </a:t>
            </a:r>
            <a:r>
              <a:rPr lang="cs-CZ" sz="3600" b="1" dirty="0" smtClean="0"/>
              <a:t>NAROZENÍ</a:t>
            </a:r>
            <a:r>
              <a:rPr lang="cs-CZ" sz="3600" dirty="0" smtClean="0"/>
              <a:t> JEŽÍŠE.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501008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OBDOBÍ ADVENTU ZAČÍNÁ VŽDY V NEDĚLI, KTERÁ JE NEJBLÍŽE 30. LISTOPADU. V TENTO DEN MÁ SVÁTEK ONDŘEJ.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991902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980728"/>
            <a:ext cx="756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ADVENT TRVÁ VĚTŠINOU 4 TÝDNY. POSLEDNÍ NEDĚLE SE SLAVÍ VŽDY PŘED 25. PROSINCEM.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293096"/>
            <a:ext cx="8388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NĚKDY SE STANE, ŽE POSLEDNÍ ADVENTNÍ NEDĚLE VYJDE NA 24. PROSINCE.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5" y="2852936"/>
            <a:ext cx="81369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NÁZVY NEDĚLÍ JSOU: </a:t>
            </a:r>
            <a:r>
              <a:rPr lang="cs-CZ" sz="3600" b="1" dirty="0" smtClean="0"/>
              <a:t>ŽELEZNÁ</a:t>
            </a:r>
            <a:r>
              <a:rPr lang="cs-CZ" sz="3600" dirty="0" smtClean="0"/>
              <a:t>, </a:t>
            </a:r>
            <a:r>
              <a:rPr lang="cs-CZ" sz="3600" b="1" dirty="0" smtClean="0"/>
              <a:t>BRONZOVÁ</a:t>
            </a:r>
            <a:r>
              <a:rPr lang="cs-CZ" sz="3600" dirty="0" smtClean="0"/>
              <a:t>, </a:t>
            </a:r>
            <a:r>
              <a:rPr lang="cs-CZ" sz="3600" b="1" dirty="0" smtClean="0"/>
              <a:t>STŘÍBRNÁ</a:t>
            </a:r>
            <a:r>
              <a:rPr lang="cs-CZ" sz="3600" dirty="0" smtClean="0"/>
              <a:t> A </a:t>
            </a:r>
            <a:r>
              <a:rPr lang="cs-CZ" sz="3600" b="1" dirty="0" smtClean="0"/>
              <a:t>ZLATÁ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75566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052736"/>
            <a:ext cx="6120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ZVYKY A TRADICE</a:t>
            </a:r>
            <a:endParaRPr lang="cs-CZ" sz="5400" b="1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0867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6471" y="692696"/>
            <a:ext cx="36903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432003"/>
                </a:solidFill>
              </a:rPr>
              <a:t>ADVENTNÍ VĚNEC</a:t>
            </a:r>
            <a:endParaRPr lang="cs-CZ" sz="3600" b="1" dirty="0">
              <a:solidFill>
                <a:srgbClr val="43200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8366" y="1556792"/>
            <a:ext cx="82021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 ZVYKEM VYRÁBĚT PŘED ADVENTEM ADVENTNÍ </a:t>
            </a:r>
            <a:r>
              <a:rPr lang="cs-CZ" sz="3600" dirty="0" smtClean="0"/>
              <a:t>VĚNEC </a:t>
            </a:r>
            <a:r>
              <a:rPr lang="cs-CZ" sz="3600" dirty="0" smtClean="0"/>
              <a:t>NEBO SVÍCEN.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8074" y="2772610"/>
            <a:ext cx="803838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TENTO VĚNEC SLOUŽÍ JAKO MALÝ KALENDÁŘ, KTERÝ NÁM ODPOČÍTÁVÁ TÝDNY DO VÁNOC.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8366" y="4679270"/>
            <a:ext cx="8254406" cy="177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KAŽDÝ VĚNEC, SVÍCEN ZDOBÍ 4 SVÍČKY, KTERÉ SE POSTUPNĚ ZAPALUJÍ. KAŽDOU NEDĚLI JEDNA.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507301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432003"/>
                </a:solidFill>
              </a:rPr>
              <a:t>ADVENTNÍ KALENDÁŘ</a:t>
            </a:r>
            <a:endParaRPr lang="cs-CZ" sz="3600" b="1" dirty="0">
              <a:solidFill>
                <a:srgbClr val="43200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9205" y="1543196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ADVENTNÍ KALENDÁŘ JE HLAVNĚ PRO DĚTI.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9205" y="2762672"/>
            <a:ext cx="82499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TENTO KALENDÁŘ MÁ ČASTO 24 OKÉNEK A V KAŽDÉM JE NĚJAKÁ SLADKOST.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9205" y="4077072"/>
            <a:ext cx="81928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DĚTI ZAČÍNAJÍ POUŽÍVAT KALENDÁŘ VŽDY 1. PROSINCE A KONČÍ 24. PROSINCE NA ŠTĚDRÝ DEN.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198226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50996" y="1052736"/>
            <a:ext cx="6192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PRANOSTIKY</a:t>
            </a:r>
            <a:endParaRPr lang="cs-CZ" sz="5400" b="1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635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ZAČNE-LI ZIMA AŽ S ADVENTEM, POTRVÁ DESET TÝDNŮ.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420888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JE-LI PRVNÍ TÝDEN ADVENTNÍ MRAZIVO, BUDE ZIMA OSMNÁCT NEDĚL TRVAT.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933056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CHODÍ-LI SE V ADVENTĚ BEZ KOŽICHA, BUDE SE V POSTĚ JISTĚ NOSIT.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042863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332656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SPOJ PŘEDMĚTY S TVAREM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624104" y="5442463"/>
            <a:ext cx="1283599" cy="1226897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3419872" y="5442463"/>
            <a:ext cx="1656184" cy="1226897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004992" y="5442463"/>
            <a:ext cx="1296144" cy="122413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User\AppData\Local\Microsoft\Windows\INetCache\IE\5F17QREZ\MP900427613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182" t="20904" r="23536" b="32631"/>
          <a:stretch/>
        </p:blipFill>
        <p:spPr bwMode="auto">
          <a:xfrm>
            <a:off x="3458700" y="1422697"/>
            <a:ext cx="1119038" cy="1076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INetCache\IE\W601HUJ8\MP90040494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63" t="14714" r="24622" b="15286"/>
          <a:stretch/>
        </p:blipFill>
        <p:spPr bwMode="auto">
          <a:xfrm>
            <a:off x="7452320" y="3616776"/>
            <a:ext cx="1296144" cy="1258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ser\AppData\Local\Microsoft\Windows\INetCache\IE\5F17QREZ\MP900403304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01" t="23489" r="18260" b="40488"/>
          <a:stretch/>
        </p:blipFill>
        <p:spPr bwMode="auto">
          <a:xfrm>
            <a:off x="323528" y="1328548"/>
            <a:ext cx="258933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ser\AppData\Local\Microsoft\Windows\INetCache\IE\SZEVD6NF\MC9003893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8060" y="3400254"/>
            <a:ext cx="1459678" cy="142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ser\AppData\Local\Microsoft\Windows\INetCache\IE\W601HUJ8\MC9003346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6875" y="1975357"/>
            <a:ext cx="1837944" cy="1669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ser\AppData\Local\Microsoft\Windows\INetCache\IE\W601HUJ8\MC900411410[1].wmf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9412"/>
          <a:stretch/>
        </p:blipFill>
        <p:spPr bwMode="auto">
          <a:xfrm>
            <a:off x="7259781" y="1130759"/>
            <a:ext cx="1554389" cy="1519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19351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http://www.pptbackgrounds.net/uploads/autumn-leaves-yellow-powerpoint-backgrounds.jpg</a:t>
            </a:r>
            <a:endParaRPr lang="cs-CZ" dirty="0"/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str. 97-98., nakl. </a:t>
            </a:r>
            <a:r>
              <a:rPr lang="cs-CZ" dirty="0" err="1"/>
              <a:t>Rubico</a:t>
            </a:r>
            <a:r>
              <a:rPr lang="cs-CZ" dirty="0"/>
              <a:t>, Olomouc, ISBN 978-80-7346-096-9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smtClean="0"/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273221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270</Words>
  <Application>Microsoft Office PowerPoint</Application>
  <PresentationFormat>Předvádění na obrazovce (4:3)</PresentationFormat>
  <Paragraphs>45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31</cp:revision>
  <dcterms:created xsi:type="dcterms:W3CDTF">2014-02-04T11:15:24Z</dcterms:created>
  <dcterms:modified xsi:type="dcterms:W3CDTF">2014-07-23T10:55:40Z</dcterms:modified>
</cp:coreProperties>
</file>