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9" r:id="rId2"/>
    <p:sldId id="256" r:id="rId3"/>
    <p:sldId id="257" r:id="rId4"/>
    <p:sldId id="262" r:id="rId5"/>
    <p:sldId id="259" r:id="rId6"/>
    <p:sldId id="258" r:id="rId7"/>
    <p:sldId id="260" r:id="rId8"/>
    <p:sldId id="266" r:id="rId9"/>
    <p:sldId id="261" r:id="rId10"/>
    <p:sldId id="263" r:id="rId11"/>
    <p:sldId id="265" r:id="rId12"/>
    <p:sldId id="264" r:id="rId13"/>
    <p:sldId id="267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CC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88D284-380C-4AB3-8301-95B49EE6D5BF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F8C060-D0A5-4E3F-B48D-051BAEB3828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362394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88D284-380C-4AB3-8301-95B49EE6D5BF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F8C060-D0A5-4E3F-B48D-051BAEB3828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829652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88D284-380C-4AB3-8301-95B49EE6D5BF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F8C060-D0A5-4E3F-B48D-051BAEB3828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516818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88D284-380C-4AB3-8301-95B49EE6D5BF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F8C060-D0A5-4E3F-B48D-051BAEB3828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53637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88D284-380C-4AB3-8301-95B49EE6D5BF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F8C060-D0A5-4E3F-B48D-051BAEB3828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541090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88D284-380C-4AB3-8301-95B49EE6D5BF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F8C060-D0A5-4E3F-B48D-051BAEB3828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695238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88D284-380C-4AB3-8301-95B49EE6D5BF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F8C060-D0A5-4E3F-B48D-051BAEB3828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572598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88D284-380C-4AB3-8301-95B49EE6D5BF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F8C060-D0A5-4E3F-B48D-051BAEB3828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238854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88D284-380C-4AB3-8301-95B49EE6D5BF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F8C060-D0A5-4E3F-B48D-051BAEB3828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402560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88D284-380C-4AB3-8301-95B49EE6D5BF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F8C060-D0A5-4E3F-B48D-051BAEB3828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60186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88D284-380C-4AB3-8301-95B49EE6D5BF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F8C060-D0A5-4E3F-B48D-051BAEB3828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603384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888D284-380C-4AB3-8301-95B49EE6D5BF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FF8C060-D0A5-4E3F-B48D-051BAEB3828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855894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680" y="4994179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323608" y="4293096"/>
            <a:ext cx="6400800" cy="456456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chemeClr val="tx1"/>
                </a:solidFill>
              </a:rPr>
              <a:t>VY_32_INOVACE_05-04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483768" y="836712"/>
            <a:ext cx="378289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Mechanika</a:t>
            </a:r>
            <a:endParaRPr lang="cs-CZ" sz="5400" b="1" cap="all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387853104"/>
              </p:ext>
            </p:extLst>
          </p:nvPr>
        </p:nvGraphicFramePr>
        <p:xfrm>
          <a:off x="1271017" y="2204864"/>
          <a:ext cx="6208395" cy="192024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08760"/>
                <a:gridCol w="4699635"/>
              </a:tblGrid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VII. r.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Vzdělávací oblast: 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Člověk a příroda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Vzdělávací obor: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Fyzika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Tematický okruh: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Mechanika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Téma: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b="1" kern="50" dirty="0" smtClean="0">
                          <a:effectLst/>
                        </a:rPr>
                        <a:t>Síla</a:t>
                      </a:r>
                      <a:endParaRPr lang="cs-CZ" sz="1200" b="1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Jméno autora: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Jaroslava Vondráčková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Vytvořeno dne: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 </a:t>
                      </a:r>
                      <a:r>
                        <a:rPr lang="cs-CZ" sz="1400" kern="50" smtClean="0">
                          <a:effectLst/>
                        </a:rPr>
                        <a:t>26.3.2011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Metodický popis,</a:t>
                      </a:r>
                      <a:endParaRPr lang="cs-CZ" sz="1200" kern="50" dirty="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(anotace):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Seznamuje se znázorněním síly,</a:t>
                      </a:r>
                      <a:r>
                        <a:rPr lang="cs-CZ" sz="1400" kern="50" baseline="0" dirty="0" smtClean="0">
                          <a:effectLst/>
                        </a:rPr>
                        <a:t> určujícími vlastnostmi, jejími značkou a jednotkami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7889357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3779912" y="2967335"/>
            <a:ext cx="140936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SÍLA</a:t>
            </a:r>
            <a:endParaRPr lang="cs-CZ" sz="5400" b="1" cap="all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867320" y="2967335"/>
            <a:ext cx="140936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SÍLA</a:t>
            </a:r>
            <a:endParaRPr lang="cs-CZ" sz="5400" b="1" cap="none" spc="0" dirty="0">
              <a:ln w="24500" cmpd="dbl">
                <a:solidFill>
                  <a:schemeClr val="accent2">
                    <a:shade val="85000"/>
                    <a:satMod val="155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2">
                      <a:tint val="10000"/>
                      <a:satMod val="155000"/>
                    </a:schemeClr>
                  </a:gs>
                  <a:gs pos="60000">
                    <a:schemeClr val="accent2">
                      <a:tint val="30000"/>
                      <a:satMod val="155000"/>
                    </a:schemeClr>
                  </a:gs>
                  <a:gs pos="100000">
                    <a:schemeClr val="accent2">
                      <a:tint val="73000"/>
                      <a:satMod val="155000"/>
                    </a:schemeClr>
                  </a:gs>
                </a:gsLst>
                <a:lin ang="5400000"/>
              </a:gradFill>
              <a:effectLst>
                <a:outerShdw blurRad="38100" dist="38100" dir="7020000" algn="tl">
                  <a:srgbClr val="000000">
                    <a:alpha val="35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867320" y="2967335"/>
            <a:ext cx="140936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SÍLA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867320" y="2967335"/>
            <a:ext cx="140936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SÍLA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867320" y="2967335"/>
            <a:ext cx="140936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SÍLA</a:t>
            </a:r>
            <a:endParaRPr lang="cs-CZ" sz="54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867320" y="2967335"/>
            <a:ext cx="140936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SÍLA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867320" y="2967335"/>
            <a:ext cx="140936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SÍLA</a:t>
            </a:r>
            <a:endParaRPr lang="cs-CZ" sz="54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3867320" y="2967335"/>
            <a:ext cx="140936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SÍLA</a:t>
            </a:r>
            <a:endParaRPr lang="cs-CZ" sz="54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3867320" y="2967335"/>
            <a:ext cx="140936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SÍLA</a:t>
            </a:r>
            <a:endParaRPr lang="cs-CZ" sz="54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568996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Druhy sil</a:t>
            </a:r>
            <a:endParaRPr lang="cs-CZ" sz="3200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b="1" dirty="0" smtClean="0"/>
              <a:t>Gravitační</a:t>
            </a:r>
          </a:p>
          <a:p>
            <a:r>
              <a:rPr lang="cs-CZ" b="1" dirty="0" smtClean="0"/>
              <a:t>Magnetická</a:t>
            </a:r>
          </a:p>
          <a:p>
            <a:r>
              <a:rPr lang="cs-CZ" b="1" dirty="0" smtClean="0"/>
              <a:t>Elektrická</a:t>
            </a:r>
          </a:p>
          <a:p>
            <a:r>
              <a:rPr lang="cs-CZ" b="1" dirty="0" smtClean="0"/>
              <a:t>Jaderná</a:t>
            </a:r>
          </a:p>
          <a:p>
            <a:r>
              <a:rPr lang="cs-CZ" b="1" dirty="0" smtClean="0"/>
              <a:t>Tlaková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dirty="0" smtClean="0"/>
              <a:t>Umíš o uvedených silách něco říci?</a:t>
            </a:r>
          </a:p>
          <a:p>
            <a:endParaRPr lang="cs-CZ" dirty="0" smtClean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4294967295"/>
          </p:nvPr>
        </p:nvSpPr>
        <p:spPr>
          <a:xfrm>
            <a:off x="5105400" y="1600200"/>
            <a:ext cx="4038600" cy="3052763"/>
          </a:xfrm>
        </p:spPr>
        <p:txBody>
          <a:bodyPr>
            <a:normAutofit/>
          </a:bodyPr>
          <a:lstStyle/>
          <a:p>
            <a:r>
              <a:rPr lang="cs-CZ" b="1" dirty="0" smtClean="0"/>
              <a:t>Vztlaková</a:t>
            </a:r>
          </a:p>
          <a:p>
            <a:r>
              <a:rPr lang="cs-CZ" b="1" dirty="0" smtClean="0"/>
              <a:t>Odpudivá</a:t>
            </a:r>
          </a:p>
          <a:p>
            <a:r>
              <a:rPr lang="cs-CZ" b="1" dirty="0" smtClean="0"/>
              <a:t>Přitažlivá</a:t>
            </a:r>
            <a:endParaRPr lang="cs-CZ" b="1" dirty="0" smtClean="0"/>
          </a:p>
          <a:p>
            <a:pPr marL="342900" lvl="2" indent="-342900"/>
            <a:r>
              <a:rPr lang="cs-CZ" sz="2800" b="1" dirty="0" smtClean="0"/>
              <a:t>Třecí</a:t>
            </a:r>
          </a:p>
          <a:p>
            <a:pPr marL="342900" lvl="2" indent="-342900"/>
            <a:r>
              <a:rPr lang="cs-CZ" sz="2800" b="1" dirty="0" smtClean="0"/>
              <a:t>Tahová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428955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29600" cy="1440160"/>
          </a:xfrm>
        </p:spPr>
        <p:txBody>
          <a:bodyPr>
            <a:normAutofit/>
          </a:bodyPr>
          <a:lstStyle/>
          <a:p>
            <a:r>
              <a:rPr lang="cs-CZ" sz="2000" b="1" dirty="0" smtClean="0"/>
              <a:t>Po kom je nazvána jednotka síly?</a:t>
            </a:r>
            <a:br>
              <a:rPr lang="cs-CZ" sz="2000" b="1" dirty="0" smtClean="0"/>
            </a:br>
            <a:r>
              <a:rPr lang="cs-CZ" sz="2400" b="1" dirty="0" smtClean="0"/>
              <a:t>Isaac Newton - </a:t>
            </a:r>
            <a:r>
              <a:rPr lang="cs-CZ" sz="2000" b="1" dirty="0" smtClean="0"/>
              <a:t>možná největší génius v dějinách vědy.</a:t>
            </a:r>
            <a:r>
              <a:rPr lang="cs-CZ" sz="1600" b="1" dirty="0" smtClean="0"/>
              <a:t> </a:t>
            </a:r>
            <a:br>
              <a:rPr lang="cs-CZ" sz="1600" b="1" dirty="0" smtClean="0"/>
            </a:br>
            <a:r>
              <a:rPr lang="cs-CZ" sz="1600" b="1" dirty="0" smtClean="0"/>
              <a:t>Jeho mechanika se stala dokonalým vzorem moderní vědecké teorie novověku.</a:t>
            </a:r>
            <a:endParaRPr lang="cs-CZ" sz="2000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67544" y="2060848"/>
            <a:ext cx="8229600" cy="4525963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endParaRPr lang="cs-CZ" dirty="0" smtClean="0"/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r>
              <a:rPr lang="cs-CZ" sz="2800" b="1" dirty="0" smtClean="0"/>
              <a:t>Značka síly  </a:t>
            </a:r>
            <a:r>
              <a:rPr lang="cs-CZ" b="1" dirty="0" smtClean="0">
                <a:solidFill>
                  <a:srgbClr val="FF0000"/>
                </a:solidFill>
              </a:rPr>
              <a:t>F</a:t>
            </a:r>
          </a:p>
          <a:p>
            <a:pPr marL="0" indent="0">
              <a:buNone/>
            </a:pPr>
            <a:r>
              <a:rPr lang="cs-CZ" sz="2800" b="1" dirty="0" smtClean="0"/>
              <a:t>Jednotkou síly je newton / </a:t>
            </a:r>
            <a:r>
              <a:rPr lang="cs-CZ" sz="2800" b="1" dirty="0" err="1" smtClean="0"/>
              <a:t>ňútn</a:t>
            </a:r>
            <a:r>
              <a:rPr lang="cs-CZ" sz="2800" b="1" dirty="0" smtClean="0"/>
              <a:t> /   </a:t>
            </a:r>
            <a:r>
              <a:rPr lang="cs-CZ" sz="2800" b="1" dirty="0" smtClean="0">
                <a:solidFill>
                  <a:srgbClr val="FF0000"/>
                </a:solidFill>
              </a:rPr>
              <a:t>N</a:t>
            </a:r>
          </a:p>
          <a:p>
            <a:pPr marL="0" indent="0">
              <a:buNone/>
            </a:pPr>
            <a:endParaRPr lang="cs-CZ" sz="2800" b="1" dirty="0"/>
          </a:p>
          <a:p>
            <a:pPr marL="0" indent="0">
              <a:buNone/>
            </a:pPr>
            <a:r>
              <a:rPr lang="cs-CZ" sz="2800" b="1" dirty="0" smtClean="0"/>
              <a:t>1 </a:t>
            </a:r>
            <a:r>
              <a:rPr lang="cs-CZ" sz="2800" b="1" dirty="0" err="1" smtClean="0"/>
              <a:t>kN</a:t>
            </a:r>
            <a:r>
              <a:rPr lang="cs-CZ" sz="2800" b="1" dirty="0" smtClean="0"/>
              <a:t> = 1000 N</a:t>
            </a:r>
          </a:p>
          <a:p>
            <a:pPr marL="0" indent="0">
              <a:buNone/>
            </a:pPr>
            <a:r>
              <a:rPr lang="cs-CZ" sz="2800" b="1" dirty="0" smtClean="0"/>
              <a:t>1 MN = 1000 </a:t>
            </a:r>
            <a:r>
              <a:rPr lang="cs-CZ" sz="2800" b="1" dirty="0" err="1" smtClean="0"/>
              <a:t>kN</a:t>
            </a:r>
            <a:r>
              <a:rPr lang="cs-CZ" sz="2800" b="1" dirty="0" smtClean="0"/>
              <a:t> = 1 000 000 N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xmlns="" val="21974995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Co u síly určujeme?</a:t>
            </a:r>
            <a:endParaRPr lang="cs-CZ" sz="3200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Působiště </a:t>
            </a:r>
            <a:r>
              <a:rPr lang="cs-CZ" sz="2000" b="1" dirty="0" smtClean="0"/>
              <a:t>- místo, kde síla na tělese působí</a:t>
            </a:r>
            <a:endParaRPr lang="cs-CZ" b="1" dirty="0" smtClean="0"/>
          </a:p>
          <a:p>
            <a:endParaRPr lang="cs-CZ" dirty="0" smtClean="0"/>
          </a:p>
          <a:p>
            <a:r>
              <a:rPr lang="cs-CZ" b="1" dirty="0" smtClean="0"/>
              <a:t>Směr - </a:t>
            </a:r>
            <a:r>
              <a:rPr lang="cs-CZ" sz="2000" b="1" dirty="0" smtClean="0"/>
              <a:t>svislý, vodorovný, šikmý</a:t>
            </a:r>
            <a:endParaRPr lang="cs-CZ" b="1" dirty="0" smtClean="0"/>
          </a:p>
          <a:p>
            <a:endParaRPr lang="cs-CZ" dirty="0" smtClean="0"/>
          </a:p>
          <a:p>
            <a:r>
              <a:rPr lang="cs-CZ" b="1" dirty="0" smtClean="0"/>
              <a:t>Velikost -</a:t>
            </a:r>
            <a:r>
              <a:rPr lang="cs-CZ" sz="2000" b="1" dirty="0" smtClean="0"/>
              <a:t> udáváme v newtonech - </a:t>
            </a:r>
            <a:r>
              <a:rPr lang="cs-CZ" sz="2800" b="1" dirty="0" smtClean="0"/>
              <a:t>N</a:t>
            </a:r>
            <a:endParaRPr lang="cs-CZ" b="1" dirty="0" smtClean="0"/>
          </a:p>
          <a:p>
            <a:endParaRPr lang="cs-CZ" dirty="0" smtClean="0"/>
          </a:p>
          <a:p>
            <a:r>
              <a:rPr lang="cs-CZ" b="1" dirty="0" smtClean="0"/>
              <a:t>Orientaci</a:t>
            </a:r>
            <a:r>
              <a:rPr lang="cs-CZ" sz="2000" b="1" dirty="0" smtClean="0"/>
              <a:t> – vlevo, vpravo, vzhůru, dolů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8620816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395536" y="116632"/>
            <a:ext cx="8301608" cy="1143000"/>
          </a:xfrm>
        </p:spPr>
        <p:txBody>
          <a:bodyPr>
            <a:normAutofit/>
          </a:bodyPr>
          <a:lstStyle/>
          <a:p>
            <a:r>
              <a:rPr lang="cs-CZ" sz="2800" b="1" dirty="0" smtClean="0"/>
              <a:t>Jak sílu znázorňujeme?</a:t>
            </a:r>
            <a:endParaRPr lang="cs-CZ" sz="2800" b="1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381704" y="1288330"/>
            <a:ext cx="8229600" cy="4857403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pPr marL="0" indent="0">
              <a:buNone/>
            </a:pPr>
            <a:r>
              <a:rPr lang="cs-CZ" sz="2400" dirty="0" smtClean="0"/>
              <a:t>        </a:t>
            </a:r>
            <a:r>
              <a:rPr lang="cs-CZ" sz="2400" b="1" dirty="0" smtClean="0"/>
              <a:t>Znázorňujeme ji </a:t>
            </a:r>
            <a:r>
              <a:rPr lang="cs-CZ" b="1" dirty="0" smtClean="0">
                <a:solidFill>
                  <a:srgbClr val="00CC00"/>
                </a:solidFill>
              </a:rPr>
              <a:t>úsečkou se šipkou.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400" b="1" dirty="0" smtClean="0"/>
              <a:t>Narýsujeme přímku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 </a:t>
            </a:r>
            <a:r>
              <a:rPr lang="cs-CZ" sz="2400" b="1" dirty="0" smtClean="0"/>
              <a:t>Podle zvoleného měřítka opatříme přímku dvěma body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400" b="1" dirty="0" smtClean="0"/>
              <a:t>V jednom z koncových bodů úsečky  pomocí šipky určíme orientaci síly.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</p:txBody>
      </p:sp>
      <p:cxnSp>
        <p:nvCxnSpPr>
          <p:cNvPr id="9" name="Přímá spojnice 8"/>
          <p:cNvCxnSpPr/>
          <p:nvPr/>
        </p:nvCxnSpPr>
        <p:spPr>
          <a:xfrm>
            <a:off x="3240471" y="2420888"/>
            <a:ext cx="3456384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6516216" y="3068960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3056398" y="3825028"/>
            <a:ext cx="3456384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3234822" y="3717032"/>
            <a:ext cx="0" cy="216024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6326149" y="3717032"/>
            <a:ext cx="0" cy="216024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TextovéPole 30"/>
          <p:cNvSpPr txBox="1"/>
          <p:nvPr/>
        </p:nvSpPr>
        <p:spPr>
          <a:xfrm>
            <a:off x="2805166" y="4996494"/>
            <a:ext cx="4296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P</a:t>
            </a:r>
            <a:endParaRPr lang="cs-CZ" b="1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6039521" y="5081613"/>
            <a:ext cx="2904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F</a:t>
            </a:r>
            <a:endParaRPr lang="cs-CZ" b="1" dirty="0"/>
          </a:p>
        </p:txBody>
      </p:sp>
      <p:cxnSp>
        <p:nvCxnSpPr>
          <p:cNvPr id="34" name="Přímá spojnice se šipkou 33"/>
          <p:cNvCxnSpPr/>
          <p:nvPr/>
        </p:nvCxnSpPr>
        <p:spPr>
          <a:xfrm flipV="1">
            <a:off x="2953488" y="5373216"/>
            <a:ext cx="3086033" cy="11142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 flipV="1">
            <a:off x="2982582" y="5287697"/>
            <a:ext cx="0" cy="216024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 flipV="1">
            <a:off x="6039521" y="5267737"/>
            <a:ext cx="0" cy="216023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8619682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Sčítání sil</a:t>
            </a:r>
            <a:endParaRPr lang="cs-CZ" sz="2800" b="1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67544" y="1628800"/>
                <a:ext cx="8229600" cy="4525963"/>
              </a:xfrm>
              <a:ln w="28575">
                <a:solidFill>
                  <a:srgbClr val="FFC000"/>
                </a:solidFill>
              </a:ln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cs-CZ" sz="2000" dirty="0" smtClean="0"/>
                  <a:t>Příklad: </a:t>
                </a:r>
                <a:r>
                  <a:rPr lang="cs-CZ" sz="2000" b="1" dirty="0" smtClean="0"/>
                  <a:t>Dvě síly působící na těleso mají stejný směr i orientaci</a:t>
                </a:r>
                <a:r>
                  <a:rPr lang="cs-CZ" sz="2000" dirty="0" smtClean="0"/>
                  <a:t>.</a:t>
                </a:r>
                <a:endParaRPr lang="cs-CZ" sz="2000" b="1" dirty="0" smtClean="0"/>
              </a:p>
              <a:p>
                <a:pPr marL="0" indent="0">
                  <a:buNone/>
                </a:pPr>
                <a:endParaRPr lang="cs-CZ" sz="2000" i="1" dirty="0">
                  <a:latin typeface="Cambria Math"/>
                </a:endParaRPr>
              </a:p>
              <a:p>
                <a:pPr marL="0" indent="0">
                  <a:buNone/>
                </a:pPr>
                <a:endParaRPr lang="cs-CZ" sz="2000" i="1" dirty="0" smtClean="0">
                  <a:latin typeface="Cambria Math"/>
                </a:endParaRPr>
              </a:p>
              <a:p>
                <a:pPr marL="0" indent="0">
                  <a:buNone/>
                </a:pPr>
                <a:r>
                  <a:rPr lang="cs-CZ" sz="2000" i="1" dirty="0">
                    <a:latin typeface="Cambria Math"/>
                  </a:rPr>
                  <a:t> </a:t>
                </a:r>
                <a:r>
                  <a:rPr lang="cs-CZ" sz="2000" i="1" dirty="0" smtClean="0">
                    <a:latin typeface="Cambria Math"/>
                  </a:rPr>
                  <a:t>                   </a:t>
                </a:r>
                <a:endParaRPr lang="cs-CZ" sz="2000" b="1" dirty="0" smtClean="0">
                  <a:latin typeface="Cambria Math"/>
                </a:endParaRPr>
              </a:p>
              <a:p>
                <a:pPr marL="0" indent="0">
                  <a:buNone/>
                </a:pPr>
                <a:r>
                  <a:rPr lang="cs-CZ" sz="2000" b="1" dirty="0" smtClean="0">
                    <a:latin typeface="Cambria Math"/>
                  </a:rPr>
                  <a:t>                                                                                           </a:t>
                </a:r>
              </a:p>
              <a:p>
                <a:pPr marL="0" indent="0">
                  <a:buNone/>
                </a:pPr>
                <a:r>
                  <a:rPr lang="cs-CZ" sz="2000" b="1" dirty="0" smtClean="0"/>
                  <a:t>                     </a:t>
                </a:r>
                <a:r>
                  <a:rPr lang="cs-CZ" sz="2000" b="1" dirty="0" smtClean="0">
                    <a:latin typeface="Cambria Math"/>
                  </a:rPr>
                  <a:t>                                                                     </a:t>
                </a:r>
              </a:p>
              <a:p>
                <a:pPr marL="0" indent="0">
                  <a:buNone/>
                </a:pPr>
                <a:r>
                  <a:rPr lang="cs-CZ" sz="2000" b="1" i="1" dirty="0">
                    <a:latin typeface="Cambria Math"/>
                  </a:rPr>
                  <a:t> </a:t>
                </a:r>
                <a:r>
                  <a:rPr lang="cs-CZ" sz="2000" b="1" i="1" dirty="0" smtClean="0">
                    <a:latin typeface="Cambria Math"/>
                  </a:rPr>
                  <a:t>                                                                                             </a:t>
                </a:r>
              </a:p>
              <a:p>
                <a:pPr marL="0" indent="0">
                  <a:buNone/>
                </a:pPr>
                <a:r>
                  <a:rPr lang="cs-CZ" sz="2000" b="1" i="1" dirty="0" smtClean="0">
                    <a:latin typeface="Cambria Math"/>
                  </a:rPr>
                  <a:t>      </a:t>
                </a:r>
                <a:r>
                  <a:rPr lang="cs-CZ" sz="2000" i="1" dirty="0" smtClean="0">
                    <a:latin typeface="Cambria Math"/>
                  </a:rPr>
                  <a:t>               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b="1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1" i="0" smtClean="0">
                            <a:latin typeface="Cambria Math"/>
                          </a:rPr>
                          <m:t>𝐅</m:t>
                        </m:r>
                      </m:e>
                      <m:sub>
                        <m:r>
                          <a:rPr lang="cs-CZ" sz="2000" b="1" i="0" smtClean="0">
                            <a:latin typeface="Cambria Math"/>
                          </a:rPr>
                          <m:t>𝟐</m:t>
                        </m:r>
                      </m:sub>
                    </m:sSub>
                  </m:oMath>
                </a14:m>
                <a:r>
                  <a:rPr lang="cs-CZ" sz="2000" i="1" dirty="0" smtClean="0">
                    <a:latin typeface="Cambria Math"/>
                  </a:rPr>
                  <a:t>                                                                               </a:t>
                </a:r>
                <a:endParaRPr lang="cs-CZ" sz="2000" b="1" dirty="0" smtClean="0">
                  <a:latin typeface="Cambria Math"/>
                </a:endParaRPr>
              </a:p>
              <a:p>
                <a:pPr marL="0" indent="0">
                  <a:buNone/>
                </a:pPr>
                <a:r>
                  <a:rPr lang="cs-CZ" sz="2000" i="1" dirty="0" smtClean="0">
                    <a:latin typeface="Cambria Math"/>
                  </a:rPr>
                  <a:t>                                                                                                </a:t>
                </a:r>
                <a:r>
                  <a:rPr lang="cs-CZ" sz="2000" b="1" dirty="0" smtClean="0">
                    <a:latin typeface="Cambria Math"/>
                  </a:rPr>
                  <a:t>F</a:t>
                </a:r>
                <a:endParaRPr lang="cs-CZ" sz="2000" b="1" dirty="0">
                  <a:latin typeface="Cambria Math"/>
                </a:endParaRPr>
              </a:p>
              <a:p>
                <a:pPr marL="0" indent="0">
                  <a:buNone/>
                </a:pPr>
                <a:r>
                  <a:rPr lang="cs-CZ" sz="2000" b="1" dirty="0" smtClean="0">
                    <a:latin typeface="Cambria Math"/>
                  </a:rPr>
                  <a:t>                                                                                                      </a:t>
                </a:r>
                <a:endParaRPr lang="cs-CZ" sz="2000" i="1" dirty="0" smtClean="0">
                  <a:latin typeface="Cambria Math"/>
                </a:endParaRPr>
              </a:p>
              <a:p>
                <a:pPr marL="0" indent="0">
                  <a:buNone/>
                </a:pPr>
                <a:r>
                  <a:rPr lang="cs-CZ" sz="2000" b="1" i="1" dirty="0" smtClean="0">
                    <a:latin typeface="Cambria Math"/>
                  </a:rPr>
                  <a:t>Výsledná síla má rovněž  stejný směr i orientaci. Její velikost je rovna součtu velikostí  obou dílčích sil.                                                                                          </a:t>
                </a:r>
                <a:endParaRPr lang="cs-CZ" sz="2000" b="1" dirty="0" smtClean="0">
                  <a:latin typeface="Cambria Math"/>
                </a:endParaRPr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67544" y="1628800"/>
                <a:ext cx="8229600" cy="4525963"/>
              </a:xfrm>
              <a:blipFill rotWithShape="1">
                <a:blip r:embed="rId2" cstate="print"/>
                <a:stretch>
                  <a:fillRect l="-664" t="-401" r="-959"/>
                </a:stretch>
              </a:blipFill>
              <a:ln w="28575">
                <a:solidFill>
                  <a:srgbClr val="FFC00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5" name="Přímá spojnice se šipkou 4"/>
          <p:cNvCxnSpPr/>
          <p:nvPr/>
        </p:nvCxnSpPr>
        <p:spPr>
          <a:xfrm>
            <a:off x="897924" y="3212976"/>
            <a:ext cx="1224136" cy="0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>
            <a:off x="925356" y="4293096"/>
            <a:ext cx="792088" cy="0"/>
          </a:xfrm>
          <a:prstGeom prst="straightConnector1">
            <a:avLst/>
          </a:prstGeom>
          <a:ln w="38100"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897924" y="3140968"/>
            <a:ext cx="0" cy="144016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921196" y="4243650"/>
            <a:ext cx="0" cy="108012"/>
          </a:xfrm>
          <a:prstGeom prst="line">
            <a:avLst/>
          </a:prstGeom>
          <a:ln w="3810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3779912" y="3696450"/>
            <a:ext cx="12584" cy="13104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se šipkou 28"/>
          <p:cNvCxnSpPr/>
          <p:nvPr/>
        </p:nvCxnSpPr>
        <p:spPr>
          <a:xfrm>
            <a:off x="3779912" y="3829534"/>
            <a:ext cx="1224136" cy="0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/>
          <p:nvPr/>
        </p:nvCxnSpPr>
        <p:spPr>
          <a:xfrm>
            <a:off x="3779912" y="4122016"/>
            <a:ext cx="792088" cy="0"/>
          </a:xfrm>
          <a:prstGeom prst="straightConnector1">
            <a:avLst/>
          </a:prstGeom>
          <a:ln w="38100"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TextovéPole 31"/>
          <p:cNvSpPr txBox="1"/>
          <p:nvPr/>
        </p:nvSpPr>
        <p:spPr>
          <a:xfrm>
            <a:off x="767147" y="2740278"/>
            <a:ext cx="3080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P</a:t>
            </a:r>
            <a:endParaRPr lang="cs-CZ" b="1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802730" y="3936516"/>
            <a:ext cx="3080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P</a:t>
            </a:r>
            <a:endParaRPr lang="cs-CZ" b="1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34" name="TextovéPole 33"/>
              <p:cNvSpPr txBox="1"/>
              <p:nvPr/>
            </p:nvSpPr>
            <p:spPr>
              <a:xfrm>
                <a:off x="1979712" y="2740278"/>
                <a:ext cx="46301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1" i="0" smtClean="0">
                              <a:latin typeface="Cambria Math"/>
                            </a:rPr>
                            <m:t>𝐅</m:t>
                          </m:r>
                        </m:e>
                        <m:sub>
                          <m:r>
                            <a:rPr lang="cs-CZ" b="1" i="0" smtClean="0">
                              <a:latin typeface="Cambria Math"/>
                            </a:rPr>
                            <m:t>𝟏</m:t>
                          </m:r>
                        </m:sub>
                      </m:sSub>
                    </m:oMath>
                  </m:oMathPara>
                </a14:m>
                <a:endParaRPr lang="cs-CZ" b="1" dirty="0"/>
              </a:p>
            </p:txBody>
          </p:sp>
        </mc:Choice>
        <mc:Fallback>
          <p:sp>
            <p:nvSpPr>
              <p:cNvPr id="34" name="TextovéPole 3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79712" y="2740278"/>
                <a:ext cx="463011" cy="369332"/>
              </a:xfrm>
              <a:prstGeom prst="rect">
                <a:avLst/>
              </a:prstGeom>
              <a:blipFill rotWithShape="1">
                <a:blip r:embed="rId3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7" name="TextovéPole 36"/>
          <p:cNvSpPr txBox="1"/>
          <p:nvPr/>
        </p:nvSpPr>
        <p:spPr>
          <a:xfrm>
            <a:off x="3625863" y="3327118"/>
            <a:ext cx="3080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P</a:t>
            </a:r>
            <a:endParaRPr lang="cs-CZ" b="1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39" name="TextovéPole 38"/>
              <p:cNvSpPr txBox="1"/>
              <p:nvPr/>
            </p:nvSpPr>
            <p:spPr>
              <a:xfrm>
                <a:off x="4992135" y="3567184"/>
                <a:ext cx="46301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1" i="0" smtClean="0">
                              <a:latin typeface="Cambria Math"/>
                            </a:rPr>
                            <m:t>𝐅</m:t>
                          </m:r>
                        </m:e>
                        <m:sub>
                          <m:r>
                            <a:rPr lang="cs-CZ" b="1" i="0" smtClean="0">
                              <a:latin typeface="Cambria Math"/>
                            </a:rPr>
                            <m:t>𝟏</m:t>
                          </m:r>
                        </m:sub>
                      </m:sSub>
                    </m:oMath>
                  </m:oMathPara>
                </a14:m>
                <a:endParaRPr lang="cs-CZ" b="1" dirty="0"/>
              </a:p>
            </p:txBody>
          </p:sp>
        </mc:Choice>
        <mc:Fallback>
          <p:sp>
            <p:nvSpPr>
              <p:cNvPr id="39" name="TextovéPole 3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92135" y="3567184"/>
                <a:ext cx="463011" cy="369332"/>
              </a:xfrm>
              <a:prstGeom prst="rect">
                <a:avLst/>
              </a:prstGeom>
              <a:blipFill rotWithShape="1">
                <a:blip r:embed="rId4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40" name="TextovéPole 39"/>
              <p:cNvSpPr txBox="1"/>
              <p:nvPr/>
            </p:nvSpPr>
            <p:spPr>
              <a:xfrm>
                <a:off x="4600568" y="3982330"/>
                <a:ext cx="46833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1" i="0" smtClean="0">
                              <a:latin typeface="Cambria Math"/>
                            </a:rPr>
                            <m:t>𝐅</m:t>
                          </m:r>
                        </m:e>
                        <m:sub>
                          <m:r>
                            <a:rPr lang="cs-CZ" b="1" i="0" smtClean="0">
                              <a:latin typeface="Cambria Math"/>
                            </a:rPr>
                            <m:t>𝟐</m:t>
                          </m:r>
                        </m:sub>
                      </m:sSub>
                    </m:oMath>
                  </m:oMathPara>
                </a14:m>
                <a:endParaRPr lang="cs-CZ" b="1" dirty="0"/>
              </a:p>
            </p:txBody>
          </p:sp>
        </mc:Choice>
        <mc:Fallback>
          <p:sp>
            <p:nvSpPr>
              <p:cNvPr id="40" name="TextovéPole 3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00568" y="3982330"/>
                <a:ext cx="468333" cy="369332"/>
              </a:xfrm>
              <a:prstGeom prst="rect">
                <a:avLst/>
              </a:prstGeom>
              <a:blipFill rotWithShape="1">
                <a:blip r:embed="rId5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1" name="Přímá spojnice se šipkou 40"/>
          <p:cNvCxnSpPr/>
          <p:nvPr/>
        </p:nvCxnSpPr>
        <p:spPr>
          <a:xfrm>
            <a:off x="3779912" y="4516260"/>
            <a:ext cx="1224136" cy="0"/>
          </a:xfrm>
          <a:prstGeom prst="straightConnector1">
            <a:avLst/>
          </a:prstGeom>
          <a:ln w="190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se šipkou 42"/>
          <p:cNvCxnSpPr/>
          <p:nvPr/>
        </p:nvCxnSpPr>
        <p:spPr>
          <a:xfrm>
            <a:off x="4992135" y="4506240"/>
            <a:ext cx="792088" cy="0"/>
          </a:xfrm>
          <a:prstGeom prst="straightConnector1">
            <a:avLst/>
          </a:prstGeom>
          <a:ln w="28575"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se šipkou 47"/>
          <p:cNvCxnSpPr/>
          <p:nvPr/>
        </p:nvCxnSpPr>
        <p:spPr>
          <a:xfrm>
            <a:off x="3779912" y="4797152"/>
            <a:ext cx="2013463" cy="0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6745470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Sčítání sil</a:t>
            </a:r>
            <a:endParaRPr lang="cs-CZ" sz="2800" b="1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ln w="28575">
                <a:solidFill>
                  <a:schemeClr val="accent6">
                    <a:lumMod val="75000"/>
                  </a:schemeClr>
                </a:solidFill>
              </a:ln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cs-CZ" sz="2400" dirty="0" smtClean="0"/>
                  <a:t>Příklad: </a:t>
                </a:r>
                <a:r>
                  <a:rPr lang="cs-CZ" sz="2000" b="1" dirty="0" smtClean="0"/>
                  <a:t>Dvě síly působící na těleso mají stejný směr, ale opačnou orientaci.</a:t>
                </a:r>
              </a:p>
              <a:p>
                <a:pPr marL="0" indent="0">
                  <a:buNone/>
                </a:pPr>
                <a:r>
                  <a:rPr lang="cs-CZ" sz="2000" b="1" dirty="0" smtClean="0"/>
                  <a:t>     </a:t>
                </a:r>
                <a:endParaRPr lang="cs-CZ" sz="2000" b="1" dirty="0"/>
              </a:p>
              <a:p>
                <a:pPr marL="0" indent="0">
                  <a:buNone/>
                </a:pPr>
                <a:r>
                  <a:rPr lang="cs-CZ" sz="2000" b="1" dirty="0" smtClean="0"/>
                  <a:t>   P                         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b="1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1" i="0" smtClean="0">
                            <a:latin typeface="Cambria Math"/>
                          </a:rPr>
                          <m:t>𝐅</m:t>
                        </m:r>
                      </m:e>
                      <m:sub>
                        <m:r>
                          <a:rPr lang="cs-CZ" sz="2000" b="1" i="0" smtClean="0">
                            <a:latin typeface="Cambria Math"/>
                          </a:rPr>
                          <m:t>𝟏</m:t>
                        </m:r>
                      </m:sub>
                    </m:sSub>
                  </m:oMath>
                </a14:m>
                <a:r>
                  <a:rPr lang="cs-CZ" sz="2000" b="1" dirty="0" smtClean="0"/>
                  <a:t>    </a:t>
                </a:r>
              </a:p>
              <a:p>
                <a:pPr marL="0" indent="0">
                  <a:buNone/>
                </a:pPr>
                <a:r>
                  <a:rPr lang="cs-CZ" sz="2000" b="1" dirty="0"/>
                  <a:t> </a:t>
                </a:r>
                <a:r>
                  <a:rPr lang="cs-CZ" sz="2000" b="1" dirty="0" smtClean="0"/>
                  <a:t>                                                                               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b="1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1" i="0" smtClean="0">
                            <a:latin typeface="Cambria Math"/>
                          </a:rPr>
                          <m:t>𝐅</m:t>
                        </m:r>
                      </m:e>
                      <m:sub>
                        <m:r>
                          <a:rPr lang="cs-CZ" sz="2000" b="1" i="0" smtClean="0">
                            <a:latin typeface="Cambria Math"/>
                          </a:rPr>
                          <m:t>𝟐</m:t>
                        </m:r>
                      </m:sub>
                    </m:sSub>
                  </m:oMath>
                </a14:m>
                <a:r>
                  <a:rPr lang="cs-CZ" sz="2000" b="1" dirty="0" smtClean="0"/>
                  <a:t>                   </a:t>
                </a:r>
              </a:p>
              <a:p>
                <a:pPr marL="0" indent="0">
                  <a:buNone/>
                </a:pPr>
                <a:r>
                  <a:rPr lang="cs-CZ" sz="2000" b="1" dirty="0"/>
                  <a:t> </a:t>
                </a:r>
                <a:r>
                  <a:rPr lang="cs-CZ" sz="2000" b="1" dirty="0" smtClean="0"/>
                  <a:t>                                                                                              P</a:t>
                </a:r>
              </a:p>
              <a:p>
                <a:pPr marL="0" indent="0">
                  <a:buNone/>
                </a:pPr>
                <a:r>
                  <a:rPr lang="cs-CZ" sz="2000" b="1" dirty="0" smtClean="0"/>
                  <a:t>                  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b="1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1" i="0" smtClean="0">
                            <a:latin typeface="Cambria Math"/>
                          </a:rPr>
                          <m:t>𝐅</m:t>
                        </m:r>
                      </m:e>
                      <m:sub>
                        <m:r>
                          <a:rPr lang="cs-CZ" sz="2000" b="1" i="0" smtClean="0">
                            <a:latin typeface="Cambria Math"/>
                          </a:rPr>
                          <m:t>𝟐</m:t>
                        </m:r>
                      </m:sub>
                    </m:sSub>
                  </m:oMath>
                </a14:m>
                <a:r>
                  <a:rPr lang="cs-CZ" sz="2000" b="1" dirty="0" smtClean="0"/>
                  <a:t>               P</a:t>
                </a:r>
                <a:endParaRPr lang="cs-CZ" sz="2000" b="1" dirty="0"/>
              </a:p>
              <a:p>
                <a:pPr marL="0" indent="0">
                  <a:buNone/>
                </a:pPr>
                <a:endParaRPr lang="cs-CZ" sz="2000" b="1" dirty="0" smtClean="0"/>
              </a:p>
              <a:p>
                <a:pPr marL="0" indent="0">
                  <a:buNone/>
                </a:pPr>
                <a:r>
                  <a:rPr lang="cs-CZ" sz="2000" b="1" dirty="0" smtClean="0"/>
                  <a:t>                                                                                     F</a:t>
                </a:r>
                <a:endParaRPr lang="cs-CZ" sz="2000" b="1" dirty="0"/>
              </a:p>
              <a:p>
                <a:pPr marL="0" indent="0">
                  <a:buNone/>
                </a:pPr>
                <a:r>
                  <a:rPr lang="cs-CZ" sz="2000" b="1" dirty="0" smtClean="0"/>
                  <a:t>                                                                                                      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b="1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1" i="0" smtClean="0">
                            <a:latin typeface="Cambria Math"/>
                          </a:rPr>
                          <m:t>𝐅</m:t>
                        </m:r>
                      </m:e>
                      <m:sub>
                        <m:r>
                          <a:rPr lang="cs-CZ" sz="2000" b="1" i="0" smtClean="0">
                            <a:latin typeface="Cambria Math"/>
                          </a:rPr>
                          <m:t>𝟏</m:t>
                        </m:r>
                      </m:sub>
                    </m:sSub>
                  </m:oMath>
                </a14:m>
                <a:r>
                  <a:rPr lang="cs-CZ" sz="2000" b="1" dirty="0" smtClean="0"/>
                  <a:t>                               </a:t>
                </a:r>
              </a:p>
              <a:p>
                <a:pPr marL="0" indent="0">
                  <a:buNone/>
                </a:pPr>
                <a:r>
                  <a:rPr lang="cs-CZ" sz="2400" b="1" i="1" dirty="0" smtClean="0"/>
                  <a:t>Výsledná síla má stejný směr a orientaci jako síla větší. Její velikost je rovna rozdílu velikosti dílčích sil. </a:t>
                </a:r>
                <a:endParaRPr lang="cs-CZ" sz="2400" b="1" i="1" dirty="0"/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 cstate="print"/>
                <a:stretch>
                  <a:fillRect l="-959" t="-803" r="-74"/>
                </a:stretch>
              </a:blipFill>
              <a:ln w="28575">
                <a:solidFill>
                  <a:schemeClr val="accent6">
                    <a:lumMod val="75000"/>
                  </a:schemeClr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5" name="Přímá spojnice se šipkou 4"/>
          <p:cNvCxnSpPr/>
          <p:nvPr/>
        </p:nvCxnSpPr>
        <p:spPr>
          <a:xfrm>
            <a:off x="899592" y="2708920"/>
            <a:ext cx="1368152" cy="0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V="1">
            <a:off x="899592" y="2636912"/>
            <a:ext cx="0" cy="144016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H="1">
            <a:off x="1763688" y="3933056"/>
            <a:ext cx="1008112" cy="0"/>
          </a:xfrm>
          <a:prstGeom prst="straightConnector1">
            <a:avLst/>
          </a:prstGeom>
          <a:ln w="28575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 flipV="1">
            <a:off x="2771800" y="3861048"/>
            <a:ext cx="0" cy="144016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 flipH="1">
            <a:off x="5148064" y="3482720"/>
            <a:ext cx="720080" cy="576064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>
            <a:off x="5522944" y="3770752"/>
            <a:ext cx="864096" cy="1026400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/>
          <p:nvPr/>
        </p:nvCxnSpPr>
        <p:spPr>
          <a:xfrm flipH="1" flipV="1">
            <a:off x="5148056" y="3068960"/>
            <a:ext cx="504056" cy="576064"/>
          </a:xfrm>
          <a:prstGeom prst="straightConnector1">
            <a:avLst/>
          </a:prstGeom>
          <a:ln w="28575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/>
          <p:nvPr/>
        </p:nvCxnSpPr>
        <p:spPr>
          <a:xfrm>
            <a:off x="5328088" y="3933056"/>
            <a:ext cx="360032" cy="432048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5003367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Vyřešíš?</a:t>
            </a:r>
            <a:endParaRPr lang="cs-CZ" sz="3200" b="1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67544" y="1556792"/>
                <a:ext cx="8229600" cy="4525963"/>
              </a:xfrm>
              <a:ln w="28575">
                <a:solidFill>
                  <a:schemeClr val="tx1">
                    <a:lumMod val="95000"/>
                    <a:lumOff val="5000"/>
                  </a:schemeClr>
                </a:solidFill>
              </a:ln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endParaRPr lang="cs-CZ" sz="2000" b="1" dirty="0" smtClean="0"/>
              </a:p>
              <a:p>
                <a:pPr marL="0" indent="0">
                  <a:buNone/>
                </a:pPr>
                <a:r>
                  <a:rPr lang="cs-CZ" sz="2000" b="1" dirty="0" smtClean="0"/>
                  <a:t>Karel s Hankou vezou sáňky po vodorovné zasněžené cestě.</a:t>
                </a:r>
              </a:p>
              <a:p>
                <a:pPr marL="0" indent="0">
                  <a:buNone/>
                </a:pPr>
                <a:r>
                  <a:rPr lang="cs-CZ" sz="2000" b="1" dirty="0" smtClean="0"/>
                  <a:t>Karel táhne silou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b="1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1" i="0" smtClean="0">
                            <a:latin typeface="Cambria Math"/>
                          </a:rPr>
                          <m:t>𝐅</m:t>
                        </m:r>
                      </m:e>
                      <m:sub>
                        <m:r>
                          <a:rPr lang="cs-CZ" sz="2000" b="1" i="0" smtClean="0">
                            <a:latin typeface="Cambria Math"/>
                          </a:rPr>
                          <m:t>𝟏</m:t>
                        </m:r>
                      </m:sub>
                    </m:sSub>
                  </m:oMath>
                </a14:m>
                <a:r>
                  <a:rPr lang="cs-CZ" sz="2000" b="1" dirty="0" smtClean="0"/>
                  <a:t> = 40 N</a:t>
                </a:r>
              </a:p>
              <a:p>
                <a:pPr marL="0" indent="0">
                  <a:buNone/>
                </a:pPr>
                <a:r>
                  <a:rPr lang="cs-CZ" sz="2000" b="1" dirty="0" smtClean="0"/>
                  <a:t>Hanka zezadu tlačí silou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b="1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1" i="0" smtClean="0">
                            <a:latin typeface="Cambria Math"/>
                          </a:rPr>
                          <m:t>𝐅</m:t>
                        </m:r>
                      </m:e>
                      <m:sub>
                        <m:r>
                          <a:rPr lang="cs-CZ" sz="2000" b="1" i="0" smtClean="0">
                            <a:latin typeface="Cambria Math"/>
                          </a:rPr>
                          <m:t>𝟐</m:t>
                        </m:r>
                      </m:sub>
                    </m:sSub>
                  </m:oMath>
                </a14:m>
                <a:r>
                  <a:rPr lang="cs-CZ" sz="2000" b="1" dirty="0" smtClean="0"/>
                  <a:t> = 30 N</a:t>
                </a:r>
              </a:p>
              <a:p>
                <a:pPr marL="0" indent="0">
                  <a:buNone/>
                </a:pPr>
                <a:endParaRPr lang="cs-CZ" sz="2000" b="1" dirty="0" smtClean="0"/>
              </a:p>
              <a:p>
                <a:pPr marL="0" indent="0">
                  <a:buNone/>
                </a:pPr>
                <a:r>
                  <a:rPr lang="cs-CZ" sz="2000" b="1" dirty="0" smtClean="0"/>
                  <a:t>Znázorni obě síly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b="1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1" i="0" smtClean="0">
                            <a:latin typeface="Cambria Math"/>
                          </a:rPr>
                          <m:t>𝐅</m:t>
                        </m:r>
                      </m:e>
                      <m:sub>
                        <m:r>
                          <a:rPr lang="cs-CZ" sz="2000" b="1" i="0" smtClean="0">
                            <a:latin typeface="Cambria Math"/>
                          </a:rPr>
                          <m:t>𝟏</m:t>
                        </m:r>
                      </m:sub>
                    </m:sSub>
                    <m:r>
                      <a:rPr lang="cs-CZ" sz="2000" b="1" i="0" smtClean="0">
                        <a:latin typeface="Cambria Math"/>
                      </a:rPr>
                      <m:t> ,  </m:t>
                    </m:r>
                    <m:sSub>
                      <m:sSubPr>
                        <m:ctrlPr>
                          <a:rPr lang="cs-CZ" sz="2000" b="1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1" i="0" smtClean="0">
                            <a:latin typeface="Cambria Math"/>
                          </a:rPr>
                          <m:t>𝐅</m:t>
                        </m:r>
                      </m:e>
                      <m:sub>
                        <m:r>
                          <a:rPr lang="cs-CZ" sz="2000" b="1" i="0" smtClean="0">
                            <a:latin typeface="Cambria Math"/>
                          </a:rPr>
                          <m:t>𝟐</m:t>
                        </m:r>
                      </m:sub>
                    </m:sSub>
                  </m:oMath>
                </a14:m>
                <a:r>
                  <a:rPr lang="cs-CZ" sz="2000" b="1" dirty="0" smtClean="0"/>
                  <a:t> orientovanými úsečkami v téže vodorovné přímce.</a:t>
                </a:r>
              </a:p>
              <a:p>
                <a:pPr marL="0" indent="0">
                  <a:buNone/>
                </a:pPr>
                <a:endParaRPr lang="cs-CZ" sz="2000" b="1" dirty="0" smtClean="0"/>
              </a:p>
              <a:p>
                <a:pPr marL="0" indent="0">
                  <a:buNone/>
                </a:pPr>
                <a:r>
                  <a:rPr lang="cs-CZ" sz="2000" b="1" dirty="0" smtClean="0"/>
                  <a:t>Vyznač jejich působiště a velikost.</a:t>
                </a:r>
              </a:p>
              <a:p>
                <a:pPr marL="0" indent="0">
                  <a:buNone/>
                </a:pPr>
                <a:endParaRPr lang="cs-CZ" sz="2000" b="1" dirty="0" smtClean="0"/>
              </a:p>
              <a:p>
                <a:pPr marL="0" indent="0">
                  <a:buNone/>
                </a:pPr>
                <a:r>
                  <a:rPr lang="cs-CZ" sz="2000" b="1" dirty="0" smtClean="0"/>
                  <a:t>Jejich výslednici F znázorni jinou barvou. </a:t>
                </a:r>
              </a:p>
              <a:p>
                <a:pPr marL="0" indent="0">
                  <a:buNone/>
                </a:pPr>
                <a:endParaRPr lang="cs-CZ" sz="2000" b="1" dirty="0" smtClean="0">
                  <a:solidFill>
                    <a:srgbClr val="002060"/>
                  </a:solidFill>
                </a:endParaRPr>
              </a:p>
              <a:p>
                <a:pPr marL="0" indent="0">
                  <a:buNone/>
                </a:pPr>
                <a:r>
                  <a:rPr lang="cs-CZ" sz="2000" b="1" dirty="0" smtClean="0">
                    <a:solidFill>
                      <a:srgbClr val="002060"/>
                    </a:solidFill>
                  </a:rPr>
                  <a:t>Kde vyznačíš její působiště?</a:t>
                </a:r>
                <a:endParaRPr lang="cs-CZ" sz="2000" b="1" dirty="0">
                  <a:solidFill>
                    <a:srgbClr val="002060"/>
                  </a:solidFill>
                </a:endParaRPr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67544" y="1556792"/>
                <a:ext cx="8229600" cy="4525963"/>
              </a:xfrm>
              <a:blipFill rotWithShape="1">
                <a:blip r:embed="rId2" cstate="print"/>
                <a:stretch>
                  <a:fillRect l="-664"/>
                </a:stretch>
              </a:blipFill>
              <a:ln w="28575">
                <a:solidFill>
                  <a:schemeClr val="tx1">
                    <a:lumMod val="95000"/>
                    <a:lumOff val="5000"/>
                  </a:schemeClr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31064427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ŘEŠENÍ</a:t>
            </a:r>
            <a:endParaRPr lang="cs-CZ" sz="2800" b="1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67544" y="1598066"/>
                <a:ext cx="8229600" cy="4525963"/>
              </a:xfrm>
              <a:ln w="28575">
                <a:solidFill>
                  <a:schemeClr val="tx1">
                    <a:lumMod val="95000"/>
                    <a:lumOff val="5000"/>
                  </a:schemeClr>
                </a:solidFill>
              </a:ln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cs-CZ" sz="2000" b="1" dirty="0" smtClean="0">
                    <a:solidFill>
                      <a:schemeClr val="accent2"/>
                    </a:solidFill>
                  </a:rPr>
                  <a:t>Zápis</a:t>
                </a:r>
                <a:r>
                  <a:rPr lang="cs-CZ" sz="2000" dirty="0" smtClean="0">
                    <a:solidFill>
                      <a:schemeClr val="accent2"/>
                    </a:solidFill>
                  </a:rPr>
                  <a:t>:</a:t>
                </a:r>
                <a:r>
                  <a:rPr lang="cs-CZ" sz="2000" dirty="0" smtClean="0"/>
                  <a:t>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i="1" smtClean="0">
                            <a:latin typeface="Cambria Math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cs-CZ" sz="2000" b="0" i="0" smtClean="0">
                            <a:latin typeface="Cambria Math"/>
                          </a:rPr>
                          <m:t>F</m:t>
                        </m:r>
                      </m:e>
                      <m:sub>
                        <m:r>
                          <a:rPr lang="cs-CZ" sz="2000" b="0" i="0" smtClean="0">
                            <a:latin typeface="Cambria Math"/>
                          </a:rPr>
                          <m:t>1</m:t>
                        </m:r>
                      </m:sub>
                    </m:sSub>
                  </m:oMath>
                </a14:m>
                <a:r>
                  <a:rPr lang="cs-CZ" sz="2000" dirty="0" smtClean="0"/>
                  <a:t> = 40 </a:t>
                </a:r>
                <a:r>
                  <a:rPr lang="cs-CZ" sz="2000" b="1" dirty="0" smtClean="0"/>
                  <a:t>N      	          </a:t>
                </a:r>
                <a:r>
                  <a:rPr lang="cs-CZ" sz="2000" b="1" dirty="0" smtClean="0">
                    <a:solidFill>
                      <a:schemeClr val="accent2"/>
                    </a:solidFill>
                  </a:rPr>
                  <a:t>Početně</a:t>
                </a:r>
                <a:r>
                  <a:rPr lang="cs-CZ" sz="2000" dirty="0">
                    <a:solidFill>
                      <a:schemeClr val="accent2"/>
                    </a:solidFill>
                  </a:rPr>
                  <a:t>:</a:t>
                </a:r>
                <a:r>
                  <a:rPr lang="cs-CZ" sz="2000" dirty="0" smtClean="0"/>
                  <a:t> 	</a:t>
                </a:r>
                <a:r>
                  <a:rPr lang="cs-CZ" sz="2000" b="1" dirty="0" smtClean="0"/>
                  <a:t>F =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b="1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1" i="0" smtClean="0">
                            <a:latin typeface="Cambria Math"/>
                          </a:rPr>
                          <m:t>𝐅</m:t>
                        </m:r>
                      </m:e>
                      <m:sub>
                        <m:r>
                          <a:rPr lang="cs-CZ" sz="2000" b="1" i="0" smtClean="0">
                            <a:latin typeface="Cambria Math"/>
                          </a:rPr>
                          <m:t>𝟏</m:t>
                        </m:r>
                      </m:sub>
                    </m:sSub>
                    <m:r>
                      <a:rPr lang="cs-CZ" sz="2000" b="1" i="0" smtClean="0">
                        <a:latin typeface="Cambria Math"/>
                      </a:rPr>
                      <m:t>+ </m:t>
                    </m:r>
                    <m:sSub>
                      <m:sSubPr>
                        <m:ctrlPr>
                          <a:rPr lang="cs-CZ" sz="2000" b="1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1" i="0" smtClean="0">
                            <a:latin typeface="Cambria Math"/>
                          </a:rPr>
                          <m:t>𝐅</m:t>
                        </m:r>
                      </m:e>
                      <m:sub>
                        <m:r>
                          <a:rPr lang="cs-CZ" sz="2000" b="1" i="0" smtClean="0">
                            <a:latin typeface="Cambria Math"/>
                          </a:rPr>
                          <m:t>𝟐</m:t>
                        </m:r>
                      </m:sub>
                    </m:sSub>
                  </m:oMath>
                </a14:m>
                <a:endParaRPr lang="cs-CZ" sz="2000" b="1" dirty="0" smtClean="0"/>
              </a:p>
              <a:p>
                <a:pPr marL="0" indent="0">
                  <a:buNone/>
                </a:pPr>
                <a:r>
                  <a:rPr lang="cs-CZ" sz="2000" dirty="0" smtClean="0"/>
                  <a:t>           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b="1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1" i="0" smtClean="0">
                            <a:latin typeface="Cambria Math"/>
                          </a:rPr>
                          <m:t>𝐅</m:t>
                        </m:r>
                      </m:e>
                      <m:sub>
                        <m:r>
                          <a:rPr lang="cs-CZ" sz="2000" b="1" i="0" smtClean="0">
                            <a:latin typeface="Cambria Math"/>
                          </a:rPr>
                          <m:t>𝟐</m:t>
                        </m:r>
                      </m:sub>
                    </m:sSub>
                  </m:oMath>
                </a14:m>
                <a:r>
                  <a:rPr lang="cs-CZ" sz="2000" b="1" dirty="0" smtClean="0"/>
                  <a:t> = 30 N      			F = 40 N + 30 N</a:t>
                </a:r>
              </a:p>
              <a:p>
                <a:pPr marL="0" indent="0">
                  <a:buNone/>
                </a:pPr>
                <a:r>
                  <a:rPr lang="cs-CZ" sz="2000" b="1" dirty="0"/>
                  <a:t> </a:t>
                </a:r>
                <a:r>
                  <a:rPr lang="cs-CZ" sz="2000" b="1" dirty="0" smtClean="0"/>
                  <a:t>            F = ?                            </a:t>
                </a:r>
                <a:r>
                  <a:rPr lang="cs-CZ" sz="2000" dirty="0" smtClean="0"/>
                  <a:t> </a:t>
                </a:r>
                <a:r>
                  <a:rPr lang="cs-CZ" sz="2000" b="1" dirty="0" smtClean="0"/>
                  <a:t>                              </a:t>
                </a:r>
                <a:r>
                  <a:rPr lang="cs-CZ" sz="2000" b="1" u="sng" dirty="0" smtClean="0"/>
                  <a:t>F = 70 N</a:t>
                </a:r>
              </a:p>
              <a:p>
                <a:pPr marL="0" indent="0">
                  <a:buNone/>
                </a:pPr>
                <a:endParaRPr lang="cs-CZ" sz="2000" b="1" u="sng" dirty="0"/>
              </a:p>
              <a:p>
                <a:pPr marL="0" indent="0">
                  <a:buNone/>
                </a:pPr>
                <a:r>
                  <a:rPr lang="cs-CZ" sz="2000" b="1" dirty="0" smtClean="0">
                    <a:solidFill>
                      <a:schemeClr val="accent2"/>
                    </a:solidFill>
                  </a:rPr>
                  <a:t>Graficky</a:t>
                </a:r>
                <a:r>
                  <a:rPr lang="cs-CZ" sz="2000" dirty="0" smtClean="0">
                    <a:solidFill>
                      <a:schemeClr val="accent2"/>
                    </a:solidFill>
                  </a:rPr>
                  <a:t>:</a:t>
                </a:r>
                <a:r>
                  <a:rPr lang="cs-CZ" sz="2000" dirty="0" smtClean="0"/>
                  <a:t>  </a:t>
                </a:r>
                <a:r>
                  <a:rPr lang="cs-CZ" sz="2000" b="1" dirty="0" smtClean="0"/>
                  <a:t>měřítko: </a:t>
                </a:r>
                <a:r>
                  <a:rPr lang="cs-CZ" sz="2000" b="1" dirty="0" smtClean="0">
                    <a:solidFill>
                      <a:srgbClr val="FF0000"/>
                    </a:solidFill>
                  </a:rPr>
                  <a:t>1cm odpovídá 10 N	</a:t>
                </a:r>
                <a:r>
                  <a:rPr lang="cs-CZ" sz="2000" b="1" dirty="0">
                    <a:solidFill>
                      <a:srgbClr val="00B0F0"/>
                    </a:solidFill>
                  </a:rPr>
                  <a:t> / P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b="1" i="1" dirty="0">
                            <a:solidFill>
                              <a:srgbClr val="00B0F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1" i="1" dirty="0">
                            <a:solidFill>
                              <a:srgbClr val="00B0F0"/>
                            </a:solidFill>
                            <a:latin typeface="Cambria Math"/>
                          </a:rPr>
                          <m:t>𝑭</m:t>
                        </m:r>
                      </m:e>
                      <m:sub>
                        <m:r>
                          <a:rPr lang="cs-CZ" sz="2000" b="1" i="1" dirty="0">
                            <a:solidFill>
                              <a:srgbClr val="00B0F0"/>
                            </a:solidFill>
                            <a:latin typeface="Cambria Math"/>
                          </a:rPr>
                          <m:t>𝟏</m:t>
                        </m:r>
                      </m:sub>
                    </m:sSub>
                  </m:oMath>
                </a14:m>
                <a:r>
                  <a:rPr lang="cs-CZ" sz="2000" b="1" dirty="0">
                    <a:solidFill>
                      <a:srgbClr val="00B0F0"/>
                    </a:solidFill>
                  </a:rPr>
                  <a:t> / = 4 cm </a:t>
                </a:r>
                <a:endParaRPr lang="cs-CZ" sz="2000" b="1" dirty="0" smtClean="0">
                  <a:solidFill>
                    <a:srgbClr val="FF0000"/>
                  </a:solidFill>
                </a:endParaRPr>
              </a:p>
              <a:p>
                <a:pPr marL="0" indent="0">
                  <a:buNone/>
                </a:pPr>
                <a:r>
                  <a:rPr lang="cs-CZ" sz="2000" b="1" dirty="0" smtClean="0"/>
                  <a:t>					</a:t>
                </a:r>
                <a:r>
                  <a:rPr lang="cs-CZ" sz="2000" b="1" dirty="0">
                    <a:solidFill>
                      <a:srgbClr val="00B0F0"/>
                    </a:solidFill>
                  </a:rPr>
                  <a:t> / P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b="1" i="1">
                            <a:solidFill>
                              <a:srgbClr val="00B0F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1" i="1">
                            <a:solidFill>
                              <a:srgbClr val="00B0F0"/>
                            </a:solidFill>
                            <a:latin typeface="Cambria Math"/>
                          </a:rPr>
                          <m:t>𝑭</m:t>
                        </m:r>
                      </m:e>
                      <m:sub>
                        <m:r>
                          <a:rPr lang="cs-CZ" sz="2000" b="1" i="1">
                            <a:solidFill>
                              <a:srgbClr val="00B0F0"/>
                            </a:solidFill>
                            <a:latin typeface="Cambria Math"/>
                          </a:rPr>
                          <m:t>𝟐</m:t>
                        </m:r>
                      </m:sub>
                    </m:sSub>
                  </m:oMath>
                </a14:m>
                <a:r>
                  <a:rPr lang="cs-CZ" sz="2000" b="1" dirty="0">
                    <a:solidFill>
                      <a:srgbClr val="00B0F0"/>
                    </a:solidFill>
                  </a:rPr>
                  <a:t> / = 3 cm </a:t>
                </a:r>
                <a:endParaRPr lang="cs-CZ" sz="2000" b="1" dirty="0" smtClean="0"/>
              </a:p>
              <a:p>
                <a:pPr marL="0" indent="0">
                  <a:buNone/>
                </a:pPr>
                <a:r>
                  <a:rPr lang="cs-CZ" sz="2000" dirty="0" smtClean="0"/>
                  <a:t>                           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b="1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1" i="0" smtClean="0">
                            <a:latin typeface="Cambria Math"/>
                          </a:rPr>
                          <m:t>𝐅</m:t>
                        </m:r>
                      </m:e>
                      <m:sub>
                        <m:r>
                          <a:rPr lang="cs-CZ" sz="2000" b="1" i="0" smtClean="0">
                            <a:latin typeface="Cambria Math"/>
                          </a:rPr>
                          <m:t>𝟏</m:t>
                        </m:r>
                      </m:sub>
                    </m:sSub>
                  </m:oMath>
                </a14:m>
                <a:endParaRPr lang="cs-CZ" sz="2000" b="1" dirty="0"/>
              </a:p>
              <a:p>
                <a:pPr marL="0" indent="0">
                  <a:buNone/>
                </a:pPr>
                <a:r>
                  <a:rPr lang="cs-CZ" sz="2000" dirty="0" smtClean="0"/>
                  <a:t>                    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b="1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1" i="0" smtClean="0">
                            <a:latin typeface="Cambria Math"/>
                          </a:rPr>
                          <m:t>𝐅</m:t>
                        </m:r>
                      </m:e>
                      <m:sub>
                        <m:r>
                          <a:rPr lang="cs-CZ" sz="2000" b="1" i="0" smtClean="0">
                            <a:latin typeface="Cambria Math"/>
                          </a:rPr>
                          <m:t>𝟐</m:t>
                        </m:r>
                      </m:sub>
                    </m:sSub>
                  </m:oMath>
                </a14:m>
                <a:endParaRPr lang="cs-CZ" sz="2000" b="1" dirty="0" smtClean="0"/>
              </a:p>
              <a:p>
                <a:pPr marL="0" indent="0">
                  <a:buNone/>
                </a:pPr>
                <a:r>
                  <a:rPr lang="cs-CZ" sz="2000" dirty="0" smtClean="0"/>
                  <a:t>                                              </a:t>
                </a:r>
                <a:r>
                  <a:rPr lang="cs-CZ" sz="2000" b="1" dirty="0" smtClean="0"/>
                  <a:t>F</a:t>
                </a:r>
                <a:endParaRPr lang="cs-CZ" sz="2000" b="1" dirty="0"/>
              </a:p>
              <a:p>
                <a:pPr marL="0" indent="0">
                  <a:buNone/>
                </a:pPr>
                <a:r>
                  <a:rPr lang="cs-CZ" sz="2000" dirty="0" smtClean="0"/>
                  <a:t>  </a:t>
                </a:r>
                <a:r>
                  <a:rPr lang="cs-CZ" sz="2000" b="1" dirty="0" smtClean="0"/>
                  <a:t>P</a:t>
                </a:r>
              </a:p>
              <a:p>
                <a:pPr marL="0" indent="0">
                  <a:buNone/>
                </a:pPr>
                <a:r>
                  <a:rPr lang="cs-CZ" sz="2000" b="1" dirty="0" smtClean="0"/>
                  <a:t>Výslednice má působiště ve stejném místě jako síla Karla a Hanky, tedy na sáňkách.</a:t>
                </a:r>
                <a:endParaRPr lang="cs-CZ" sz="2000" b="1" dirty="0"/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67544" y="1598066"/>
                <a:ext cx="8229600" cy="4525963"/>
              </a:xfrm>
              <a:blipFill rotWithShape="1">
                <a:blip r:embed="rId2" cstate="print"/>
                <a:stretch>
                  <a:fillRect l="-664" t="-401"/>
                </a:stretch>
              </a:blipFill>
              <a:ln w="28575">
                <a:solidFill>
                  <a:schemeClr val="tx1">
                    <a:lumMod val="95000"/>
                    <a:lumOff val="5000"/>
                  </a:schemeClr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5" name="Přímá spojnice 4"/>
          <p:cNvCxnSpPr/>
          <p:nvPr/>
        </p:nvCxnSpPr>
        <p:spPr>
          <a:xfrm>
            <a:off x="683568" y="3861048"/>
            <a:ext cx="0" cy="1008112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683568" y="4077072"/>
            <a:ext cx="1440160" cy="0"/>
          </a:xfrm>
          <a:prstGeom prst="straightConnector1">
            <a:avLst/>
          </a:prstGeom>
          <a:ln w="28575"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>
            <a:off x="683568" y="4365104"/>
            <a:ext cx="1080120" cy="0"/>
          </a:xfrm>
          <a:prstGeom prst="straightConnector1">
            <a:avLst/>
          </a:prstGeom>
          <a:ln w="28575">
            <a:solidFill>
              <a:schemeClr val="accent2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>
            <a:off x="683568" y="4745664"/>
            <a:ext cx="2376264" cy="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7092756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/>
              <a:t>Počítej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                                              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23528" y="1484784"/>
            <a:ext cx="8424936" cy="4154984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endParaRPr lang="cs-CZ" sz="2000" b="1" dirty="0" smtClean="0"/>
          </a:p>
          <a:p>
            <a:r>
              <a:rPr lang="cs-CZ" sz="2000" b="1" dirty="0" smtClean="0"/>
              <a:t>Na výsadkáře s padákem působí Země gravitační silou 900 N.</a:t>
            </a:r>
          </a:p>
          <a:p>
            <a:endParaRPr lang="cs-CZ" b="1" dirty="0" smtClean="0"/>
          </a:p>
          <a:p>
            <a:r>
              <a:rPr lang="cs-CZ" b="1" dirty="0" smtClean="0"/>
              <a:t> </a:t>
            </a:r>
            <a:r>
              <a:rPr lang="cs-CZ" sz="2000" b="1" dirty="0" smtClean="0"/>
              <a:t>V určitém okamžiku pádu je síla odporu vzduchu 850 N svisle vzhůru. </a:t>
            </a:r>
          </a:p>
          <a:p>
            <a:endParaRPr lang="cs-CZ" sz="2000" b="1" dirty="0" smtClean="0"/>
          </a:p>
          <a:p>
            <a:r>
              <a:rPr lang="cs-CZ" sz="2000" b="1" dirty="0" smtClean="0"/>
              <a:t>Jaká výsledná síla v tomto okamžiku na výsadkáře působí?</a:t>
            </a:r>
          </a:p>
          <a:p>
            <a:endParaRPr lang="cs-CZ" sz="2000" b="1" dirty="0"/>
          </a:p>
          <a:p>
            <a:endParaRPr lang="cs-CZ" b="1" dirty="0" smtClean="0"/>
          </a:p>
          <a:p>
            <a:r>
              <a:rPr lang="cs-CZ" b="1" dirty="0" smtClean="0"/>
              <a:t>Úlohu řeš početně i graficky.</a:t>
            </a:r>
          </a:p>
          <a:p>
            <a:endParaRPr lang="cs-CZ" b="1" dirty="0"/>
          </a:p>
          <a:p>
            <a:endParaRPr lang="cs-CZ" b="1" dirty="0" smtClean="0"/>
          </a:p>
          <a:p>
            <a:endParaRPr lang="cs-CZ" b="1" dirty="0"/>
          </a:p>
          <a:p>
            <a:endParaRPr lang="cs-CZ" b="1" dirty="0" smtClean="0"/>
          </a:p>
          <a:p>
            <a:endParaRPr lang="cs-CZ" b="1" dirty="0" smtClean="0"/>
          </a:p>
        </p:txBody>
      </p:sp>
    </p:spTree>
    <p:extLst>
      <p:ext uri="{BB962C8B-B14F-4D97-AF65-F5344CB8AC3E}">
        <p14:creationId xmlns:p14="http://schemas.microsoft.com/office/powerpoint/2010/main" xmlns="" val="20838974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Řešení</a:t>
            </a:r>
            <a:endParaRPr lang="cs-CZ" sz="2800" b="1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323528" y="1124744"/>
                <a:ext cx="8229600" cy="4536504"/>
              </a:xfrm>
              <a:ln w="28575">
                <a:solidFill>
                  <a:schemeClr val="tx1">
                    <a:lumMod val="95000"/>
                    <a:lumOff val="5000"/>
                  </a:schemeClr>
                </a:solidFill>
              </a:ln>
            </p:spPr>
            <p:txBody>
              <a:bodyPr>
                <a:normAutofit lnSpcReduction="10000"/>
              </a:bodyPr>
              <a:lstStyle/>
              <a:p>
                <a:pPr marL="0" indent="0">
                  <a:buNone/>
                </a:pPr>
                <a:endParaRPr lang="cs-CZ" sz="2000" b="1" dirty="0" smtClean="0"/>
              </a:p>
              <a:p>
                <a:pPr marL="0" indent="0">
                  <a:buNone/>
                </a:pPr>
                <a:r>
                  <a:rPr lang="cs-CZ" sz="2000" b="1" dirty="0" smtClean="0"/>
                  <a:t> </a:t>
                </a:r>
                <a:r>
                  <a:rPr lang="cs-CZ" sz="2000" dirty="0" smtClean="0"/>
                  <a:t>Zápis: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b="1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1" i="0" smtClean="0">
                            <a:latin typeface="Cambria Math"/>
                          </a:rPr>
                          <m:t>𝐅</m:t>
                        </m:r>
                      </m:e>
                      <m:sub>
                        <m:r>
                          <a:rPr lang="cs-CZ" sz="2000" b="1" i="0" smtClean="0">
                            <a:latin typeface="Cambria Math"/>
                          </a:rPr>
                          <m:t>𝐠</m:t>
                        </m:r>
                      </m:sub>
                    </m:sSub>
                  </m:oMath>
                </a14:m>
                <a:r>
                  <a:rPr lang="cs-CZ" sz="2000" b="1" dirty="0" smtClean="0"/>
                  <a:t> = 900 N               </a:t>
                </a:r>
                <a:r>
                  <a:rPr lang="cs-CZ" sz="2000" dirty="0" smtClean="0"/>
                  <a:t>Graficky: </a:t>
                </a:r>
                <a:r>
                  <a:rPr lang="cs-CZ" sz="2000" dirty="0" smtClean="0">
                    <a:solidFill>
                      <a:srgbClr val="00B050"/>
                    </a:solidFill>
                  </a:rPr>
                  <a:t>měřítko</a:t>
                </a:r>
                <a:r>
                  <a:rPr lang="cs-CZ" sz="2000" dirty="0" smtClean="0"/>
                  <a:t>: 1 cm ≈ 100 N </a:t>
                </a:r>
                <a:endParaRPr lang="cs-CZ" sz="2000" b="1" dirty="0" smtClean="0"/>
              </a:p>
              <a:p>
                <a:pPr marL="0" indent="0">
                  <a:buNone/>
                </a:pPr>
                <a:r>
                  <a:rPr lang="cs-CZ" sz="2000" b="1" dirty="0"/>
                  <a:t> </a:t>
                </a:r>
                <a:r>
                  <a:rPr lang="cs-CZ" sz="2000" b="1" dirty="0" smtClean="0"/>
                  <a:t>         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b="1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1" i="0" smtClean="0">
                            <a:latin typeface="Cambria Math"/>
                          </a:rPr>
                          <m:t>𝐅</m:t>
                        </m:r>
                      </m:e>
                      <m:sub>
                        <m:r>
                          <a:rPr lang="cs-CZ" sz="2000" b="1" i="0" smtClean="0">
                            <a:latin typeface="Cambria Math"/>
                          </a:rPr>
                          <m:t>𝐨𝐝</m:t>
                        </m:r>
                      </m:sub>
                    </m:sSub>
                  </m:oMath>
                </a14:m>
                <a:r>
                  <a:rPr lang="cs-CZ" sz="2000" b="1" dirty="0" smtClean="0"/>
                  <a:t> = 850 N                              </a:t>
                </a:r>
                <a:r>
                  <a:rPr lang="cs-CZ" sz="2000" dirty="0" smtClean="0"/>
                  <a:t>/ P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i="1" smtClean="0">
                            <a:latin typeface="Cambria Math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cs-CZ" sz="2000" b="0" i="0" smtClean="0">
                            <a:latin typeface="Cambria Math"/>
                          </a:rPr>
                          <m:t>F</m:t>
                        </m:r>
                      </m:e>
                      <m:sub>
                        <m:r>
                          <m:rPr>
                            <m:sty m:val="p"/>
                          </m:rPr>
                          <a:rPr lang="cs-CZ" sz="2000" b="0" i="0" smtClean="0">
                            <a:latin typeface="Cambria Math"/>
                          </a:rPr>
                          <m:t>g</m:t>
                        </m:r>
                      </m:sub>
                    </m:sSub>
                  </m:oMath>
                </a14:m>
                <a:r>
                  <a:rPr lang="cs-CZ" sz="2000" dirty="0" smtClean="0"/>
                  <a:t>/ = 9 cm</a:t>
                </a:r>
              </a:p>
              <a:p>
                <a:pPr marL="0" indent="0">
                  <a:buNone/>
                </a:pPr>
                <a:r>
                  <a:rPr lang="cs-CZ" sz="2000" b="1" dirty="0"/>
                  <a:t> </a:t>
                </a:r>
                <a:r>
                  <a:rPr lang="cs-CZ" sz="2000" b="1" dirty="0" smtClean="0"/>
                  <a:t>           F = ?                                         </a:t>
                </a:r>
                <a:r>
                  <a:rPr lang="cs-CZ" sz="2000" dirty="0" smtClean="0"/>
                  <a:t>/ P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i="1" smtClean="0">
                            <a:latin typeface="Cambria Math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cs-CZ" sz="2000" b="0" i="0" smtClean="0">
                            <a:latin typeface="Cambria Math"/>
                          </a:rPr>
                          <m:t>F</m:t>
                        </m:r>
                      </m:e>
                      <m:sub>
                        <m:r>
                          <m:rPr>
                            <m:sty m:val="p"/>
                          </m:rPr>
                          <a:rPr lang="cs-CZ" sz="2000" b="0" i="0" smtClean="0">
                            <a:latin typeface="Cambria Math"/>
                          </a:rPr>
                          <m:t>od</m:t>
                        </m:r>
                      </m:sub>
                    </m:sSub>
                  </m:oMath>
                </a14:m>
                <a:r>
                  <a:rPr lang="cs-CZ" sz="2000" dirty="0" smtClean="0"/>
                  <a:t>/ = 8,5 cm                                         </a:t>
                </a:r>
                <a:endParaRPr lang="cs-CZ" sz="2000" b="1" dirty="0" smtClean="0"/>
              </a:p>
              <a:p>
                <a:pPr marL="0" indent="0">
                  <a:buNone/>
                </a:pPr>
                <a:r>
                  <a:rPr lang="cs-CZ" sz="2000" dirty="0" smtClean="0"/>
                  <a:t>                                                                                                                            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b="1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1" i="0" smtClean="0">
                            <a:latin typeface="Cambria Math"/>
                          </a:rPr>
                          <m:t>𝐅</m:t>
                        </m:r>
                      </m:e>
                      <m:sub>
                        <m:r>
                          <a:rPr lang="cs-CZ" sz="2000" b="1" i="0" smtClean="0">
                            <a:latin typeface="Cambria Math"/>
                          </a:rPr>
                          <m:t>𝐨𝐝</m:t>
                        </m:r>
                      </m:sub>
                    </m:sSub>
                  </m:oMath>
                </a14:m>
                <a:endParaRPr lang="cs-CZ" sz="2000" b="1" dirty="0" smtClean="0"/>
              </a:p>
              <a:p>
                <a:pPr marL="0" indent="0">
                  <a:buNone/>
                </a:pPr>
                <a:r>
                  <a:rPr lang="cs-CZ" sz="2000" dirty="0" smtClean="0"/>
                  <a:t>Početně: </a:t>
                </a:r>
                <a:r>
                  <a:rPr lang="cs-CZ" sz="2000" b="1" dirty="0" smtClean="0"/>
                  <a:t> F =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b="1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1" i="0" smtClean="0">
                            <a:latin typeface="Cambria Math"/>
                          </a:rPr>
                          <m:t>𝐅</m:t>
                        </m:r>
                      </m:e>
                      <m:sub>
                        <m:r>
                          <a:rPr lang="cs-CZ" sz="2000" b="1" i="0" smtClean="0">
                            <a:latin typeface="Cambria Math"/>
                          </a:rPr>
                          <m:t>𝐠</m:t>
                        </m:r>
                      </m:sub>
                    </m:sSub>
                  </m:oMath>
                </a14:m>
                <a:r>
                  <a:rPr lang="cs-CZ" sz="2000" b="1" dirty="0" smtClean="0"/>
                  <a:t> -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b="1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1" i="0" smtClean="0">
                            <a:latin typeface="Cambria Math"/>
                          </a:rPr>
                          <m:t>𝐅</m:t>
                        </m:r>
                      </m:e>
                      <m:sub>
                        <m:r>
                          <a:rPr lang="cs-CZ" sz="2000" b="1" i="0" smtClean="0">
                            <a:latin typeface="Cambria Math"/>
                          </a:rPr>
                          <m:t>𝐨𝐝</m:t>
                        </m:r>
                      </m:sub>
                    </m:sSub>
                  </m:oMath>
                </a14:m>
                <a:r>
                  <a:rPr lang="cs-CZ" sz="2000" b="1" dirty="0" smtClean="0">
                    <a:solidFill>
                      <a:srgbClr val="FF0000"/>
                    </a:solidFill>
                  </a:rPr>
                  <a:t>                                                                                        </a:t>
                </a:r>
              </a:p>
              <a:p>
                <a:pPr marL="0" indent="0">
                  <a:buNone/>
                </a:pPr>
                <a:r>
                  <a:rPr lang="cs-CZ" sz="2000" b="1" dirty="0" smtClean="0"/>
                  <a:t>                  F = 900 N – 850 N </a:t>
                </a:r>
                <a:endParaRPr lang="cs-CZ" sz="2000" b="1" u="sng" dirty="0"/>
              </a:p>
              <a:p>
                <a:pPr marL="0" indent="0">
                  <a:buNone/>
                </a:pPr>
                <a:r>
                  <a:rPr lang="cs-CZ" sz="2000" b="1" dirty="0"/>
                  <a:t> </a:t>
                </a:r>
                <a:r>
                  <a:rPr lang="cs-CZ" sz="2000" b="1" dirty="0" smtClean="0"/>
                  <a:t>                 </a:t>
                </a:r>
                <a:r>
                  <a:rPr lang="cs-CZ" sz="2000" b="1" u="sng" dirty="0" smtClean="0"/>
                  <a:t>F = 50 N                                                                                        </a:t>
                </a:r>
              </a:p>
              <a:p>
                <a:pPr marL="0" indent="0">
                  <a:buNone/>
                </a:pPr>
                <a:r>
                  <a:rPr lang="cs-CZ" sz="2000" b="1" dirty="0" smtClean="0"/>
                  <a:t>                                                                                                                                   </a:t>
                </a:r>
              </a:p>
              <a:p>
                <a:pPr marL="0" indent="0">
                  <a:buNone/>
                </a:pPr>
                <a:r>
                  <a:rPr lang="cs-CZ" sz="2000" b="1" dirty="0" smtClean="0"/>
                  <a:t>Na výsadkáře působila výsledná síla 50 N. </a:t>
                </a:r>
                <a:r>
                  <a:rPr lang="cs-CZ" sz="2000" dirty="0" smtClean="0"/>
                  <a:t> (Svisle dolů.)                         </a:t>
                </a:r>
                <a:r>
                  <a:rPr lang="cs-CZ" sz="2000" b="1" dirty="0" smtClean="0"/>
                  <a:t>F</a:t>
                </a:r>
              </a:p>
              <a:p>
                <a:pPr marL="0" indent="0">
                  <a:buNone/>
                </a:pPr>
                <a:r>
                  <a:rPr lang="cs-CZ" sz="2000" b="1" dirty="0"/>
                  <a:t> </a:t>
                </a:r>
                <a:r>
                  <a:rPr lang="cs-CZ" sz="2000" b="1" dirty="0" smtClean="0"/>
                  <a:t>                                                                                                                          </a:t>
                </a:r>
              </a:p>
              <a:p>
                <a:pPr marL="0" indent="0">
                  <a:buNone/>
                </a:pPr>
                <a:r>
                  <a:rPr lang="cs-CZ" sz="2000" b="1" dirty="0"/>
                  <a:t> </a:t>
                </a:r>
                <a:r>
                  <a:rPr lang="cs-CZ" sz="2000" b="1" dirty="0" smtClean="0"/>
                  <a:t>                                                                                                                        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b="1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1" i="0" smtClean="0">
                            <a:latin typeface="Cambria Math"/>
                          </a:rPr>
                          <m:t>𝐅</m:t>
                        </m:r>
                      </m:e>
                      <m:sub>
                        <m:r>
                          <a:rPr lang="cs-CZ" sz="2000" b="1" i="0" smtClean="0">
                            <a:latin typeface="Cambria Math"/>
                          </a:rPr>
                          <m:t>𝐠</m:t>
                        </m:r>
                      </m:sub>
                    </m:sSub>
                  </m:oMath>
                </a14:m>
                <a:r>
                  <a:rPr lang="cs-CZ" sz="2000" b="1" dirty="0" smtClean="0"/>
                  <a:t> </a:t>
                </a:r>
                <a:endParaRPr lang="cs-CZ" sz="2000" b="1" dirty="0"/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23528" y="1124744"/>
                <a:ext cx="8229600" cy="4536504"/>
              </a:xfrm>
              <a:blipFill rotWithShape="1">
                <a:blip r:embed="rId2" cstate="print"/>
                <a:stretch>
                  <a:fillRect l="-590"/>
                </a:stretch>
              </a:blipFill>
              <a:ln w="28575">
                <a:solidFill>
                  <a:schemeClr val="tx1">
                    <a:lumMod val="95000"/>
                    <a:lumOff val="5000"/>
                  </a:schemeClr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5" name="Přímá spojnice 4"/>
          <p:cNvCxnSpPr/>
          <p:nvPr/>
        </p:nvCxnSpPr>
        <p:spPr>
          <a:xfrm>
            <a:off x="7092280" y="4005064"/>
            <a:ext cx="936104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 flipV="1">
            <a:off x="7452320" y="2943208"/>
            <a:ext cx="0" cy="1080120"/>
          </a:xfrm>
          <a:prstGeom prst="straightConnector1">
            <a:avLst/>
          </a:prstGeom>
          <a:ln w="28575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>
            <a:off x="7308304" y="4023328"/>
            <a:ext cx="0" cy="1277880"/>
          </a:xfrm>
          <a:prstGeom prst="straightConnector1">
            <a:avLst/>
          </a:prstGeom>
          <a:ln w="28575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>
            <a:off x="7740352" y="4023328"/>
            <a:ext cx="0" cy="269768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2627158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000" b="1" dirty="0" smtClean="0"/>
              <a:t>Použitá literatura</a:t>
            </a:r>
            <a:endParaRPr lang="cs-CZ" sz="2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b="1" dirty="0" smtClean="0"/>
              <a:t>BOHUNĚK, Jiří. </a:t>
            </a:r>
            <a:r>
              <a:rPr lang="cs-CZ" sz="2000" b="1" i="1" dirty="0" smtClean="0"/>
              <a:t>Sbírka úloh z fyziky pro ZŠ, 1. díl.</a:t>
            </a:r>
            <a:r>
              <a:rPr lang="cs-CZ" sz="2000" b="1" dirty="0" smtClean="0"/>
              <a:t> 1. vydání. SPN Praha 1992. </a:t>
            </a:r>
            <a:r>
              <a:rPr lang="cs-CZ" sz="2000" b="1" smtClean="0"/>
              <a:t>ISBN 80-04-26025-X.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xmlns="" val="22043507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433</TotalTime>
  <Words>250</Words>
  <Application>Microsoft Office PowerPoint</Application>
  <PresentationFormat>Předvádění na obrazovce (4:3)</PresentationFormat>
  <Paragraphs>105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Snímek 1</vt:lpstr>
      <vt:lpstr>Snímek 2</vt:lpstr>
      <vt:lpstr>Druhy sil</vt:lpstr>
      <vt:lpstr>Po kom je nazvána jednotka síly? Isaac Newton - možná největší génius v dějinách vědy.  Jeho mechanika se stala dokonalým vzorem moderní vědecké teorie novověku.</vt:lpstr>
      <vt:lpstr>Co u síly určujeme?</vt:lpstr>
      <vt:lpstr>Jak sílu znázorňujeme?</vt:lpstr>
      <vt:lpstr>Sčítání sil</vt:lpstr>
      <vt:lpstr>Sčítání sil</vt:lpstr>
      <vt:lpstr>Vyřešíš?</vt:lpstr>
      <vt:lpstr>ŘEŠENÍ</vt:lpstr>
      <vt:lpstr>Počítej</vt:lpstr>
      <vt:lpstr>Řešení</vt:lpstr>
      <vt:lpstr>Použitá literatura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Jaroslava Vondráčková</dc:creator>
  <cp:lastModifiedBy>Dum</cp:lastModifiedBy>
  <cp:revision>54</cp:revision>
  <dcterms:created xsi:type="dcterms:W3CDTF">2011-03-26T18:06:43Z</dcterms:created>
  <dcterms:modified xsi:type="dcterms:W3CDTF">2012-04-10T16:01:32Z</dcterms:modified>
</cp:coreProperties>
</file>