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3" r:id="rId2"/>
    <p:sldId id="256" r:id="rId3"/>
    <p:sldId id="257" r:id="rId4"/>
    <p:sldId id="258" r:id="rId5"/>
    <p:sldId id="261" r:id="rId6"/>
    <p:sldId id="262" r:id="rId7"/>
    <p:sldId id="259" r:id="rId8"/>
    <p:sldId id="260" r:id="rId9"/>
    <p:sldId id="265" r:id="rId10"/>
    <p:sldId id="266" r:id="rId11"/>
    <p:sldId id="267" r:id="rId12"/>
    <p:sldId id="270" r:id="rId13"/>
    <p:sldId id="271" r:id="rId14"/>
    <p:sldId id="263" r:id="rId15"/>
    <p:sldId id="268" r:id="rId16"/>
    <p:sldId id="264" r:id="rId17"/>
    <p:sldId id="269" r:id="rId18"/>
    <p:sldId id="272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2" autoAdjust="0"/>
    <p:restoredTop sz="94655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FD7B5E-319E-467A-B210-65103281EE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832B4A-F729-413A-8EEF-7C79DB5784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E0EF08-70CF-4A68-948E-E0230991C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4FB5B7-9163-4127-ADD6-37A4EC76CC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80908E-09E8-46EC-86BB-70CC1D1FCC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8493E1-B082-49E1-8D5D-C0886EFBCB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CC6820-7E7E-48F6-9263-42412560E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9E7A5B-5973-4E77-9A8B-462A8445FA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FE0AD8-D6EC-442A-A5F1-CDA39D179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18E1EC-1243-4C9B-A43C-72F2EBA1EB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782832-DF7A-46D9-B938-DA412656F6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580AE126-B88E-4B3E-A017-AA78602201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56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560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56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560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56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560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56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560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560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2560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05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7725" y="1033463"/>
            <a:ext cx="7448550" cy="479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ODBOJ A VZNIK ČESKOSLOVENSKA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555875" y="260350"/>
            <a:ext cx="6400800" cy="406400"/>
          </a:xfrm>
        </p:spPr>
        <p:txBody>
          <a:bodyPr/>
          <a:lstStyle/>
          <a:p>
            <a:pPr algn="r" eaLnBrk="1" hangingPunct="1"/>
            <a:r>
              <a:rPr lang="cs-CZ" sz="1600" smtClean="0"/>
              <a:t>VY_32_INOVACE_109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Mezinárodní situace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28.7.1914 vyhlášení války Srbsku</a:t>
            </a:r>
          </a:p>
          <a:p>
            <a:pPr eaLnBrk="1" hangingPunct="1"/>
            <a:r>
              <a:rPr lang="cs-CZ" sz="3600" smtClean="0"/>
              <a:t>mimořádná hospodářská opatření, výroba podřízena potřebám války, vyčerpání ekonomiky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Situace v Rakousku-Uhersku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černý trh</a:t>
            </a:r>
          </a:p>
          <a:p>
            <a:pPr eaLnBrk="1" hangingPunct="1"/>
            <a:r>
              <a:rPr lang="cs-CZ" sz="3600" smtClean="0"/>
              <a:t>váleční zbohatlíci</a:t>
            </a:r>
          </a:p>
          <a:p>
            <a:pPr eaLnBrk="1" hangingPunct="1"/>
            <a:r>
              <a:rPr lang="cs-CZ" sz="3600" smtClean="0"/>
              <a:t>keťas</a:t>
            </a:r>
          </a:p>
          <a:p>
            <a:pPr eaLnBrk="1" hangingPunct="1"/>
            <a:r>
              <a:rPr lang="cs-CZ" sz="3600" smtClean="0"/>
              <a:t>likvidace občanských práv</a:t>
            </a:r>
          </a:p>
          <a:p>
            <a:pPr eaLnBrk="1" hangingPunct="1"/>
            <a:r>
              <a:rPr lang="cs-CZ" sz="3600" smtClean="0"/>
              <a:t>cenzura</a:t>
            </a:r>
          </a:p>
          <a:p>
            <a:pPr eaLnBrk="1" hangingPunct="1"/>
            <a:r>
              <a:rPr lang="cs-CZ" sz="3600" smtClean="0"/>
              <a:t>aktivismus politiků říšské rady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ZAHRANIČNÍ ODBOJ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Zahraniční odboj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/>
            <a:r>
              <a:rPr lang="cs-CZ" smtClean="0"/>
              <a:t>1914 odchod TGM do ciziny</a:t>
            </a:r>
          </a:p>
          <a:p>
            <a:pPr eaLnBrk="1" hangingPunct="1"/>
            <a:r>
              <a:rPr lang="cs-CZ" smtClean="0"/>
              <a:t>6.7.1915 TGM projev v Ženevě: potřeba sjednocení odboje, zničení Monarchie</a:t>
            </a:r>
          </a:p>
          <a:p>
            <a:pPr eaLnBrk="1" hangingPunct="1"/>
            <a:r>
              <a:rPr lang="cs-CZ" smtClean="0"/>
              <a:t>krajanské spolky</a:t>
            </a:r>
          </a:p>
          <a:p>
            <a:pPr eaLnBrk="1" hangingPunct="1"/>
            <a:r>
              <a:rPr lang="cs-CZ" smtClean="0"/>
              <a:t>1915, </a:t>
            </a:r>
            <a:r>
              <a:rPr lang="cs-CZ" b="1" smtClean="0"/>
              <a:t>Cleveland</a:t>
            </a:r>
            <a:r>
              <a:rPr lang="cs-CZ" smtClean="0"/>
              <a:t> – sjednocení spolků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Zahraniční odboj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centrum odboje – Paříž</a:t>
            </a:r>
          </a:p>
          <a:p>
            <a:pPr eaLnBrk="1" hangingPunct="1"/>
            <a:r>
              <a:rPr lang="cs-CZ" smtClean="0"/>
              <a:t>Československá národní rada: </a:t>
            </a:r>
            <a:r>
              <a:rPr lang="cs-CZ" b="1" smtClean="0"/>
              <a:t>TGM, Beneš, Štefánik</a:t>
            </a:r>
          </a:p>
          <a:p>
            <a:pPr eaLnBrk="1" hangingPunct="1"/>
            <a:r>
              <a:rPr lang="cs-CZ" smtClean="0"/>
              <a:t>TGM – působištěm Londýn</a:t>
            </a:r>
          </a:p>
          <a:p>
            <a:pPr eaLnBrk="1" hangingPunct="1"/>
            <a:r>
              <a:rPr lang="cs-CZ" smtClean="0"/>
              <a:t>Beneš – působištěm Paříž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Zahraniční odboj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formování legií – Rusko, Itálie, Francie</a:t>
            </a:r>
          </a:p>
          <a:p>
            <a:pPr eaLnBrk="1" hangingPunct="1"/>
            <a:r>
              <a:rPr lang="cs-CZ" smtClean="0"/>
              <a:t>legie - velení podřízeno státu, kde se dezertéři nalézali</a:t>
            </a:r>
          </a:p>
          <a:p>
            <a:pPr eaLnBrk="1" hangingPunct="1"/>
            <a:r>
              <a:rPr lang="cs-CZ" smtClean="0"/>
              <a:t>např. rota </a:t>
            </a:r>
            <a:r>
              <a:rPr lang="cs-CZ" b="1" smtClean="0"/>
              <a:t>Na zdar!</a:t>
            </a:r>
          </a:p>
          <a:p>
            <a:pPr eaLnBrk="1" hangingPunct="1"/>
            <a:r>
              <a:rPr lang="cs-CZ" smtClean="0"/>
              <a:t>významné bitvy: </a:t>
            </a:r>
            <a:r>
              <a:rPr lang="cs-CZ" b="1" smtClean="0"/>
              <a:t>b. u Zborova, b. u Bachmače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DOMÁCÍ ODBOJ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Domácí odboj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Maffie</a:t>
            </a:r>
            <a:r>
              <a:rPr lang="cs-CZ" smtClean="0"/>
              <a:t> </a:t>
            </a:r>
          </a:p>
          <a:p>
            <a:pPr lvl="1" eaLnBrk="1" hangingPunct="1"/>
            <a:r>
              <a:rPr lang="cs-CZ" smtClean="0"/>
              <a:t>tajný výbor, napojený na TGM; Beneš, Švehla, Rašín, Soukup</a:t>
            </a:r>
          </a:p>
          <a:p>
            <a:pPr lvl="1" eaLnBrk="1" hangingPunct="1"/>
            <a:r>
              <a:rPr lang="cs-CZ" smtClean="0"/>
              <a:t>zprostředkování zpráv z ciziny</a:t>
            </a:r>
          </a:p>
          <a:p>
            <a:pPr eaLnBrk="1" hangingPunct="1"/>
            <a:r>
              <a:rPr lang="cs-CZ" smtClean="0"/>
              <a:t>odboj nemohl být vojenský</a:t>
            </a:r>
          </a:p>
          <a:p>
            <a:pPr eaLnBrk="1" hangingPunct="1"/>
            <a:r>
              <a:rPr lang="cs-CZ" smtClean="0"/>
              <a:t>ilegální tiskoviny, podpora pronásledovaných</a:t>
            </a:r>
          </a:p>
          <a:p>
            <a:pPr eaLnBrk="1" hangingPunct="1"/>
            <a:r>
              <a:rPr lang="cs-CZ" smtClean="0"/>
              <a:t>1916: na trůn Karel I. 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Domácí odboj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Manifest českému poselstvu na říšské radě </a:t>
            </a:r>
          </a:p>
          <a:p>
            <a:pPr lvl="1" eaLnBrk="1" hangingPunct="1"/>
            <a:r>
              <a:rPr lang="cs-CZ" smtClean="0"/>
              <a:t>tvůrcem Jaroslav Kvapil</a:t>
            </a:r>
          </a:p>
          <a:p>
            <a:pPr lvl="1" eaLnBrk="1" hangingPunct="1"/>
            <a:r>
              <a:rPr lang="cs-CZ" smtClean="0"/>
              <a:t>podpis většiny českých umělců</a:t>
            </a:r>
          </a:p>
          <a:p>
            <a:pPr lvl="1" eaLnBrk="1" hangingPunct="1"/>
            <a:r>
              <a:rPr lang="cs-CZ" smtClean="0"/>
              <a:t>požadavek vzniku samostatného státu</a:t>
            </a:r>
          </a:p>
          <a:p>
            <a:pPr eaLnBrk="1" hangingPunct="1"/>
            <a:r>
              <a:rPr lang="cs-CZ" b="1" smtClean="0"/>
              <a:t>Tříkrálová deklarace</a:t>
            </a:r>
            <a:r>
              <a:rPr lang="cs-CZ" smtClean="0"/>
              <a:t> (</a:t>
            </a:r>
            <a:r>
              <a:rPr lang="cs-CZ" b="1" smtClean="0"/>
              <a:t>6.1.1918</a:t>
            </a:r>
            <a:r>
              <a:rPr lang="cs-CZ" smtClean="0"/>
              <a:t>)</a:t>
            </a:r>
          </a:p>
          <a:p>
            <a:pPr lvl="1" eaLnBrk="1" hangingPunct="1"/>
            <a:r>
              <a:rPr lang="cs-CZ" smtClean="0"/>
              <a:t>autorem Alois Rašín</a:t>
            </a:r>
          </a:p>
          <a:p>
            <a:pPr lvl="1" eaLnBrk="1" hangingPunct="1"/>
            <a:r>
              <a:rPr lang="cs-CZ" smtClean="0"/>
              <a:t>požadavek vzniku samostatného státu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 VÁLKY</a:t>
            </a:r>
          </a:p>
        </p:txBody>
      </p:sp>
      <p:sp>
        <p:nvSpPr>
          <p:cNvPr id="1331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 války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Československá národní rada uznána jako reprezentant budoucího státu </a:t>
            </a:r>
          </a:p>
          <a:p>
            <a:pPr eaLnBrk="1" hangingPunct="1"/>
            <a:r>
              <a:rPr lang="cs-CZ" smtClean="0"/>
              <a:t>zviditelnění čsl. vlády - legie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 války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Pittsburská dohoda</a:t>
            </a:r>
            <a:r>
              <a:rPr lang="cs-CZ" smtClean="0"/>
              <a:t> (</a:t>
            </a:r>
            <a:r>
              <a:rPr lang="cs-CZ" b="1" smtClean="0"/>
              <a:t>30.5.1918</a:t>
            </a:r>
            <a:r>
              <a:rPr lang="cs-CZ" smtClean="0"/>
              <a:t>)</a:t>
            </a:r>
          </a:p>
          <a:p>
            <a:pPr lvl="1" eaLnBrk="1" hangingPunct="1"/>
            <a:r>
              <a:rPr lang="cs-CZ" smtClean="0"/>
              <a:t>dohoda TGM a krajanů</a:t>
            </a:r>
          </a:p>
          <a:p>
            <a:pPr lvl="1" eaLnBrk="1" hangingPunct="1"/>
            <a:r>
              <a:rPr lang="cs-CZ" smtClean="0"/>
              <a:t>spojení Čechů a Slováků v samostatném státě</a:t>
            </a:r>
          </a:p>
          <a:p>
            <a:pPr eaLnBrk="1" hangingPunct="1"/>
            <a:r>
              <a:rPr lang="cs-CZ" b="1" smtClean="0"/>
              <a:t>Národní výbor</a:t>
            </a:r>
            <a:r>
              <a:rPr lang="cs-CZ" smtClean="0"/>
              <a:t> </a:t>
            </a:r>
          </a:p>
          <a:p>
            <a:pPr lvl="1" eaLnBrk="1" hangingPunct="1"/>
            <a:r>
              <a:rPr lang="cs-CZ" smtClean="0"/>
              <a:t>československý politický orgán</a:t>
            </a:r>
          </a:p>
          <a:p>
            <a:pPr lvl="1" eaLnBrk="1" hangingPunct="1"/>
            <a:r>
              <a:rPr lang="cs-CZ" smtClean="0"/>
              <a:t>v čele Karel Kramář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 války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Čsl. národní rada přeměněna na prozatímní vládu</a:t>
            </a:r>
          </a:p>
          <a:p>
            <a:pPr eaLnBrk="1" hangingPunct="1"/>
            <a:r>
              <a:rPr lang="cs-CZ" smtClean="0"/>
              <a:t>členové prozatímní vlády: TGM, Beneš, Štefánik</a:t>
            </a:r>
          </a:p>
          <a:p>
            <a:pPr eaLnBrk="1" hangingPunct="1"/>
            <a:r>
              <a:rPr lang="cs-CZ" smtClean="0"/>
              <a:t>koordinace domácího a zahraničního odboje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 války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Washingtonská deklarace</a:t>
            </a:r>
            <a:r>
              <a:rPr lang="cs-CZ" smtClean="0"/>
              <a:t> (</a:t>
            </a:r>
            <a:r>
              <a:rPr lang="cs-CZ" b="1" smtClean="0"/>
              <a:t>18.10. 1918</a:t>
            </a:r>
            <a:r>
              <a:rPr lang="cs-CZ" smtClean="0"/>
              <a:t>)</a:t>
            </a:r>
          </a:p>
          <a:p>
            <a:pPr lvl="1" eaLnBrk="1" hangingPunct="1"/>
            <a:r>
              <a:rPr lang="cs-CZ" smtClean="0"/>
              <a:t>1. program vlády</a:t>
            </a:r>
          </a:p>
          <a:p>
            <a:pPr lvl="1" eaLnBrk="1" hangingPunct="1"/>
            <a:r>
              <a:rPr lang="cs-CZ" smtClean="0"/>
              <a:t>Prohlášení nezávislosti československého národa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 války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27.10.1918: </a:t>
            </a:r>
            <a:r>
              <a:rPr lang="cs-CZ" b="1" dirty="0" err="1" smtClean="0"/>
              <a:t>Andrássyho</a:t>
            </a:r>
            <a:r>
              <a:rPr lang="cs-CZ" b="1" dirty="0" smtClean="0"/>
              <a:t> nóta</a:t>
            </a:r>
            <a:r>
              <a:rPr lang="cs-CZ" dirty="0" smtClean="0"/>
              <a:t> </a:t>
            </a:r>
          </a:p>
          <a:p>
            <a:pPr lvl="1" eaLnBrk="1" hangingPunct="1"/>
            <a:r>
              <a:rPr lang="cs-CZ" dirty="0" smtClean="0"/>
              <a:t>ochota </a:t>
            </a:r>
            <a:r>
              <a:rPr lang="cs-CZ" dirty="0" smtClean="0"/>
              <a:t>R-U jednat </a:t>
            </a:r>
            <a:r>
              <a:rPr lang="cs-CZ" dirty="0" smtClean="0"/>
              <a:t>o kapitulaci</a:t>
            </a:r>
          </a:p>
          <a:p>
            <a:pPr lvl="1" eaLnBrk="1" hangingPunct="1"/>
            <a:r>
              <a:rPr lang="cs-CZ" dirty="0" smtClean="0"/>
              <a:t>čsl</a:t>
            </a:r>
            <a:r>
              <a:rPr lang="cs-CZ" dirty="0" smtClean="0"/>
              <a:t>. veřejností </a:t>
            </a:r>
            <a:r>
              <a:rPr lang="cs-CZ" dirty="0" smtClean="0"/>
              <a:t>přijata jako kapitulace </a:t>
            </a:r>
          </a:p>
          <a:p>
            <a:pPr lvl="1" eaLnBrk="1" hangingPunct="1">
              <a:buFontTx/>
              <a:buNone/>
            </a:pPr>
            <a:r>
              <a:rPr lang="cs-CZ" dirty="0" smtClean="0"/>
              <a:t>		=&gt; spontánní vyhlašování samostatnosti</a:t>
            </a:r>
          </a:p>
          <a:p>
            <a:pPr eaLnBrk="1" hangingPunct="1"/>
            <a:r>
              <a:rPr lang="cs-CZ" dirty="0" smtClean="0"/>
              <a:t>„</a:t>
            </a:r>
            <a:r>
              <a:rPr lang="cs-CZ" b="1" dirty="0" smtClean="0"/>
              <a:t>mužové 28. října</a:t>
            </a:r>
            <a:r>
              <a:rPr lang="cs-CZ" dirty="0" smtClean="0"/>
              <a:t>“</a:t>
            </a:r>
          </a:p>
          <a:p>
            <a:pPr lvl="1" eaLnBrk="1" hangingPunct="1"/>
            <a:r>
              <a:rPr lang="cs-CZ" dirty="0" smtClean="0"/>
              <a:t>Ant. Švehla, Alois </a:t>
            </a:r>
            <a:r>
              <a:rPr lang="cs-CZ" dirty="0" err="1" smtClean="0"/>
              <a:t>Rašín</a:t>
            </a:r>
            <a:r>
              <a:rPr lang="cs-CZ" dirty="0" smtClean="0"/>
              <a:t>, František Soukup, Jiří Stříbrný, </a:t>
            </a:r>
            <a:r>
              <a:rPr lang="cs-CZ" dirty="0" err="1" smtClean="0"/>
              <a:t>Vavro</a:t>
            </a:r>
            <a:r>
              <a:rPr lang="cs-CZ" dirty="0" smtClean="0"/>
              <a:t> </a:t>
            </a:r>
            <a:r>
              <a:rPr lang="cs-CZ" dirty="0" err="1" smtClean="0"/>
              <a:t>Šrobár</a:t>
            </a:r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Závěr války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4525963"/>
          </a:xfrm>
        </p:spPr>
        <p:txBody>
          <a:bodyPr/>
          <a:lstStyle/>
          <a:p>
            <a:pPr eaLnBrk="1" hangingPunct="1"/>
            <a:r>
              <a:rPr lang="cs-CZ" b="1" smtClean="0"/>
              <a:t>Martinská deklarace</a:t>
            </a:r>
            <a:r>
              <a:rPr lang="cs-CZ" smtClean="0"/>
              <a:t> (</a:t>
            </a:r>
            <a:r>
              <a:rPr lang="cs-CZ" b="1" smtClean="0"/>
              <a:t>30.10.1918</a:t>
            </a:r>
            <a:r>
              <a:rPr lang="cs-CZ" smtClean="0"/>
              <a:t>)</a:t>
            </a:r>
          </a:p>
          <a:p>
            <a:pPr lvl="1" eaLnBrk="1" hangingPunct="1"/>
            <a:r>
              <a:rPr lang="cs-CZ" smtClean="0"/>
              <a:t>deklarace slovenského národa</a:t>
            </a:r>
          </a:p>
          <a:p>
            <a:pPr lvl="1" eaLnBrk="1" hangingPunct="1"/>
            <a:r>
              <a:rPr lang="cs-CZ" smtClean="0"/>
              <a:t>přihlášení se ke společnému čsl. státu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7">
      <a:dk1>
        <a:srgbClr val="5C1F00"/>
      </a:dk1>
      <a:lt1>
        <a:srgbClr val="FFFFFF"/>
      </a:lt1>
      <a:dk2>
        <a:srgbClr val="800000"/>
      </a:dk2>
      <a:lt2>
        <a:srgbClr val="DFD293"/>
      </a:lt2>
      <a:accent1>
        <a:srgbClr val="CC3300"/>
      </a:accent1>
      <a:accent2>
        <a:srgbClr val="BE7960"/>
      </a:accent2>
      <a:accent3>
        <a:srgbClr val="C0AAAA"/>
      </a:accent3>
      <a:accent4>
        <a:srgbClr val="DADADA"/>
      </a:accent4>
      <a:accent5>
        <a:srgbClr val="E2ADAA"/>
      </a:accent5>
      <a:accent6>
        <a:srgbClr val="AC6D56"/>
      </a:accent6>
      <a:hlink>
        <a:srgbClr val="FFFF99"/>
      </a:hlink>
      <a:folHlink>
        <a:srgbClr val="D3A219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72</TotalTime>
  <Words>291</Words>
  <Application>Microsoft Office PowerPoint</Application>
  <PresentationFormat>Předvádění na obrazovce (4:3)</PresentationFormat>
  <Paragraphs>74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1" baseType="lpstr">
      <vt:lpstr>Arial</vt:lpstr>
      <vt:lpstr>Calibri</vt:lpstr>
      <vt:lpstr>Výchozí návrh</vt:lpstr>
      <vt:lpstr>Snímek 1</vt:lpstr>
      <vt:lpstr>ODBOJ A VZNIK ČESKOSLOVENSKA</vt:lpstr>
      <vt:lpstr>Mezinárodní situace</vt:lpstr>
      <vt:lpstr>Situace v Rakousku-Uhersku</vt:lpstr>
      <vt:lpstr>ZAHRANIČNÍ ODBOJ</vt:lpstr>
      <vt:lpstr>Zahraniční odboj</vt:lpstr>
      <vt:lpstr>Zahraniční odboj</vt:lpstr>
      <vt:lpstr>Zahraniční odboj</vt:lpstr>
      <vt:lpstr>DOMÁCÍ ODBOJ</vt:lpstr>
      <vt:lpstr>Domácí odboj</vt:lpstr>
      <vt:lpstr>Domácí odboj</vt:lpstr>
      <vt:lpstr>ZÁVĚR VÁLKY</vt:lpstr>
      <vt:lpstr>Závěr války</vt:lpstr>
      <vt:lpstr>Závěr války</vt:lpstr>
      <vt:lpstr>Závěr války</vt:lpstr>
      <vt:lpstr>Závěr války</vt:lpstr>
      <vt:lpstr>Závěr války</vt:lpstr>
      <vt:lpstr>Závěr války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ODBOJ A VZNIK ČESKOSLOVENSKA</dc:title>
  <dc:creator>Kateřina Musilová</dc:creator>
  <cp:lastModifiedBy>Dum</cp:lastModifiedBy>
  <cp:revision>18</cp:revision>
  <dcterms:created xsi:type="dcterms:W3CDTF">2011-09-27T20:52:40Z</dcterms:created>
  <dcterms:modified xsi:type="dcterms:W3CDTF">2014-07-25T07:44:13Z</dcterms:modified>
</cp:coreProperties>
</file>