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4"/>
  </p:notesMasterIdLst>
  <p:sldIdLst>
    <p:sldId id="256" r:id="rId2"/>
    <p:sldId id="268" r:id="rId3"/>
    <p:sldId id="257" r:id="rId4"/>
    <p:sldId id="261" r:id="rId5"/>
    <p:sldId id="266" r:id="rId6"/>
    <p:sldId id="259" r:id="rId7"/>
    <p:sldId id="265" r:id="rId8"/>
    <p:sldId id="260" r:id="rId9"/>
    <p:sldId id="262" r:id="rId10"/>
    <p:sldId id="263" r:id="rId11"/>
    <p:sldId id="264" r:id="rId12"/>
    <p:sldId id="267" r:id="rId13"/>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a:tblStyle styleId="{5C22544A-7EE6-4342-B048-85BDC9FD1C3A}" styleName="Střední styl 2 – zvýraznění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72" d="100"/>
          <a:sy n="72" d="100"/>
        </p:scale>
        <p:origin x="-1488" y="-96"/>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3264FFE5-0974-4461-8DC7-FECADCF7326B}" type="datetimeFigureOut">
              <a:rPr lang="cs-CZ" smtClean="0"/>
              <a:pPr/>
              <a:t>14.3.2013</a:t>
            </a:fld>
            <a:endParaRPr lang="cs-CZ"/>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cs-CZ"/>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0703A38C-245F-452F-9750-78AE27820F2B}" type="slidenum">
              <a:rPr lang="cs-CZ" smtClean="0"/>
              <a:pPr/>
              <a:t>‹#›</a:t>
            </a:fld>
            <a:endParaRPr lang="cs-CZ"/>
          </a:p>
        </p:txBody>
      </p:sp>
    </p:spTree>
    <p:extLst>
      <p:ext uri="{BB962C8B-B14F-4D97-AF65-F5344CB8AC3E}">
        <p14:creationId xmlns:p14="http://schemas.microsoft.com/office/powerpoint/2010/main" val="235278910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r>
              <a:rPr lang="cs-CZ" dirty="0" smtClean="0"/>
              <a:t>Rod střední zeleně, rod ženský červeně,</a:t>
            </a:r>
            <a:r>
              <a:rPr lang="cs-CZ" baseline="0" dirty="0" smtClean="0"/>
              <a:t> rod mužský modře. Neukládej!</a:t>
            </a:r>
            <a:endParaRPr lang="cs-CZ" dirty="0"/>
          </a:p>
        </p:txBody>
      </p:sp>
      <p:sp>
        <p:nvSpPr>
          <p:cNvPr id="4" name="Zástupný symbol pro číslo snímku 3"/>
          <p:cNvSpPr>
            <a:spLocks noGrp="1"/>
          </p:cNvSpPr>
          <p:nvPr>
            <p:ph type="sldNum" sz="quarter" idx="10"/>
          </p:nvPr>
        </p:nvSpPr>
        <p:spPr/>
        <p:txBody>
          <a:bodyPr/>
          <a:lstStyle/>
          <a:p>
            <a:fld id="{0703A38C-245F-452F-9750-78AE27820F2B}" type="slidenum">
              <a:rPr lang="cs-CZ" smtClean="0"/>
              <a:pPr/>
              <a:t>3</a:t>
            </a:fld>
            <a:endParaRPr lang="cs-CZ"/>
          </a:p>
        </p:txBody>
      </p:sp>
    </p:spTree>
    <p:extLst>
      <p:ext uri="{BB962C8B-B14F-4D97-AF65-F5344CB8AC3E}">
        <p14:creationId xmlns:p14="http://schemas.microsoft.com/office/powerpoint/2010/main" val="211533771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r>
              <a:rPr lang="cs-CZ" dirty="0" smtClean="0"/>
              <a:t>Pomocí klávesnice nebo perem doplň dle </a:t>
            </a:r>
            <a:r>
              <a:rPr lang="cs-CZ" smtClean="0"/>
              <a:t>zadání. Neukládej</a:t>
            </a:r>
            <a:r>
              <a:rPr lang="cs-CZ" dirty="0" smtClean="0"/>
              <a:t>!</a:t>
            </a:r>
            <a:endParaRPr lang="cs-CZ" dirty="0"/>
          </a:p>
        </p:txBody>
      </p:sp>
      <p:sp>
        <p:nvSpPr>
          <p:cNvPr id="4" name="Zástupný symbol pro číslo snímku 3"/>
          <p:cNvSpPr>
            <a:spLocks noGrp="1"/>
          </p:cNvSpPr>
          <p:nvPr>
            <p:ph type="sldNum" sz="quarter" idx="10"/>
          </p:nvPr>
        </p:nvSpPr>
        <p:spPr/>
        <p:txBody>
          <a:bodyPr/>
          <a:lstStyle/>
          <a:p>
            <a:fld id="{0703A38C-245F-452F-9750-78AE27820F2B}" type="slidenum">
              <a:rPr lang="cs-CZ" smtClean="0"/>
              <a:pPr/>
              <a:t>4</a:t>
            </a:fld>
            <a:endParaRPr lang="cs-CZ"/>
          </a:p>
        </p:txBody>
      </p:sp>
    </p:spTree>
    <p:extLst>
      <p:ext uri="{BB962C8B-B14F-4D97-AF65-F5344CB8AC3E}">
        <p14:creationId xmlns:p14="http://schemas.microsoft.com/office/powerpoint/2010/main" val="338208744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r>
              <a:rPr lang="cs-CZ" dirty="0" smtClean="0"/>
              <a:t>Přetáhni žluté tvary se slovy do oranžových polí podle životnosti. Neukládej!</a:t>
            </a:r>
            <a:endParaRPr lang="cs-CZ" dirty="0"/>
          </a:p>
        </p:txBody>
      </p:sp>
      <p:sp>
        <p:nvSpPr>
          <p:cNvPr id="4" name="Zástupný symbol pro číslo snímku 3"/>
          <p:cNvSpPr>
            <a:spLocks noGrp="1"/>
          </p:cNvSpPr>
          <p:nvPr>
            <p:ph type="sldNum" sz="quarter" idx="10"/>
          </p:nvPr>
        </p:nvSpPr>
        <p:spPr/>
        <p:txBody>
          <a:bodyPr/>
          <a:lstStyle/>
          <a:p>
            <a:fld id="{0703A38C-245F-452F-9750-78AE27820F2B}" type="slidenum">
              <a:rPr lang="cs-CZ" smtClean="0"/>
              <a:pPr/>
              <a:t>5</a:t>
            </a:fld>
            <a:endParaRPr lang="cs-CZ"/>
          </a:p>
        </p:txBody>
      </p:sp>
    </p:spTree>
    <p:extLst>
      <p:ext uri="{BB962C8B-B14F-4D97-AF65-F5344CB8AC3E}">
        <p14:creationId xmlns:p14="http://schemas.microsoft.com/office/powerpoint/2010/main" val="341440204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r>
              <a:rPr lang="cs-CZ" dirty="0" smtClean="0"/>
              <a:t>Přetáhni slova v oranžových obdélnících  do sloupečků podle rodů. Neukládej!</a:t>
            </a:r>
            <a:endParaRPr lang="cs-CZ" dirty="0"/>
          </a:p>
        </p:txBody>
      </p:sp>
      <p:sp>
        <p:nvSpPr>
          <p:cNvPr id="4" name="Zástupný symbol pro číslo snímku 3"/>
          <p:cNvSpPr>
            <a:spLocks noGrp="1"/>
          </p:cNvSpPr>
          <p:nvPr>
            <p:ph type="sldNum" sz="quarter" idx="10"/>
          </p:nvPr>
        </p:nvSpPr>
        <p:spPr/>
        <p:txBody>
          <a:bodyPr/>
          <a:lstStyle/>
          <a:p>
            <a:fld id="{0703A38C-245F-452F-9750-78AE27820F2B}" type="slidenum">
              <a:rPr lang="cs-CZ" smtClean="0"/>
              <a:pPr/>
              <a:t>6</a:t>
            </a:fld>
            <a:endParaRPr lang="cs-CZ"/>
          </a:p>
        </p:txBody>
      </p:sp>
    </p:spTree>
    <p:extLst>
      <p:ext uri="{BB962C8B-B14F-4D97-AF65-F5344CB8AC3E}">
        <p14:creationId xmlns:p14="http://schemas.microsoft.com/office/powerpoint/2010/main" val="321055381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r>
              <a:rPr lang="cs-CZ" dirty="0" smtClean="0"/>
              <a:t>Přetáhni slova ve vajíčkách ke vzorům. Neukládej!</a:t>
            </a:r>
            <a:endParaRPr lang="cs-CZ" dirty="0"/>
          </a:p>
        </p:txBody>
      </p:sp>
      <p:sp>
        <p:nvSpPr>
          <p:cNvPr id="4" name="Zástupný symbol pro číslo snímku 3"/>
          <p:cNvSpPr>
            <a:spLocks noGrp="1"/>
          </p:cNvSpPr>
          <p:nvPr>
            <p:ph type="sldNum" sz="quarter" idx="10"/>
          </p:nvPr>
        </p:nvSpPr>
        <p:spPr/>
        <p:txBody>
          <a:bodyPr/>
          <a:lstStyle/>
          <a:p>
            <a:fld id="{0703A38C-245F-452F-9750-78AE27820F2B}" type="slidenum">
              <a:rPr lang="cs-CZ" smtClean="0"/>
              <a:pPr/>
              <a:t>7</a:t>
            </a:fld>
            <a:endParaRPr lang="cs-CZ"/>
          </a:p>
        </p:txBody>
      </p:sp>
    </p:spTree>
    <p:extLst>
      <p:ext uri="{BB962C8B-B14F-4D97-AF65-F5344CB8AC3E}">
        <p14:creationId xmlns:p14="http://schemas.microsoft.com/office/powerpoint/2010/main" val="304409665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r>
              <a:rPr lang="cs-CZ" dirty="0" smtClean="0"/>
              <a:t>Perem nebo pomocí klávesnice doplň i-y, í- ý do žlutých obdélníků. Pod nimi je správná odpověď - zkontroluj. Neukládej!</a:t>
            </a:r>
            <a:endParaRPr lang="cs-CZ" dirty="0"/>
          </a:p>
        </p:txBody>
      </p:sp>
      <p:sp>
        <p:nvSpPr>
          <p:cNvPr id="4" name="Zástupný symbol pro číslo snímku 3"/>
          <p:cNvSpPr>
            <a:spLocks noGrp="1"/>
          </p:cNvSpPr>
          <p:nvPr>
            <p:ph type="sldNum" sz="quarter" idx="10"/>
          </p:nvPr>
        </p:nvSpPr>
        <p:spPr/>
        <p:txBody>
          <a:bodyPr/>
          <a:lstStyle/>
          <a:p>
            <a:fld id="{0703A38C-245F-452F-9750-78AE27820F2B}" type="slidenum">
              <a:rPr lang="cs-CZ" smtClean="0"/>
              <a:pPr/>
              <a:t>8</a:t>
            </a:fld>
            <a:endParaRPr lang="cs-CZ"/>
          </a:p>
        </p:txBody>
      </p:sp>
    </p:spTree>
    <p:extLst>
      <p:ext uri="{BB962C8B-B14F-4D97-AF65-F5344CB8AC3E}">
        <p14:creationId xmlns:p14="http://schemas.microsoft.com/office/powerpoint/2010/main" val="5652874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r>
              <a:rPr lang="cs-CZ" dirty="0" smtClean="0"/>
              <a:t>Doplň pomocí klávesnice nebo perem i – y, í - ý  do šestiúhelníků. Pod nimi je správná odpověď - zkontroluj. Neukládej!</a:t>
            </a:r>
            <a:endParaRPr lang="cs-CZ" dirty="0"/>
          </a:p>
        </p:txBody>
      </p:sp>
      <p:sp>
        <p:nvSpPr>
          <p:cNvPr id="4" name="Zástupný symbol pro číslo snímku 3"/>
          <p:cNvSpPr>
            <a:spLocks noGrp="1"/>
          </p:cNvSpPr>
          <p:nvPr>
            <p:ph type="sldNum" sz="quarter" idx="10"/>
          </p:nvPr>
        </p:nvSpPr>
        <p:spPr/>
        <p:txBody>
          <a:bodyPr/>
          <a:lstStyle/>
          <a:p>
            <a:fld id="{0703A38C-245F-452F-9750-78AE27820F2B}" type="slidenum">
              <a:rPr lang="cs-CZ" smtClean="0"/>
              <a:pPr/>
              <a:t>9</a:t>
            </a:fld>
            <a:endParaRPr lang="cs-CZ"/>
          </a:p>
        </p:txBody>
      </p:sp>
    </p:spTree>
    <p:extLst>
      <p:ext uri="{BB962C8B-B14F-4D97-AF65-F5344CB8AC3E}">
        <p14:creationId xmlns:p14="http://schemas.microsoft.com/office/powerpoint/2010/main" val="319921680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r>
              <a:rPr lang="cs-CZ" dirty="0" smtClean="0"/>
              <a:t>Doplň do válců správné i –y, í - ý. Pod válci je správná odpověď - zkontroluj. Neukládej!</a:t>
            </a:r>
            <a:endParaRPr lang="cs-CZ" dirty="0"/>
          </a:p>
        </p:txBody>
      </p:sp>
      <p:sp>
        <p:nvSpPr>
          <p:cNvPr id="4" name="Zástupný symbol pro číslo snímku 3"/>
          <p:cNvSpPr>
            <a:spLocks noGrp="1"/>
          </p:cNvSpPr>
          <p:nvPr>
            <p:ph type="sldNum" sz="quarter" idx="10"/>
          </p:nvPr>
        </p:nvSpPr>
        <p:spPr/>
        <p:txBody>
          <a:bodyPr/>
          <a:lstStyle/>
          <a:p>
            <a:fld id="{0703A38C-245F-452F-9750-78AE27820F2B}" type="slidenum">
              <a:rPr lang="cs-CZ" smtClean="0"/>
              <a:pPr/>
              <a:t>10</a:t>
            </a:fld>
            <a:endParaRPr lang="cs-CZ"/>
          </a:p>
        </p:txBody>
      </p:sp>
    </p:spTree>
    <p:extLst>
      <p:ext uri="{BB962C8B-B14F-4D97-AF65-F5344CB8AC3E}">
        <p14:creationId xmlns:p14="http://schemas.microsoft.com/office/powerpoint/2010/main" val="292646420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dirty="0" smtClean="0"/>
              <a:t>Přetáhni slova ve vajíčkách ke vzorům. Neukládej!</a:t>
            </a:r>
          </a:p>
          <a:p>
            <a:endParaRPr lang="cs-CZ" dirty="0"/>
          </a:p>
        </p:txBody>
      </p:sp>
      <p:sp>
        <p:nvSpPr>
          <p:cNvPr id="4" name="Zástupný symbol pro číslo snímku 3"/>
          <p:cNvSpPr>
            <a:spLocks noGrp="1"/>
          </p:cNvSpPr>
          <p:nvPr>
            <p:ph type="sldNum" sz="quarter" idx="10"/>
          </p:nvPr>
        </p:nvSpPr>
        <p:spPr/>
        <p:txBody>
          <a:bodyPr/>
          <a:lstStyle/>
          <a:p>
            <a:fld id="{0703A38C-245F-452F-9750-78AE27820F2B}" type="slidenum">
              <a:rPr lang="cs-CZ" smtClean="0"/>
              <a:pPr/>
              <a:t>11</a:t>
            </a:fld>
            <a:endParaRPr lang="cs-CZ"/>
          </a:p>
        </p:txBody>
      </p:sp>
    </p:spTree>
    <p:extLst>
      <p:ext uri="{BB962C8B-B14F-4D97-AF65-F5344CB8AC3E}">
        <p14:creationId xmlns:p14="http://schemas.microsoft.com/office/powerpoint/2010/main" val="95545050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Klepnutím lze upravit styl předlohy nadpisů.</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Klepnutím lze upravit styl předlohy podnadpisů.</a:t>
            </a:r>
            <a:endParaRPr lang="cs-CZ"/>
          </a:p>
        </p:txBody>
      </p:sp>
      <p:sp>
        <p:nvSpPr>
          <p:cNvPr id="4" name="Zástupný symbol pro datum 3"/>
          <p:cNvSpPr>
            <a:spLocks noGrp="1"/>
          </p:cNvSpPr>
          <p:nvPr>
            <p:ph type="dt" sz="half" idx="10"/>
          </p:nvPr>
        </p:nvSpPr>
        <p:spPr/>
        <p:txBody>
          <a:bodyPr/>
          <a:lstStyle/>
          <a:p>
            <a:fld id="{95EC1D4A-A796-47C3-A63E-CE236FB377E2}" type="datetimeFigureOut">
              <a:rPr lang="cs-CZ" smtClean="0"/>
              <a:pPr/>
              <a:t>14.3.2013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AC57A5DF-1266-40EA-9282-1E66B9DE06C0}" type="slidenum">
              <a:rPr lang="cs-CZ" smtClean="0"/>
              <a:pPr/>
              <a:t>‹#›</a:t>
            </a:fld>
            <a:endParaRPr lang="cs-CZ"/>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idx="1"/>
          </p:nvPr>
        </p:nvSpPr>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95EC1D4A-A796-47C3-A63E-CE236FB377E2}" type="datetimeFigureOut">
              <a:rPr lang="cs-CZ" smtClean="0"/>
              <a:pPr/>
              <a:t>14.3.2013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AC57A5DF-1266-40EA-9282-1E66B9DE06C0}" type="slidenum">
              <a:rPr lang="cs-CZ" smtClean="0"/>
              <a:pPr/>
              <a:t>‹#›</a:t>
            </a:fld>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Klepnutím lze upravit styly předlohy textu.</a:t>
            </a:r>
          </a:p>
        </p:txBody>
      </p:sp>
      <p:sp>
        <p:nvSpPr>
          <p:cNvPr id="4" name="Zástupný symbol pro datum 3"/>
          <p:cNvSpPr>
            <a:spLocks noGrp="1"/>
          </p:cNvSpPr>
          <p:nvPr>
            <p:ph type="dt" sz="half" idx="10"/>
          </p:nvPr>
        </p:nvSpPr>
        <p:spPr/>
        <p:txBody>
          <a:bodyPr/>
          <a:lstStyle/>
          <a:p>
            <a:fld id="{95EC1D4A-A796-47C3-A63E-CE236FB377E2}" type="datetimeFigureOut">
              <a:rPr lang="cs-CZ" smtClean="0"/>
              <a:pPr/>
              <a:t>14.3.2013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AC57A5DF-1266-40EA-9282-1E66B9DE06C0}" type="slidenum">
              <a:rPr lang="cs-CZ" smtClean="0"/>
              <a:pPr/>
              <a:t>‹#›</a:t>
            </a:fld>
            <a:endParaRPr lang="cs-CZ"/>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95EC1D4A-A796-47C3-A63E-CE236FB377E2}" type="datetimeFigureOut">
              <a:rPr lang="cs-CZ" smtClean="0"/>
              <a:pPr/>
              <a:t>14.3.2013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AC57A5DF-1266-40EA-9282-1E66B9DE06C0}" type="slidenum">
              <a:rPr lang="cs-CZ" smtClean="0"/>
              <a:pPr/>
              <a:t>‹#›</a:t>
            </a:fld>
            <a:endParaRPr lang="cs-CZ"/>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95EC1D4A-A796-47C3-A63E-CE236FB377E2}" type="datetimeFigureOut">
              <a:rPr lang="cs-CZ" smtClean="0"/>
              <a:pPr/>
              <a:t>14.3.2013</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AC57A5DF-1266-40EA-9282-1E66B9DE06C0}" type="slidenum">
              <a:rPr lang="cs-CZ" smtClean="0"/>
              <a:pPr/>
              <a:t>‹#›</a:t>
            </a:fld>
            <a:endParaRPr lang="cs-CZ"/>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datum 2"/>
          <p:cNvSpPr>
            <a:spLocks noGrp="1"/>
          </p:cNvSpPr>
          <p:nvPr>
            <p:ph type="dt" sz="half" idx="10"/>
          </p:nvPr>
        </p:nvSpPr>
        <p:spPr/>
        <p:txBody>
          <a:bodyPr/>
          <a:lstStyle/>
          <a:p>
            <a:fld id="{95EC1D4A-A796-47C3-A63E-CE236FB377E2}" type="datetimeFigureOut">
              <a:rPr lang="cs-CZ" smtClean="0"/>
              <a:pPr/>
              <a:t>14.3.2013</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AC57A5DF-1266-40EA-9282-1E66B9DE06C0}" type="slidenum">
              <a:rPr lang="cs-CZ" smtClean="0"/>
              <a:pPr/>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95EC1D4A-A796-47C3-A63E-CE236FB377E2}" type="datetimeFigureOut">
              <a:rPr lang="cs-CZ" smtClean="0"/>
              <a:pPr/>
              <a:t>14.3.2013</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AC57A5DF-1266-40EA-9282-1E66B9DE06C0}" type="slidenum">
              <a:rPr lang="cs-CZ" smtClean="0"/>
              <a:pPr/>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Klepnutím lze upravit styl předlohy nadpisů.</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95EC1D4A-A796-47C3-A63E-CE236FB377E2}" type="datetimeFigureOut">
              <a:rPr lang="cs-CZ" smtClean="0"/>
              <a:pPr/>
              <a:t>14.3.2013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AC57A5DF-1266-40EA-9282-1E66B9DE06C0}" type="slidenum">
              <a:rPr lang="cs-CZ" smtClean="0"/>
              <a:pPr/>
              <a:t>‹#›</a:t>
            </a:fld>
            <a:endParaRPr lang="cs-CZ"/>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Klepnutím lze upravit styl předlohy nadpisů.</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95EC1D4A-A796-47C3-A63E-CE236FB377E2}" type="datetimeFigureOut">
              <a:rPr lang="cs-CZ" smtClean="0"/>
              <a:pPr/>
              <a:t>14.3.2013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AC57A5DF-1266-40EA-9282-1E66B9DE06C0}" type="slidenum">
              <a:rPr lang="cs-CZ" smtClean="0"/>
              <a:pPr/>
              <a:t>‹#›</a:t>
            </a:fld>
            <a:endParaRPr lang="cs-CZ"/>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95EC1D4A-A796-47C3-A63E-CE236FB377E2}" type="datetimeFigureOut">
              <a:rPr lang="cs-CZ" smtClean="0"/>
              <a:pPr/>
              <a:t>14.3.2013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AC57A5DF-1266-40EA-9282-1E66B9DE06C0}" type="slidenum">
              <a:rPr lang="cs-CZ" smtClean="0"/>
              <a:pPr/>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95EC1D4A-A796-47C3-A63E-CE236FB377E2}" type="datetimeFigureOut">
              <a:rPr lang="cs-CZ" smtClean="0"/>
              <a:pPr/>
              <a:t>14.3.2013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AC57A5DF-1266-40EA-9282-1E66B9DE06C0}" type="slidenum">
              <a:rPr lang="cs-CZ" smtClean="0"/>
              <a:pPr/>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5EC1D4A-A796-47C3-A63E-CE236FB377E2}" type="datetimeFigureOut">
              <a:rPr lang="cs-CZ" smtClean="0"/>
              <a:pPr/>
              <a:t>14.3.2013</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C57A5DF-1266-40EA-9282-1E66B9DE06C0}" type="slidenum">
              <a:rPr lang="cs-CZ" smtClean="0"/>
              <a:pPr/>
              <a:t>‹#›</a:t>
            </a:fld>
            <a:endParaRPr lang="cs-CZ"/>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adpis 1"/>
          <p:cNvSpPr>
            <a:spLocks noGrp="1"/>
          </p:cNvSpPr>
          <p:nvPr/>
        </p:nvSpPr>
        <p:spPr>
          <a:xfrm>
            <a:off x="685800" y="3676672"/>
            <a:ext cx="7772400" cy="1470025"/>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cs-CZ" sz="3600" smtClean="0"/>
              <a:t>VY_32_INOVACE_12</a:t>
            </a:r>
            <a:r>
              <a:rPr lang="cs-CZ" sz="3600" dirty="0" smtClean="0"/>
              <a:t>_ Skloňování podstatných jmen - shrnutí</a:t>
            </a:r>
            <a:endParaRPr lang="cs-CZ" sz="3600" dirty="0"/>
          </a:p>
        </p:txBody>
      </p:sp>
      <p:pic>
        <p:nvPicPr>
          <p:cNvPr id="5"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531144" y="724344"/>
            <a:ext cx="6081712" cy="148590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pic>
      <p:sp>
        <p:nvSpPr>
          <p:cNvPr id="6" name="TextovéPole 4"/>
          <p:cNvSpPr txBox="1"/>
          <p:nvPr/>
        </p:nvSpPr>
        <p:spPr>
          <a:xfrm>
            <a:off x="1879276" y="2677271"/>
            <a:ext cx="184731" cy="584775"/>
          </a:xfrm>
          <a:prstGeom prst="rect">
            <a:avLst/>
          </a:prstGeom>
          <a:noFill/>
        </p:spPr>
        <p:txBody>
          <a:bodyPr wrap="none" rtlCol="0">
            <a:spAutoFit/>
          </a:bodyPr>
          <a:ls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cs-CZ" sz="3200" dirty="0"/>
          </a:p>
        </p:txBody>
      </p:sp>
      <p:sp>
        <p:nvSpPr>
          <p:cNvPr id="7" name="TextovéPole 5"/>
          <p:cNvSpPr txBox="1"/>
          <p:nvPr/>
        </p:nvSpPr>
        <p:spPr>
          <a:xfrm>
            <a:off x="2873041" y="5548880"/>
            <a:ext cx="3724674" cy="584775"/>
          </a:xfrm>
          <a:prstGeom prst="rect">
            <a:avLst/>
          </a:prstGeom>
          <a:noFill/>
        </p:spPr>
        <p:txBody>
          <a:bodyPr wrap="none" rtlCol="0">
            <a:spAutoFit/>
          </a:bodyPr>
          <a:ls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cs-CZ" sz="3200" dirty="0" smtClean="0"/>
              <a:t>Mgr. Danuše Manová</a:t>
            </a:r>
            <a:endParaRPr lang="cs-CZ" sz="3200" dirty="0"/>
          </a:p>
        </p:txBody>
      </p:sp>
      <p:sp>
        <p:nvSpPr>
          <p:cNvPr id="8" name="TextovéPole 4"/>
          <p:cNvSpPr txBox="1"/>
          <p:nvPr/>
        </p:nvSpPr>
        <p:spPr>
          <a:xfrm>
            <a:off x="2123728" y="2348880"/>
            <a:ext cx="4919937" cy="1077218"/>
          </a:xfrm>
          <a:prstGeom prst="rect">
            <a:avLst/>
          </a:prstGeom>
          <a:noFill/>
        </p:spPr>
        <p:txBody>
          <a:bodyPr wrap="none" rtlCol="0">
            <a:spAutoFit/>
          </a:bodyPr>
          <a:ls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cs-CZ" sz="3200" dirty="0" smtClean="0"/>
              <a:t>Jazyk a jazyková komunikace</a:t>
            </a:r>
          </a:p>
          <a:p>
            <a:pPr algn="ctr"/>
            <a:r>
              <a:rPr lang="cs-CZ" sz="3200" dirty="0" smtClean="0"/>
              <a:t>Český jazyk</a:t>
            </a:r>
            <a:endParaRPr lang="cs-CZ" sz="3200" dirty="0"/>
          </a:p>
        </p:txBody>
      </p:sp>
    </p:spTree>
    <p:extLst>
      <p:ext uri="{BB962C8B-B14F-4D97-AF65-F5344CB8AC3E}">
        <p14:creationId xmlns:p14="http://schemas.microsoft.com/office/powerpoint/2010/main" val="188103507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ovéPole 2"/>
          <p:cNvSpPr txBox="1"/>
          <p:nvPr/>
        </p:nvSpPr>
        <p:spPr>
          <a:xfrm>
            <a:off x="753267" y="1564516"/>
            <a:ext cx="7322582" cy="1569660"/>
          </a:xfrm>
          <a:prstGeom prst="rect">
            <a:avLst/>
          </a:prstGeom>
          <a:noFill/>
        </p:spPr>
        <p:txBody>
          <a:bodyPr wrap="none" rtlCol="0">
            <a:spAutoFit/>
          </a:bodyPr>
          <a:lstStyle/>
          <a:p>
            <a:pPr algn="ctr"/>
            <a:r>
              <a:rPr lang="cs-CZ" sz="2400" dirty="0" smtClean="0"/>
              <a:t>ANOTACE</a:t>
            </a:r>
          </a:p>
          <a:p>
            <a:pPr algn="ctr"/>
            <a:endParaRPr lang="cs-CZ" sz="2400" dirty="0"/>
          </a:p>
          <a:p>
            <a:pPr algn="ctr"/>
            <a:r>
              <a:rPr lang="cs-CZ" sz="2400" dirty="0" smtClean="0"/>
              <a:t>DUM </a:t>
            </a:r>
            <a:r>
              <a:rPr lang="cs-CZ" sz="2400" dirty="0" smtClean="0"/>
              <a:t>slouží k souhrnnému procvičování slovních druhů – </a:t>
            </a:r>
          </a:p>
          <a:p>
            <a:pPr algn="ctr"/>
            <a:r>
              <a:rPr lang="cs-CZ" sz="2400" dirty="0" smtClean="0"/>
              <a:t>podstatných jmen</a:t>
            </a:r>
          </a:p>
        </p:txBody>
      </p:sp>
    </p:spTree>
    <p:extLst>
      <p:ext uri="{BB962C8B-B14F-4D97-AF65-F5344CB8AC3E}">
        <p14:creationId xmlns:p14="http://schemas.microsoft.com/office/powerpoint/2010/main" val="67514786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dirty="0" smtClean="0"/>
              <a:t>Vybarvi podstatná jména</a:t>
            </a:r>
            <a:r>
              <a:rPr lang="cs-CZ" sz="1400" dirty="0" smtClean="0"/>
              <a:t> </a:t>
            </a:r>
            <a:br>
              <a:rPr lang="cs-CZ" sz="1400" dirty="0" smtClean="0"/>
            </a:br>
            <a:r>
              <a:rPr lang="cs-CZ" sz="1800" b="1" dirty="0" smtClean="0">
                <a:solidFill>
                  <a:srgbClr val="00B050"/>
                </a:solidFill>
              </a:rPr>
              <a:t>rod střední  zeleně</a:t>
            </a:r>
            <a:r>
              <a:rPr lang="cs-CZ" sz="1800" b="1" dirty="0" smtClean="0"/>
              <a:t>, </a:t>
            </a:r>
            <a:r>
              <a:rPr lang="cs-CZ" sz="1800" b="1" dirty="0" smtClean="0">
                <a:solidFill>
                  <a:srgbClr val="FF0000"/>
                </a:solidFill>
              </a:rPr>
              <a:t>rod ženský červeně</a:t>
            </a:r>
            <a:r>
              <a:rPr lang="cs-CZ" sz="1800" b="1" dirty="0" smtClean="0">
                <a:solidFill>
                  <a:schemeClr val="tx2">
                    <a:lumMod val="60000"/>
                    <a:lumOff val="40000"/>
                  </a:schemeClr>
                </a:solidFill>
              </a:rPr>
              <a:t>, rod mužský modře</a:t>
            </a:r>
            <a:r>
              <a:rPr lang="cs-CZ" sz="1800" b="1" dirty="0" smtClean="0"/>
              <a:t>..</a:t>
            </a:r>
            <a:endParaRPr lang="cs-CZ" sz="1800" b="1" dirty="0"/>
          </a:p>
        </p:txBody>
      </p:sp>
      <p:sp>
        <p:nvSpPr>
          <p:cNvPr id="3" name="Zástupný symbol pro obsah 2"/>
          <p:cNvSpPr>
            <a:spLocks noGrp="1"/>
          </p:cNvSpPr>
          <p:nvPr>
            <p:ph idx="1"/>
          </p:nvPr>
        </p:nvSpPr>
        <p:spPr/>
        <p:txBody>
          <a:bodyPr/>
          <a:lstStyle/>
          <a:p>
            <a:r>
              <a:rPr lang="cs-CZ" dirty="0" smtClean="0"/>
              <a:t>Vašík se raduje. Dostal nový časopis. Jeho sestřička volá: „ Maminko, je tu srnka.“ Bratříček doplňuje: „Tady je náš Rek!“ To je obrázků! Pokrývač opravuje střechu. Děvče cvičí. Kotě prohání klubíčko. Markéta přebírá hrách. Teta suší léčivé byliny. Zralé obilí zničil déšť. Letos je dobrá úroda chmele. Utíkej na své místo. Pes a kočka se někdy nemají rádi.</a:t>
            </a:r>
            <a:endParaRPr lang="cs-CZ" dirty="0"/>
          </a:p>
        </p:txBody>
      </p:sp>
    </p:spTree>
    <p:extLst>
      <p:ext uri="{BB962C8B-B14F-4D97-AF65-F5344CB8AC3E}">
        <p14:creationId xmlns:p14="http://schemas.microsoft.com/office/powerpoint/2010/main" val="2787688817"/>
      </p:ext>
    </p:extLst>
  </p:cSld>
  <p:clrMapOvr>
    <a:masterClrMapping/>
  </p:clrMapOvr>
  <p:transition spd="slow">
    <p:push dir="u"/>
  </p:transition>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style>
          <a:lnRef idx="1">
            <a:schemeClr val="accent3"/>
          </a:lnRef>
          <a:fillRef idx="2">
            <a:schemeClr val="accent3"/>
          </a:fillRef>
          <a:effectRef idx="1">
            <a:schemeClr val="accent3"/>
          </a:effectRef>
          <a:fontRef idx="minor">
            <a:schemeClr val="dk1"/>
          </a:fontRef>
        </p:style>
        <p:txBody>
          <a:bodyPr>
            <a:normAutofit fontScale="90000"/>
          </a:bodyPr>
          <a:lstStyle/>
          <a:p>
            <a:r>
              <a:rPr lang="cs-CZ" dirty="0" smtClean="0"/>
              <a:t>Urči rod, číslo, pád, vzor podstatných jmen</a:t>
            </a:r>
            <a:endParaRPr lang="cs-CZ" dirty="0"/>
          </a:p>
        </p:txBody>
      </p:sp>
      <p:graphicFrame>
        <p:nvGraphicFramePr>
          <p:cNvPr id="4" name="Zástupný symbol pro obsah 3"/>
          <p:cNvGraphicFramePr>
            <a:graphicFrameLocks noGrp="1"/>
          </p:cNvGraphicFramePr>
          <p:nvPr>
            <p:ph idx="1"/>
            <p:extLst>
              <p:ext uri="{D42A27DB-BD31-4B8C-83A1-F6EECF244321}">
                <p14:modId xmlns:p14="http://schemas.microsoft.com/office/powerpoint/2010/main" val="2391125586"/>
              </p:ext>
            </p:extLst>
          </p:nvPr>
        </p:nvGraphicFramePr>
        <p:xfrm>
          <a:off x="467544" y="1556792"/>
          <a:ext cx="8229600" cy="4846320"/>
        </p:xfrm>
        <a:graphic>
          <a:graphicData uri="http://schemas.openxmlformats.org/drawingml/2006/table">
            <a:tbl>
              <a:tblPr firstRow="1" bandRow="1">
                <a:tableStyleId>{5C22544A-7EE6-4342-B048-85BDC9FD1C3A}</a:tableStyleId>
              </a:tblPr>
              <a:tblGrid>
                <a:gridCol w="1645920"/>
                <a:gridCol w="1645920"/>
                <a:gridCol w="1645920"/>
                <a:gridCol w="1645920"/>
                <a:gridCol w="1645920"/>
              </a:tblGrid>
              <a:tr h="800080">
                <a:tc>
                  <a:txBody>
                    <a:bodyPr/>
                    <a:lstStyle/>
                    <a:p>
                      <a:pPr algn="ctr"/>
                      <a:endParaRPr lang="cs-CZ" dirty="0"/>
                    </a:p>
                  </a:txBody>
                  <a:tcPr>
                    <a:solidFill>
                      <a:schemeClr val="accent3">
                        <a:lumMod val="75000"/>
                      </a:schemeClr>
                    </a:solidFill>
                  </a:tcPr>
                </a:tc>
                <a:tc>
                  <a:txBody>
                    <a:bodyPr/>
                    <a:lstStyle/>
                    <a:p>
                      <a:pPr algn="ctr"/>
                      <a:endParaRPr lang="cs-CZ" dirty="0" smtClean="0"/>
                    </a:p>
                    <a:p>
                      <a:pPr algn="ctr"/>
                      <a:r>
                        <a:rPr lang="cs-CZ" dirty="0" smtClean="0"/>
                        <a:t>rod</a:t>
                      </a:r>
                      <a:endParaRPr lang="cs-CZ" dirty="0"/>
                    </a:p>
                  </a:txBody>
                  <a:tcPr>
                    <a:solidFill>
                      <a:schemeClr val="accent3">
                        <a:lumMod val="75000"/>
                      </a:schemeClr>
                    </a:solidFill>
                  </a:tcPr>
                </a:tc>
                <a:tc>
                  <a:txBody>
                    <a:bodyPr/>
                    <a:lstStyle/>
                    <a:p>
                      <a:pPr algn="ctr"/>
                      <a:endParaRPr lang="cs-CZ" dirty="0" smtClean="0"/>
                    </a:p>
                    <a:p>
                      <a:pPr algn="ctr"/>
                      <a:r>
                        <a:rPr lang="cs-CZ" dirty="0" smtClean="0"/>
                        <a:t>číslo</a:t>
                      </a:r>
                      <a:endParaRPr lang="cs-CZ" dirty="0"/>
                    </a:p>
                  </a:txBody>
                  <a:tcPr>
                    <a:solidFill>
                      <a:schemeClr val="accent3">
                        <a:lumMod val="75000"/>
                      </a:schemeClr>
                    </a:solidFill>
                  </a:tcPr>
                </a:tc>
                <a:tc>
                  <a:txBody>
                    <a:bodyPr/>
                    <a:lstStyle/>
                    <a:p>
                      <a:pPr algn="ctr"/>
                      <a:endParaRPr lang="cs-CZ" dirty="0" smtClean="0"/>
                    </a:p>
                    <a:p>
                      <a:pPr algn="ctr"/>
                      <a:r>
                        <a:rPr lang="cs-CZ" dirty="0" smtClean="0"/>
                        <a:t>pád</a:t>
                      </a:r>
                      <a:endParaRPr lang="cs-CZ" dirty="0"/>
                    </a:p>
                  </a:txBody>
                  <a:tcPr>
                    <a:solidFill>
                      <a:schemeClr val="accent3">
                        <a:lumMod val="75000"/>
                      </a:schemeClr>
                    </a:solidFill>
                  </a:tcPr>
                </a:tc>
                <a:tc>
                  <a:txBody>
                    <a:bodyPr/>
                    <a:lstStyle/>
                    <a:p>
                      <a:pPr algn="ctr"/>
                      <a:endParaRPr lang="cs-CZ" dirty="0" smtClean="0"/>
                    </a:p>
                    <a:p>
                      <a:pPr algn="ctr"/>
                      <a:r>
                        <a:rPr lang="cs-CZ" dirty="0" smtClean="0"/>
                        <a:t>vzor</a:t>
                      </a:r>
                    </a:p>
                    <a:p>
                      <a:pPr algn="ctr"/>
                      <a:endParaRPr lang="cs-CZ" dirty="0" smtClean="0"/>
                    </a:p>
                    <a:p>
                      <a:pPr algn="ctr"/>
                      <a:endParaRPr lang="cs-CZ" dirty="0"/>
                    </a:p>
                  </a:txBody>
                  <a:tcPr>
                    <a:solidFill>
                      <a:schemeClr val="accent3">
                        <a:lumMod val="75000"/>
                      </a:schemeClr>
                    </a:solidFill>
                  </a:tcPr>
                </a:tc>
              </a:tr>
              <a:tr h="370840">
                <a:tc>
                  <a:txBody>
                    <a:bodyPr/>
                    <a:lstStyle/>
                    <a:p>
                      <a:pPr algn="ctr"/>
                      <a:endParaRPr lang="cs-CZ" dirty="0" smtClean="0"/>
                    </a:p>
                    <a:p>
                      <a:pPr algn="ctr"/>
                      <a:r>
                        <a:rPr lang="cs-CZ" dirty="0" smtClean="0"/>
                        <a:t>z našeho parku</a:t>
                      </a:r>
                      <a:endParaRPr lang="cs-CZ" dirty="0"/>
                    </a:p>
                  </a:txBody>
                  <a:tcPr>
                    <a:solidFill>
                      <a:schemeClr val="accent3">
                        <a:lumMod val="60000"/>
                        <a:lumOff val="40000"/>
                      </a:schemeClr>
                    </a:solidFill>
                  </a:tcPr>
                </a:tc>
                <a:tc>
                  <a:txBody>
                    <a:bodyPr/>
                    <a:lstStyle/>
                    <a:p>
                      <a:endParaRPr lang="cs-CZ" dirty="0"/>
                    </a:p>
                  </a:txBody>
                  <a:tcPr>
                    <a:solidFill>
                      <a:schemeClr val="accent3">
                        <a:lumMod val="60000"/>
                        <a:lumOff val="40000"/>
                      </a:schemeClr>
                    </a:solidFill>
                  </a:tcPr>
                </a:tc>
                <a:tc>
                  <a:txBody>
                    <a:bodyPr/>
                    <a:lstStyle/>
                    <a:p>
                      <a:endParaRPr lang="cs-CZ"/>
                    </a:p>
                  </a:txBody>
                  <a:tcPr>
                    <a:solidFill>
                      <a:schemeClr val="accent3">
                        <a:lumMod val="60000"/>
                        <a:lumOff val="40000"/>
                      </a:schemeClr>
                    </a:solidFill>
                  </a:tcPr>
                </a:tc>
                <a:tc>
                  <a:txBody>
                    <a:bodyPr/>
                    <a:lstStyle/>
                    <a:p>
                      <a:endParaRPr lang="cs-CZ"/>
                    </a:p>
                  </a:txBody>
                  <a:tcPr>
                    <a:solidFill>
                      <a:schemeClr val="accent3">
                        <a:lumMod val="60000"/>
                        <a:lumOff val="40000"/>
                      </a:schemeClr>
                    </a:solidFill>
                  </a:tcPr>
                </a:tc>
                <a:tc>
                  <a:txBody>
                    <a:bodyPr/>
                    <a:lstStyle/>
                    <a:p>
                      <a:endParaRPr lang="cs-CZ" dirty="0" smtClean="0"/>
                    </a:p>
                    <a:p>
                      <a:endParaRPr lang="cs-CZ" dirty="0" smtClean="0"/>
                    </a:p>
                    <a:p>
                      <a:endParaRPr lang="cs-CZ" dirty="0"/>
                    </a:p>
                  </a:txBody>
                  <a:tcPr>
                    <a:solidFill>
                      <a:schemeClr val="accent3">
                        <a:lumMod val="60000"/>
                        <a:lumOff val="40000"/>
                      </a:schemeClr>
                    </a:solidFill>
                  </a:tcPr>
                </a:tc>
              </a:tr>
              <a:tr h="370840">
                <a:tc>
                  <a:txBody>
                    <a:bodyPr/>
                    <a:lstStyle/>
                    <a:p>
                      <a:pPr algn="ctr"/>
                      <a:endParaRPr lang="cs-CZ" dirty="0" smtClean="0"/>
                    </a:p>
                    <a:p>
                      <a:pPr algn="ctr"/>
                      <a:r>
                        <a:rPr lang="cs-CZ" dirty="0" smtClean="0"/>
                        <a:t>pro pyšné pávy</a:t>
                      </a:r>
                      <a:endParaRPr lang="cs-CZ" dirty="0"/>
                    </a:p>
                  </a:txBody>
                  <a:tcPr>
                    <a:solidFill>
                      <a:schemeClr val="accent3">
                        <a:lumMod val="60000"/>
                        <a:lumOff val="40000"/>
                      </a:schemeClr>
                    </a:solidFill>
                  </a:tcPr>
                </a:tc>
                <a:tc>
                  <a:txBody>
                    <a:bodyPr/>
                    <a:lstStyle/>
                    <a:p>
                      <a:endParaRPr lang="cs-CZ"/>
                    </a:p>
                  </a:txBody>
                  <a:tcPr>
                    <a:solidFill>
                      <a:schemeClr val="accent3">
                        <a:lumMod val="60000"/>
                        <a:lumOff val="40000"/>
                      </a:schemeClr>
                    </a:solidFill>
                  </a:tcPr>
                </a:tc>
                <a:tc>
                  <a:txBody>
                    <a:bodyPr/>
                    <a:lstStyle/>
                    <a:p>
                      <a:endParaRPr lang="cs-CZ"/>
                    </a:p>
                  </a:txBody>
                  <a:tcPr>
                    <a:solidFill>
                      <a:schemeClr val="accent3">
                        <a:lumMod val="60000"/>
                        <a:lumOff val="40000"/>
                      </a:schemeClr>
                    </a:solidFill>
                  </a:tcPr>
                </a:tc>
                <a:tc>
                  <a:txBody>
                    <a:bodyPr/>
                    <a:lstStyle/>
                    <a:p>
                      <a:endParaRPr lang="cs-CZ"/>
                    </a:p>
                  </a:txBody>
                  <a:tcPr>
                    <a:solidFill>
                      <a:schemeClr val="accent3">
                        <a:lumMod val="60000"/>
                        <a:lumOff val="40000"/>
                      </a:schemeClr>
                    </a:solidFill>
                  </a:tcPr>
                </a:tc>
                <a:tc>
                  <a:txBody>
                    <a:bodyPr/>
                    <a:lstStyle/>
                    <a:p>
                      <a:endParaRPr lang="cs-CZ" dirty="0" smtClean="0"/>
                    </a:p>
                    <a:p>
                      <a:endParaRPr lang="cs-CZ" dirty="0" smtClean="0"/>
                    </a:p>
                    <a:p>
                      <a:endParaRPr lang="cs-CZ" dirty="0"/>
                    </a:p>
                  </a:txBody>
                  <a:tcPr>
                    <a:solidFill>
                      <a:schemeClr val="accent3">
                        <a:lumMod val="60000"/>
                        <a:lumOff val="40000"/>
                      </a:schemeClr>
                    </a:solidFill>
                  </a:tcPr>
                </a:tc>
              </a:tr>
              <a:tr h="370840">
                <a:tc>
                  <a:txBody>
                    <a:bodyPr/>
                    <a:lstStyle/>
                    <a:p>
                      <a:pPr algn="ctr"/>
                      <a:endParaRPr lang="cs-CZ" dirty="0" smtClean="0"/>
                    </a:p>
                    <a:p>
                      <a:pPr algn="ctr"/>
                      <a:r>
                        <a:rPr lang="cs-CZ" dirty="0" smtClean="0"/>
                        <a:t>na hladkém kluzišti</a:t>
                      </a:r>
                      <a:endParaRPr lang="cs-CZ" dirty="0"/>
                    </a:p>
                  </a:txBody>
                  <a:tcPr>
                    <a:solidFill>
                      <a:schemeClr val="accent3">
                        <a:lumMod val="60000"/>
                        <a:lumOff val="40000"/>
                      </a:schemeClr>
                    </a:solidFill>
                  </a:tcPr>
                </a:tc>
                <a:tc>
                  <a:txBody>
                    <a:bodyPr/>
                    <a:lstStyle/>
                    <a:p>
                      <a:endParaRPr lang="cs-CZ"/>
                    </a:p>
                  </a:txBody>
                  <a:tcPr>
                    <a:solidFill>
                      <a:schemeClr val="accent3">
                        <a:lumMod val="60000"/>
                        <a:lumOff val="40000"/>
                      </a:schemeClr>
                    </a:solidFill>
                  </a:tcPr>
                </a:tc>
                <a:tc>
                  <a:txBody>
                    <a:bodyPr/>
                    <a:lstStyle/>
                    <a:p>
                      <a:endParaRPr lang="cs-CZ"/>
                    </a:p>
                  </a:txBody>
                  <a:tcPr>
                    <a:solidFill>
                      <a:schemeClr val="accent3">
                        <a:lumMod val="60000"/>
                        <a:lumOff val="40000"/>
                      </a:schemeClr>
                    </a:solidFill>
                  </a:tcPr>
                </a:tc>
                <a:tc>
                  <a:txBody>
                    <a:bodyPr/>
                    <a:lstStyle/>
                    <a:p>
                      <a:endParaRPr lang="cs-CZ"/>
                    </a:p>
                  </a:txBody>
                  <a:tcPr>
                    <a:solidFill>
                      <a:schemeClr val="accent3">
                        <a:lumMod val="60000"/>
                        <a:lumOff val="40000"/>
                      </a:schemeClr>
                    </a:solidFill>
                  </a:tcPr>
                </a:tc>
                <a:tc>
                  <a:txBody>
                    <a:bodyPr/>
                    <a:lstStyle/>
                    <a:p>
                      <a:endParaRPr lang="cs-CZ" dirty="0" smtClean="0"/>
                    </a:p>
                    <a:p>
                      <a:endParaRPr lang="cs-CZ" dirty="0" smtClean="0"/>
                    </a:p>
                    <a:p>
                      <a:endParaRPr lang="cs-CZ" dirty="0"/>
                    </a:p>
                  </a:txBody>
                  <a:tcPr>
                    <a:solidFill>
                      <a:schemeClr val="accent3">
                        <a:lumMod val="60000"/>
                        <a:lumOff val="40000"/>
                      </a:schemeClr>
                    </a:solidFill>
                  </a:tcPr>
                </a:tc>
              </a:tr>
              <a:tr h="370840">
                <a:tc>
                  <a:txBody>
                    <a:bodyPr/>
                    <a:lstStyle/>
                    <a:p>
                      <a:pPr algn="ctr"/>
                      <a:endParaRPr lang="cs-CZ" dirty="0" smtClean="0"/>
                    </a:p>
                    <a:p>
                      <a:pPr algn="ctr"/>
                      <a:r>
                        <a:rPr lang="cs-CZ" dirty="0" smtClean="0"/>
                        <a:t>svými slovy</a:t>
                      </a:r>
                      <a:endParaRPr lang="cs-CZ" dirty="0"/>
                    </a:p>
                  </a:txBody>
                  <a:tcPr>
                    <a:solidFill>
                      <a:schemeClr val="accent3">
                        <a:lumMod val="60000"/>
                        <a:lumOff val="40000"/>
                      </a:schemeClr>
                    </a:solidFill>
                  </a:tcPr>
                </a:tc>
                <a:tc>
                  <a:txBody>
                    <a:bodyPr/>
                    <a:lstStyle/>
                    <a:p>
                      <a:endParaRPr lang="cs-CZ"/>
                    </a:p>
                  </a:txBody>
                  <a:tcPr>
                    <a:solidFill>
                      <a:schemeClr val="accent3">
                        <a:lumMod val="60000"/>
                        <a:lumOff val="40000"/>
                      </a:schemeClr>
                    </a:solidFill>
                  </a:tcPr>
                </a:tc>
                <a:tc>
                  <a:txBody>
                    <a:bodyPr/>
                    <a:lstStyle/>
                    <a:p>
                      <a:endParaRPr lang="cs-CZ"/>
                    </a:p>
                  </a:txBody>
                  <a:tcPr>
                    <a:solidFill>
                      <a:schemeClr val="accent3">
                        <a:lumMod val="60000"/>
                        <a:lumOff val="40000"/>
                      </a:schemeClr>
                    </a:solidFill>
                  </a:tcPr>
                </a:tc>
                <a:tc>
                  <a:txBody>
                    <a:bodyPr/>
                    <a:lstStyle/>
                    <a:p>
                      <a:endParaRPr lang="cs-CZ"/>
                    </a:p>
                  </a:txBody>
                  <a:tcPr>
                    <a:solidFill>
                      <a:schemeClr val="accent3">
                        <a:lumMod val="60000"/>
                        <a:lumOff val="40000"/>
                      </a:schemeClr>
                    </a:solidFill>
                  </a:tcPr>
                </a:tc>
                <a:tc>
                  <a:txBody>
                    <a:bodyPr/>
                    <a:lstStyle/>
                    <a:p>
                      <a:endParaRPr lang="cs-CZ" dirty="0" smtClean="0"/>
                    </a:p>
                    <a:p>
                      <a:endParaRPr lang="cs-CZ" dirty="0" smtClean="0"/>
                    </a:p>
                    <a:p>
                      <a:endParaRPr lang="cs-CZ" dirty="0"/>
                    </a:p>
                  </a:txBody>
                  <a:tcPr>
                    <a:solidFill>
                      <a:schemeClr val="accent3">
                        <a:lumMod val="60000"/>
                        <a:lumOff val="40000"/>
                      </a:schemeClr>
                    </a:solidFill>
                  </a:tcPr>
                </a:tc>
              </a:tr>
            </a:tbl>
          </a:graphicData>
        </a:graphic>
      </p:graphicFrame>
    </p:spTree>
    <p:extLst>
      <p:ext uri="{BB962C8B-B14F-4D97-AF65-F5344CB8AC3E}">
        <p14:creationId xmlns:p14="http://schemas.microsoft.com/office/powerpoint/2010/main" val="2201864914"/>
      </p:ext>
    </p:extLst>
  </p:cSld>
  <p:clrMapOvr>
    <a:masterClrMapping/>
  </p:clrMapOvr>
  <p:transition spd="slow">
    <p:push dir="u"/>
  </p:transition>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fontScale="90000"/>
          </a:bodyPr>
          <a:lstStyle/>
          <a:p>
            <a:r>
              <a:rPr lang="cs-CZ" dirty="0" smtClean="0">
                <a:solidFill>
                  <a:srgbClr val="C00000"/>
                </a:solidFill>
              </a:rPr>
              <a:t>Podstatná jména rodu mužského roztřiď podle životnosti</a:t>
            </a:r>
            <a:endParaRPr lang="cs-CZ" dirty="0">
              <a:solidFill>
                <a:srgbClr val="C00000"/>
              </a:solidFill>
            </a:endParaRPr>
          </a:p>
        </p:txBody>
      </p:sp>
      <p:graphicFrame>
        <p:nvGraphicFramePr>
          <p:cNvPr id="4" name="Zástupný symbol pro obsah 3"/>
          <p:cNvGraphicFramePr>
            <a:graphicFrameLocks noGrp="1"/>
          </p:cNvGraphicFramePr>
          <p:nvPr>
            <p:ph idx="1"/>
            <p:extLst>
              <p:ext uri="{D42A27DB-BD31-4B8C-83A1-F6EECF244321}">
                <p14:modId xmlns:p14="http://schemas.microsoft.com/office/powerpoint/2010/main" val="795846411"/>
              </p:ext>
            </p:extLst>
          </p:nvPr>
        </p:nvGraphicFramePr>
        <p:xfrm>
          <a:off x="251520" y="1422500"/>
          <a:ext cx="5194920" cy="5125720"/>
        </p:xfrm>
        <a:graphic>
          <a:graphicData uri="http://schemas.openxmlformats.org/drawingml/2006/table">
            <a:tbl>
              <a:tblPr firstRow="1" bandRow="1">
                <a:tableStyleId>{5C22544A-7EE6-4342-B048-85BDC9FD1C3A}</a:tableStyleId>
              </a:tblPr>
              <a:tblGrid>
                <a:gridCol w="2602632"/>
                <a:gridCol w="2592288"/>
              </a:tblGrid>
              <a:tr h="370840">
                <a:tc>
                  <a:txBody>
                    <a:bodyPr/>
                    <a:lstStyle/>
                    <a:p>
                      <a:pPr algn="ctr"/>
                      <a:r>
                        <a:rPr lang="cs-CZ" dirty="0" smtClean="0"/>
                        <a:t>životná</a:t>
                      </a:r>
                      <a:endParaRPr lang="cs-CZ" dirty="0"/>
                    </a:p>
                  </a:txBody>
                  <a:tcPr>
                    <a:solidFill>
                      <a:schemeClr val="accent6">
                        <a:lumMod val="50000"/>
                      </a:schemeClr>
                    </a:solidFill>
                  </a:tcPr>
                </a:tc>
                <a:tc>
                  <a:txBody>
                    <a:bodyPr/>
                    <a:lstStyle/>
                    <a:p>
                      <a:pPr algn="ctr"/>
                      <a:r>
                        <a:rPr lang="cs-CZ" dirty="0" smtClean="0"/>
                        <a:t>neživotná</a:t>
                      </a:r>
                      <a:endParaRPr lang="cs-CZ" dirty="0"/>
                    </a:p>
                  </a:txBody>
                  <a:tcPr>
                    <a:solidFill>
                      <a:schemeClr val="accent6">
                        <a:lumMod val="50000"/>
                      </a:schemeClr>
                    </a:solidFill>
                  </a:tcPr>
                </a:tc>
              </a:tr>
              <a:tr h="370840">
                <a:tc>
                  <a:txBody>
                    <a:bodyPr/>
                    <a:lstStyle/>
                    <a:p>
                      <a:endParaRPr lang="cs-CZ"/>
                    </a:p>
                  </a:txBody>
                  <a:tcPr>
                    <a:solidFill>
                      <a:schemeClr val="accent6">
                        <a:lumMod val="75000"/>
                      </a:schemeClr>
                    </a:solidFill>
                  </a:tcPr>
                </a:tc>
                <a:tc>
                  <a:txBody>
                    <a:bodyPr/>
                    <a:lstStyle/>
                    <a:p>
                      <a:endParaRPr lang="cs-CZ" dirty="0" smtClean="0"/>
                    </a:p>
                    <a:p>
                      <a:endParaRPr lang="cs-CZ" dirty="0" smtClean="0"/>
                    </a:p>
                    <a:p>
                      <a:endParaRPr lang="cs-CZ" dirty="0" smtClean="0"/>
                    </a:p>
                    <a:p>
                      <a:endParaRPr lang="cs-CZ" dirty="0" smtClean="0"/>
                    </a:p>
                    <a:p>
                      <a:endParaRPr lang="cs-CZ" dirty="0" smtClean="0"/>
                    </a:p>
                    <a:p>
                      <a:endParaRPr lang="cs-CZ" dirty="0" smtClean="0"/>
                    </a:p>
                    <a:p>
                      <a:endParaRPr lang="cs-CZ" dirty="0" smtClean="0"/>
                    </a:p>
                    <a:p>
                      <a:endParaRPr lang="cs-CZ" dirty="0" smtClean="0"/>
                    </a:p>
                    <a:p>
                      <a:endParaRPr lang="cs-CZ" dirty="0" smtClean="0"/>
                    </a:p>
                    <a:p>
                      <a:endParaRPr lang="cs-CZ" dirty="0" smtClean="0"/>
                    </a:p>
                    <a:p>
                      <a:endParaRPr lang="cs-CZ" dirty="0" smtClean="0"/>
                    </a:p>
                    <a:p>
                      <a:endParaRPr lang="cs-CZ" dirty="0" smtClean="0"/>
                    </a:p>
                    <a:p>
                      <a:endParaRPr lang="cs-CZ" dirty="0" smtClean="0"/>
                    </a:p>
                    <a:p>
                      <a:endParaRPr lang="cs-CZ" dirty="0" smtClean="0"/>
                    </a:p>
                    <a:p>
                      <a:endParaRPr lang="cs-CZ" dirty="0" smtClean="0"/>
                    </a:p>
                    <a:p>
                      <a:endParaRPr lang="cs-CZ" dirty="0" smtClean="0"/>
                    </a:p>
                    <a:p>
                      <a:endParaRPr lang="cs-CZ" dirty="0"/>
                    </a:p>
                  </a:txBody>
                  <a:tcPr>
                    <a:solidFill>
                      <a:schemeClr val="accent6">
                        <a:lumMod val="75000"/>
                      </a:schemeClr>
                    </a:solidFill>
                  </a:tcPr>
                </a:tc>
              </a:tr>
            </a:tbl>
          </a:graphicData>
        </a:graphic>
      </p:graphicFrame>
      <p:sp>
        <p:nvSpPr>
          <p:cNvPr id="5" name="Plaketa 4"/>
          <p:cNvSpPr/>
          <p:nvPr/>
        </p:nvSpPr>
        <p:spPr>
          <a:xfrm>
            <a:off x="7940827" y="3356992"/>
            <a:ext cx="1152128" cy="720080"/>
          </a:xfrm>
          <a:prstGeom prst="plaque">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solidFill>
                  <a:srgbClr val="C00000"/>
                </a:solidFill>
              </a:rPr>
              <a:t>oheň</a:t>
            </a:r>
            <a:endParaRPr lang="cs-CZ" dirty="0">
              <a:solidFill>
                <a:srgbClr val="C00000"/>
              </a:solidFill>
            </a:endParaRPr>
          </a:p>
        </p:txBody>
      </p:sp>
      <p:sp>
        <p:nvSpPr>
          <p:cNvPr id="6" name="Plaketa 5"/>
          <p:cNvSpPr/>
          <p:nvPr/>
        </p:nvSpPr>
        <p:spPr>
          <a:xfrm>
            <a:off x="6084168" y="2348880"/>
            <a:ext cx="1152128" cy="720080"/>
          </a:xfrm>
          <a:prstGeom prst="plaque">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solidFill>
                  <a:srgbClr val="C00000"/>
                </a:solidFill>
              </a:rPr>
              <a:t>cíl</a:t>
            </a:r>
            <a:endParaRPr lang="cs-CZ" dirty="0">
              <a:solidFill>
                <a:srgbClr val="C00000"/>
              </a:solidFill>
            </a:endParaRPr>
          </a:p>
        </p:txBody>
      </p:sp>
      <p:sp>
        <p:nvSpPr>
          <p:cNvPr id="7" name="Plaketa 6"/>
          <p:cNvSpPr/>
          <p:nvPr/>
        </p:nvSpPr>
        <p:spPr>
          <a:xfrm>
            <a:off x="6108730" y="5301208"/>
            <a:ext cx="1152128" cy="720080"/>
          </a:xfrm>
          <a:prstGeom prst="plaque">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solidFill>
                  <a:srgbClr val="C00000"/>
                </a:solidFill>
              </a:rPr>
              <a:t>zajíc</a:t>
            </a:r>
            <a:endParaRPr lang="cs-CZ" dirty="0">
              <a:solidFill>
                <a:srgbClr val="C00000"/>
              </a:solidFill>
            </a:endParaRPr>
          </a:p>
        </p:txBody>
      </p:sp>
      <p:sp>
        <p:nvSpPr>
          <p:cNvPr id="8" name="Plaketa 7"/>
          <p:cNvSpPr/>
          <p:nvPr/>
        </p:nvSpPr>
        <p:spPr>
          <a:xfrm>
            <a:off x="7909638" y="5229200"/>
            <a:ext cx="1152128" cy="720080"/>
          </a:xfrm>
          <a:prstGeom prst="plaque">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solidFill>
                  <a:srgbClr val="C00000"/>
                </a:solidFill>
              </a:rPr>
              <a:t>vůz</a:t>
            </a:r>
            <a:endParaRPr lang="cs-CZ" dirty="0">
              <a:solidFill>
                <a:srgbClr val="C00000"/>
              </a:solidFill>
            </a:endParaRPr>
          </a:p>
        </p:txBody>
      </p:sp>
      <p:sp>
        <p:nvSpPr>
          <p:cNvPr id="9" name="Plaketa 8"/>
          <p:cNvSpPr/>
          <p:nvPr/>
        </p:nvSpPr>
        <p:spPr>
          <a:xfrm>
            <a:off x="6084168" y="4336468"/>
            <a:ext cx="1152128" cy="720080"/>
          </a:xfrm>
          <a:prstGeom prst="plaque">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solidFill>
                  <a:srgbClr val="C00000"/>
                </a:solidFill>
              </a:rPr>
              <a:t>úsměv</a:t>
            </a:r>
            <a:endParaRPr lang="cs-CZ" dirty="0">
              <a:solidFill>
                <a:srgbClr val="C00000"/>
              </a:solidFill>
            </a:endParaRPr>
          </a:p>
        </p:txBody>
      </p:sp>
      <p:sp>
        <p:nvSpPr>
          <p:cNvPr id="10" name="Plaketa 9"/>
          <p:cNvSpPr/>
          <p:nvPr/>
        </p:nvSpPr>
        <p:spPr>
          <a:xfrm>
            <a:off x="7931467" y="4340988"/>
            <a:ext cx="1152128" cy="720080"/>
          </a:xfrm>
          <a:prstGeom prst="plaque">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solidFill>
                  <a:srgbClr val="C00000"/>
                </a:solidFill>
              </a:rPr>
              <a:t>drak</a:t>
            </a:r>
            <a:endParaRPr lang="cs-CZ" dirty="0">
              <a:solidFill>
                <a:srgbClr val="C00000"/>
              </a:solidFill>
            </a:endParaRPr>
          </a:p>
        </p:txBody>
      </p:sp>
      <p:sp>
        <p:nvSpPr>
          <p:cNvPr id="11" name="Plaketa 10"/>
          <p:cNvSpPr/>
          <p:nvPr/>
        </p:nvSpPr>
        <p:spPr>
          <a:xfrm>
            <a:off x="6084168" y="1477800"/>
            <a:ext cx="1152128" cy="720080"/>
          </a:xfrm>
          <a:prstGeom prst="plaque">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solidFill>
                  <a:srgbClr val="C00000"/>
                </a:solidFill>
              </a:rPr>
              <a:t>močál</a:t>
            </a:r>
            <a:endParaRPr lang="cs-CZ" dirty="0">
              <a:solidFill>
                <a:srgbClr val="C00000"/>
              </a:solidFill>
            </a:endParaRPr>
          </a:p>
        </p:txBody>
      </p:sp>
      <p:sp>
        <p:nvSpPr>
          <p:cNvPr id="12" name="Plaketa 11"/>
          <p:cNvSpPr/>
          <p:nvPr/>
        </p:nvSpPr>
        <p:spPr>
          <a:xfrm>
            <a:off x="7909638" y="1431140"/>
            <a:ext cx="1152128" cy="720080"/>
          </a:xfrm>
          <a:prstGeom prst="plaque">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solidFill>
                  <a:srgbClr val="C00000"/>
                </a:solidFill>
              </a:rPr>
              <a:t>koráb</a:t>
            </a:r>
            <a:endParaRPr lang="cs-CZ" dirty="0">
              <a:solidFill>
                <a:srgbClr val="C00000"/>
              </a:solidFill>
            </a:endParaRPr>
          </a:p>
        </p:txBody>
      </p:sp>
      <p:sp>
        <p:nvSpPr>
          <p:cNvPr id="13" name="Plaketa 12"/>
          <p:cNvSpPr/>
          <p:nvPr/>
        </p:nvSpPr>
        <p:spPr>
          <a:xfrm>
            <a:off x="7916659" y="2348880"/>
            <a:ext cx="1152128" cy="720080"/>
          </a:xfrm>
          <a:prstGeom prst="plaque">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solidFill>
                  <a:srgbClr val="C00000"/>
                </a:solidFill>
              </a:rPr>
              <a:t>lékař</a:t>
            </a:r>
            <a:endParaRPr lang="cs-CZ" dirty="0">
              <a:solidFill>
                <a:srgbClr val="C00000"/>
              </a:solidFill>
            </a:endParaRPr>
          </a:p>
        </p:txBody>
      </p:sp>
      <p:sp>
        <p:nvSpPr>
          <p:cNvPr id="14" name="Plaketa 13"/>
          <p:cNvSpPr/>
          <p:nvPr/>
        </p:nvSpPr>
        <p:spPr>
          <a:xfrm>
            <a:off x="6084168" y="3353259"/>
            <a:ext cx="1152128" cy="720080"/>
          </a:xfrm>
          <a:prstGeom prst="plaque">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solidFill>
                  <a:srgbClr val="C00000"/>
                </a:solidFill>
              </a:rPr>
              <a:t>medvěd</a:t>
            </a:r>
            <a:endParaRPr lang="cs-CZ" dirty="0">
              <a:solidFill>
                <a:srgbClr val="C00000"/>
              </a:solidFill>
            </a:endParaRPr>
          </a:p>
        </p:txBody>
      </p:sp>
    </p:spTree>
    <p:extLst>
      <p:ext uri="{BB962C8B-B14F-4D97-AF65-F5344CB8AC3E}">
        <p14:creationId xmlns:p14="http://schemas.microsoft.com/office/powerpoint/2010/main" val="1689597003"/>
      </p:ext>
    </p:extLst>
  </p:cSld>
  <p:clrMapOvr>
    <a:masterClrMapping/>
  </p:clrMapOvr>
  <p:transition spd="slow">
    <p:push dir="u"/>
  </p:transition>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style>
          <a:lnRef idx="0">
            <a:schemeClr val="accent6"/>
          </a:lnRef>
          <a:fillRef idx="3">
            <a:schemeClr val="accent6"/>
          </a:fillRef>
          <a:effectRef idx="3">
            <a:schemeClr val="accent6"/>
          </a:effectRef>
          <a:fontRef idx="minor">
            <a:schemeClr val="lt1"/>
          </a:fontRef>
        </p:style>
        <p:txBody>
          <a:bodyPr/>
          <a:lstStyle/>
          <a:p>
            <a:r>
              <a:rPr lang="cs-CZ" dirty="0" smtClean="0"/>
              <a:t>Vzory podstatných jmen</a:t>
            </a:r>
            <a:endParaRPr lang="cs-CZ" dirty="0"/>
          </a:p>
        </p:txBody>
      </p:sp>
      <p:graphicFrame>
        <p:nvGraphicFramePr>
          <p:cNvPr id="4" name="Zástupný symbol pro obsah 3"/>
          <p:cNvGraphicFramePr>
            <a:graphicFrameLocks noGrp="1"/>
          </p:cNvGraphicFramePr>
          <p:nvPr>
            <p:ph idx="1"/>
            <p:extLst>
              <p:ext uri="{D42A27DB-BD31-4B8C-83A1-F6EECF244321}">
                <p14:modId xmlns:p14="http://schemas.microsoft.com/office/powerpoint/2010/main" val="1985871188"/>
              </p:ext>
            </p:extLst>
          </p:nvPr>
        </p:nvGraphicFramePr>
        <p:xfrm>
          <a:off x="410852" y="3140968"/>
          <a:ext cx="8229600" cy="2931160"/>
        </p:xfrm>
        <a:graphic>
          <a:graphicData uri="http://schemas.openxmlformats.org/drawingml/2006/table">
            <a:tbl>
              <a:tblPr firstRow="1" bandRow="1">
                <a:tableStyleId>{5C22544A-7EE6-4342-B048-85BDC9FD1C3A}</a:tableStyleId>
              </a:tblPr>
              <a:tblGrid>
                <a:gridCol w="2743200"/>
                <a:gridCol w="2743200"/>
                <a:gridCol w="2743200"/>
              </a:tblGrid>
              <a:tr h="370840">
                <a:tc>
                  <a:txBody>
                    <a:bodyPr/>
                    <a:lstStyle/>
                    <a:p>
                      <a:pPr algn="ctr"/>
                      <a:r>
                        <a:rPr lang="cs-CZ" dirty="0" smtClean="0"/>
                        <a:t>Rod mužský</a:t>
                      </a:r>
                      <a:endParaRPr lang="cs-CZ" dirty="0"/>
                    </a:p>
                  </a:txBody>
                  <a:tcPr>
                    <a:solidFill>
                      <a:schemeClr val="accent6">
                        <a:lumMod val="75000"/>
                      </a:schemeClr>
                    </a:solidFill>
                  </a:tcPr>
                </a:tc>
                <a:tc>
                  <a:txBody>
                    <a:bodyPr/>
                    <a:lstStyle/>
                    <a:p>
                      <a:pPr algn="ctr"/>
                      <a:r>
                        <a:rPr lang="cs-CZ" dirty="0" smtClean="0"/>
                        <a:t>Rod ženský</a:t>
                      </a:r>
                      <a:endParaRPr lang="cs-CZ" dirty="0"/>
                    </a:p>
                  </a:txBody>
                  <a:tcPr>
                    <a:solidFill>
                      <a:schemeClr val="accent6">
                        <a:lumMod val="75000"/>
                      </a:schemeClr>
                    </a:solidFill>
                  </a:tcPr>
                </a:tc>
                <a:tc>
                  <a:txBody>
                    <a:bodyPr/>
                    <a:lstStyle/>
                    <a:p>
                      <a:pPr algn="ctr"/>
                      <a:r>
                        <a:rPr lang="cs-CZ" dirty="0" smtClean="0"/>
                        <a:t>Rod střední</a:t>
                      </a:r>
                      <a:endParaRPr lang="cs-CZ" dirty="0"/>
                    </a:p>
                  </a:txBody>
                  <a:tcPr>
                    <a:solidFill>
                      <a:schemeClr val="accent6">
                        <a:lumMod val="75000"/>
                      </a:schemeClr>
                    </a:solidFill>
                  </a:tcPr>
                </a:tc>
              </a:tr>
              <a:tr h="370840">
                <a:tc>
                  <a:txBody>
                    <a:bodyPr/>
                    <a:lstStyle/>
                    <a:p>
                      <a:endParaRPr lang="cs-CZ"/>
                    </a:p>
                  </a:txBody>
                  <a:tcPr>
                    <a:solidFill>
                      <a:schemeClr val="accent6">
                        <a:lumMod val="40000"/>
                        <a:lumOff val="60000"/>
                      </a:schemeClr>
                    </a:solidFill>
                  </a:tcPr>
                </a:tc>
                <a:tc>
                  <a:txBody>
                    <a:bodyPr/>
                    <a:lstStyle/>
                    <a:p>
                      <a:endParaRPr lang="cs-CZ"/>
                    </a:p>
                  </a:txBody>
                  <a:tcPr>
                    <a:solidFill>
                      <a:schemeClr val="accent6">
                        <a:lumMod val="40000"/>
                        <a:lumOff val="60000"/>
                      </a:schemeClr>
                    </a:solidFill>
                  </a:tcPr>
                </a:tc>
                <a:tc>
                  <a:txBody>
                    <a:bodyPr/>
                    <a:lstStyle/>
                    <a:p>
                      <a:endParaRPr lang="cs-CZ" dirty="0" smtClean="0"/>
                    </a:p>
                    <a:p>
                      <a:endParaRPr lang="cs-CZ" dirty="0"/>
                    </a:p>
                  </a:txBody>
                  <a:tcPr>
                    <a:solidFill>
                      <a:schemeClr val="accent6">
                        <a:lumMod val="40000"/>
                        <a:lumOff val="60000"/>
                      </a:schemeClr>
                    </a:solidFill>
                  </a:tcPr>
                </a:tc>
              </a:tr>
              <a:tr h="370840">
                <a:tc>
                  <a:txBody>
                    <a:bodyPr/>
                    <a:lstStyle/>
                    <a:p>
                      <a:endParaRPr lang="cs-CZ"/>
                    </a:p>
                  </a:txBody>
                  <a:tcPr>
                    <a:solidFill>
                      <a:schemeClr val="accent6">
                        <a:lumMod val="40000"/>
                        <a:lumOff val="60000"/>
                      </a:schemeClr>
                    </a:solidFill>
                  </a:tcPr>
                </a:tc>
                <a:tc>
                  <a:txBody>
                    <a:bodyPr/>
                    <a:lstStyle/>
                    <a:p>
                      <a:endParaRPr lang="cs-CZ"/>
                    </a:p>
                  </a:txBody>
                  <a:tcPr>
                    <a:solidFill>
                      <a:schemeClr val="accent6">
                        <a:lumMod val="40000"/>
                        <a:lumOff val="60000"/>
                      </a:schemeClr>
                    </a:solidFill>
                  </a:tcPr>
                </a:tc>
                <a:tc>
                  <a:txBody>
                    <a:bodyPr/>
                    <a:lstStyle/>
                    <a:p>
                      <a:endParaRPr lang="cs-CZ" dirty="0" smtClean="0"/>
                    </a:p>
                    <a:p>
                      <a:endParaRPr lang="cs-CZ" dirty="0"/>
                    </a:p>
                  </a:txBody>
                  <a:tcPr>
                    <a:solidFill>
                      <a:schemeClr val="accent6">
                        <a:lumMod val="40000"/>
                        <a:lumOff val="60000"/>
                      </a:schemeClr>
                    </a:solidFill>
                  </a:tcPr>
                </a:tc>
              </a:tr>
              <a:tr h="370840">
                <a:tc>
                  <a:txBody>
                    <a:bodyPr/>
                    <a:lstStyle/>
                    <a:p>
                      <a:endParaRPr lang="cs-CZ"/>
                    </a:p>
                  </a:txBody>
                  <a:tcPr>
                    <a:solidFill>
                      <a:schemeClr val="accent6">
                        <a:lumMod val="40000"/>
                        <a:lumOff val="60000"/>
                      </a:schemeClr>
                    </a:solidFill>
                  </a:tcPr>
                </a:tc>
                <a:tc>
                  <a:txBody>
                    <a:bodyPr/>
                    <a:lstStyle/>
                    <a:p>
                      <a:endParaRPr lang="cs-CZ"/>
                    </a:p>
                  </a:txBody>
                  <a:tcPr>
                    <a:solidFill>
                      <a:schemeClr val="accent6">
                        <a:lumMod val="40000"/>
                        <a:lumOff val="60000"/>
                      </a:schemeClr>
                    </a:solidFill>
                  </a:tcPr>
                </a:tc>
                <a:tc>
                  <a:txBody>
                    <a:bodyPr/>
                    <a:lstStyle/>
                    <a:p>
                      <a:endParaRPr lang="cs-CZ" dirty="0" smtClean="0"/>
                    </a:p>
                    <a:p>
                      <a:endParaRPr lang="cs-CZ" dirty="0"/>
                    </a:p>
                  </a:txBody>
                  <a:tcPr>
                    <a:solidFill>
                      <a:schemeClr val="accent6">
                        <a:lumMod val="40000"/>
                        <a:lumOff val="60000"/>
                      </a:schemeClr>
                    </a:solidFill>
                  </a:tcPr>
                </a:tc>
              </a:tr>
              <a:tr h="370840">
                <a:tc>
                  <a:txBody>
                    <a:bodyPr/>
                    <a:lstStyle/>
                    <a:p>
                      <a:endParaRPr lang="cs-CZ"/>
                    </a:p>
                  </a:txBody>
                  <a:tcPr>
                    <a:solidFill>
                      <a:schemeClr val="accent6">
                        <a:lumMod val="40000"/>
                        <a:lumOff val="60000"/>
                      </a:schemeClr>
                    </a:solidFill>
                  </a:tcPr>
                </a:tc>
                <a:tc>
                  <a:txBody>
                    <a:bodyPr/>
                    <a:lstStyle/>
                    <a:p>
                      <a:endParaRPr lang="cs-CZ"/>
                    </a:p>
                  </a:txBody>
                  <a:tcPr>
                    <a:solidFill>
                      <a:schemeClr val="accent6">
                        <a:lumMod val="40000"/>
                        <a:lumOff val="60000"/>
                      </a:schemeClr>
                    </a:solidFill>
                  </a:tcPr>
                </a:tc>
                <a:tc>
                  <a:txBody>
                    <a:bodyPr/>
                    <a:lstStyle/>
                    <a:p>
                      <a:endParaRPr lang="cs-CZ" dirty="0" smtClean="0"/>
                    </a:p>
                    <a:p>
                      <a:endParaRPr lang="cs-CZ" dirty="0"/>
                    </a:p>
                  </a:txBody>
                  <a:tcPr>
                    <a:solidFill>
                      <a:schemeClr val="accent6">
                        <a:lumMod val="40000"/>
                        <a:lumOff val="60000"/>
                      </a:schemeClr>
                    </a:solidFill>
                  </a:tcPr>
                </a:tc>
              </a:tr>
            </a:tbl>
          </a:graphicData>
        </a:graphic>
      </p:graphicFrame>
      <p:sp>
        <p:nvSpPr>
          <p:cNvPr id="6" name="Ohnutý roh 5"/>
          <p:cNvSpPr/>
          <p:nvPr/>
        </p:nvSpPr>
        <p:spPr>
          <a:xfrm>
            <a:off x="1116734" y="2342030"/>
            <a:ext cx="858711" cy="648072"/>
          </a:xfrm>
          <a:prstGeom prst="foldedCorner">
            <a:avLst/>
          </a:prstGeom>
        </p:spPr>
        <p:style>
          <a:lnRef idx="0">
            <a:schemeClr val="accent6"/>
          </a:lnRef>
          <a:fillRef idx="3">
            <a:schemeClr val="accent6"/>
          </a:fillRef>
          <a:effectRef idx="3">
            <a:schemeClr val="accent6"/>
          </a:effectRef>
          <a:fontRef idx="minor">
            <a:schemeClr val="lt1"/>
          </a:fontRef>
        </p:style>
        <p:txBody>
          <a:bodyPr rtlCol="0" anchor="ctr"/>
          <a:lstStyle/>
          <a:p>
            <a:pPr algn="ctr"/>
            <a:r>
              <a:rPr lang="cs-CZ" dirty="0" smtClean="0"/>
              <a:t>stavení</a:t>
            </a:r>
            <a:endParaRPr lang="cs-CZ" dirty="0"/>
          </a:p>
        </p:txBody>
      </p:sp>
      <p:sp>
        <p:nvSpPr>
          <p:cNvPr id="7" name="Ohnutý roh 6"/>
          <p:cNvSpPr/>
          <p:nvPr/>
        </p:nvSpPr>
        <p:spPr>
          <a:xfrm>
            <a:off x="8100392" y="1520788"/>
            <a:ext cx="792088" cy="648072"/>
          </a:xfrm>
          <a:prstGeom prst="foldedCorner">
            <a:avLst/>
          </a:prstGeom>
        </p:spPr>
        <p:style>
          <a:lnRef idx="0">
            <a:schemeClr val="accent6"/>
          </a:lnRef>
          <a:fillRef idx="3">
            <a:schemeClr val="accent6"/>
          </a:fillRef>
          <a:effectRef idx="3">
            <a:schemeClr val="accent6"/>
          </a:effectRef>
          <a:fontRef idx="minor">
            <a:schemeClr val="lt1"/>
          </a:fontRef>
        </p:style>
        <p:txBody>
          <a:bodyPr rtlCol="0" anchor="ctr"/>
          <a:lstStyle/>
          <a:p>
            <a:pPr algn="ctr"/>
            <a:r>
              <a:rPr lang="cs-CZ" dirty="0" smtClean="0"/>
              <a:t>kuře</a:t>
            </a:r>
            <a:endParaRPr lang="cs-CZ" dirty="0"/>
          </a:p>
        </p:txBody>
      </p:sp>
      <p:sp>
        <p:nvSpPr>
          <p:cNvPr id="8" name="Ohnutý roh 7"/>
          <p:cNvSpPr/>
          <p:nvPr/>
        </p:nvSpPr>
        <p:spPr>
          <a:xfrm>
            <a:off x="3707904" y="1549827"/>
            <a:ext cx="792088" cy="648072"/>
          </a:xfrm>
          <a:prstGeom prst="foldedCorner">
            <a:avLst/>
          </a:prstGeom>
        </p:spPr>
        <p:style>
          <a:lnRef idx="0">
            <a:schemeClr val="accent6"/>
          </a:lnRef>
          <a:fillRef idx="3">
            <a:schemeClr val="accent6"/>
          </a:fillRef>
          <a:effectRef idx="3">
            <a:schemeClr val="accent6"/>
          </a:effectRef>
          <a:fontRef idx="minor">
            <a:schemeClr val="lt1"/>
          </a:fontRef>
        </p:style>
        <p:txBody>
          <a:bodyPr rtlCol="0" anchor="ctr"/>
          <a:lstStyle/>
          <a:p>
            <a:pPr algn="ctr"/>
            <a:r>
              <a:rPr lang="cs-CZ" dirty="0" smtClean="0"/>
              <a:t>moře</a:t>
            </a:r>
            <a:endParaRPr lang="cs-CZ" dirty="0"/>
          </a:p>
        </p:txBody>
      </p:sp>
      <p:sp>
        <p:nvSpPr>
          <p:cNvPr id="9" name="Ohnutý roh 8"/>
          <p:cNvSpPr/>
          <p:nvPr/>
        </p:nvSpPr>
        <p:spPr>
          <a:xfrm>
            <a:off x="6754610" y="2499828"/>
            <a:ext cx="792088" cy="648072"/>
          </a:xfrm>
          <a:prstGeom prst="foldedCorner">
            <a:avLst/>
          </a:prstGeom>
        </p:spPr>
        <p:style>
          <a:lnRef idx="0">
            <a:schemeClr val="accent6"/>
          </a:lnRef>
          <a:fillRef idx="3">
            <a:schemeClr val="accent6"/>
          </a:fillRef>
          <a:effectRef idx="3">
            <a:schemeClr val="accent6"/>
          </a:effectRef>
          <a:fontRef idx="minor">
            <a:schemeClr val="lt1"/>
          </a:fontRef>
        </p:style>
        <p:txBody>
          <a:bodyPr rtlCol="0" anchor="ctr"/>
          <a:lstStyle/>
          <a:p>
            <a:pPr algn="ctr"/>
            <a:r>
              <a:rPr lang="cs-CZ" dirty="0" smtClean="0"/>
              <a:t>město</a:t>
            </a:r>
            <a:endParaRPr lang="cs-CZ" dirty="0"/>
          </a:p>
        </p:txBody>
      </p:sp>
      <p:sp>
        <p:nvSpPr>
          <p:cNvPr id="10" name="Ohnutý roh 9"/>
          <p:cNvSpPr/>
          <p:nvPr/>
        </p:nvSpPr>
        <p:spPr>
          <a:xfrm>
            <a:off x="1614287" y="1501552"/>
            <a:ext cx="792088" cy="648072"/>
          </a:xfrm>
          <a:prstGeom prst="foldedCorner">
            <a:avLst/>
          </a:prstGeom>
        </p:spPr>
        <p:style>
          <a:lnRef idx="0">
            <a:schemeClr val="accent6"/>
          </a:lnRef>
          <a:fillRef idx="3">
            <a:schemeClr val="accent6"/>
          </a:fillRef>
          <a:effectRef idx="3">
            <a:schemeClr val="accent6"/>
          </a:effectRef>
          <a:fontRef idx="minor">
            <a:schemeClr val="lt1"/>
          </a:fontRef>
        </p:style>
        <p:txBody>
          <a:bodyPr rtlCol="0" anchor="ctr"/>
          <a:lstStyle/>
          <a:p>
            <a:pPr algn="ctr"/>
            <a:r>
              <a:rPr lang="cs-CZ" dirty="0" smtClean="0"/>
              <a:t>kost</a:t>
            </a:r>
            <a:endParaRPr lang="cs-CZ" dirty="0"/>
          </a:p>
        </p:txBody>
      </p:sp>
      <p:sp>
        <p:nvSpPr>
          <p:cNvPr id="11" name="Ohnutý roh 10"/>
          <p:cNvSpPr/>
          <p:nvPr/>
        </p:nvSpPr>
        <p:spPr>
          <a:xfrm>
            <a:off x="3707904" y="2283100"/>
            <a:ext cx="792088" cy="648072"/>
          </a:xfrm>
          <a:prstGeom prst="foldedCorner">
            <a:avLst/>
          </a:prstGeom>
        </p:spPr>
        <p:style>
          <a:lnRef idx="0">
            <a:schemeClr val="accent6"/>
          </a:lnRef>
          <a:fillRef idx="3">
            <a:schemeClr val="accent6"/>
          </a:fillRef>
          <a:effectRef idx="3">
            <a:schemeClr val="accent6"/>
          </a:effectRef>
          <a:fontRef idx="minor">
            <a:schemeClr val="lt1"/>
          </a:fontRef>
        </p:style>
        <p:txBody>
          <a:bodyPr rtlCol="0" anchor="ctr"/>
          <a:lstStyle/>
          <a:p>
            <a:pPr algn="ctr"/>
            <a:r>
              <a:rPr lang="cs-CZ" dirty="0" smtClean="0"/>
              <a:t>píseň</a:t>
            </a:r>
            <a:endParaRPr lang="cs-CZ" dirty="0"/>
          </a:p>
        </p:txBody>
      </p:sp>
      <p:sp>
        <p:nvSpPr>
          <p:cNvPr id="12" name="Ohnutý roh 11"/>
          <p:cNvSpPr/>
          <p:nvPr/>
        </p:nvSpPr>
        <p:spPr>
          <a:xfrm>
            <a:off x="4716016" y="1520788"/>
            <a:ext cx="792088" cy="648072"/>
          </a:xfrm>
          <a:prstGeom prst="foldedCorner">
            <a:avLst/>
          </a:prstGeom>
        </p:spPr>
        <p:style>
          <a:lnRef idx="0">
            <a:schemeClr val="accent6"/>
          </a:lnRef>
          <a:fillRef idx="3">
            <a:schemeClr val="accent6"/>
          </a:fillRef>
          <a:effectRef idx="3">
            <a:schemeClr val="accent6"/>
          </a:effectRef>
          <a:fontRef idx="minor">
            <a:schemeClr val="lt1"/>
          </a:fontRef>
        </p:style>
        <p:txBody>
          <a:bodyPr rtlCol="0" anchor="ctr"/>
          <a:lstStyle/>
          <a:p>
            <a:pPr algn="ctr"/>
            <a:r>
              <a:rPr lang="cs-CZ" dirty="0" smtClean="0"/>
              <a:t>růže</a:t>
            </a:r>
            <a:endParaRPr lang="cs-CZ" dirty="0"/>
          </a:p>
        </p:txBody>
      </p:sp>
      <p:sp>
        <p:nvSpPr>
          <p:cNvPr id="13" name="Ohnutý roh 12"/>
          <p:cNvSpPr/>
          <p:nvPr/>
        </p:nvSpPr>
        <p:spPr>
          <a:xfrm>
            <a:off x="7164288" y="1653952"/>
            <a:ext cx="792088" cy="648072"/>
          </a:xfrm>
          <a:prstGeom prst="foldedCorner">
            <a:avLst/>
          </a:prstGeom>
        </p:spPr>
        <p:style>
          <a:lnRef idx="0">
            <a:schemeClr val="accent6"/>
          </a:lnRef>
          <a:fillRef idx="3">
            <a:schemeClr val="accent6"/>
          </a:fillRef>
          <a:effectRef idx="3">
            <a:schemeClr val="accent6"/>
          </a:effectRef>
          <a:fontRef idx="minor">
            <a:schemeClr val="lt1"/>
          </a:fontRef>
        </p:style>
        <p:txBody>
          <a:bodyPr rtlCol="0" anchor="ctr"/>
          <a:lstStyle/>
          <a:p>
            <a:pPr algn="ctr"/>
            <a:r>
              <a:rPr lang="cs-CZ" dirty="0" smtClean="0"/>
              <a:t>žena</a:t>
            </a:r>
            <a:endParaRPr lang="cs-CZ" dirty="0"/>
          </a:p>
        </p:txBody>
      </p:sp>
      <p:sp>
        <p:nvSpPr>
          <p:cNvPr id="14" name="Ohnutý roh 13"/>
          <p:cNvSpPr/>
          <p:nvPr/>
        </p:nvSpPr>
        <p:spPr>
          <a:xfrm>
            <a:off x="5122456" y="2307714"/>
            <a:ext cx="792088" cy="648072"/>
          </a:xfrm>
          <a:prstGeom prst="foldedCorner">
            <a:avLst/>
          </a:prstGeom>
        </p:spPr>
        <p:style>
          <a:lnRef idx="0">
            <a:schemeClr val="accent6"/>
          </a:lnRef>
          <a:fillRef idx="3">
            <a:schemeClr val="accent6"/>
          </a:fillRef>
          <a:effectRef idx="3">
            <a:schemeClr val="accent6"/>
          </a:effectRef>
          <a:fontRef idx="minor">
            <a:schemeClr val="lt1"/>
          </a:fontRef>
        </p:style>
        <p:txBody>
          <a:bodyPr rtlCol="0" anchor="ctr"/>
          <a:lstStyle/>
          <a:p>
            <a:pPr algn="ctr"/>
            <a:r>
              <a:rPr lang="cs-CZ" dirty="0" smtClean="0"/>
              <a:t>stroj</a:t>
            </a:r>
            <a:endParaRPr lang="cs-CZ" dirty="0"/>
          </a:p>
        </p:txBody>
      </p:sp>
      <p:sp>
        <p:nvSpPr>
          <p:cNvPr id="15" name="Ohnutý roh 14"/>
          <p:cNvSpPr/>
          <p:nvPr/>
        </p:nvSpPr>
        <p:spPr>
          <a:xfrm>
            <a:off x="202789" y="1598532"/>
            <a:ext cx="792088" cy="648072"/>
          </a:xfrm>
          <a:prstGeom prst="foldedCorner">
            <a:avLst/>
          </a:prstGeom>
        </p:spPr>
        <p:style>
          <a:lnRef idx="0">
            <a:schemeClr val="accent6"/>
          </a:lnRef>
          <a:fillRef idx="3">
            <a:schemeClr val="accent6"/>
          </a:fillRef>
          <a:effectRef idx="3">
            <a:schemeClr val="accent6"/>
          </a:effectRef>
          <a:fontRef idx="minor">
            <a:schemeClr val="lt1"/>
          </a:fontRef>
        </p:style>
        <p:txBody>
          <a:bodyPr rtlCol="0" anchor="ctr"/>
          <a:lstStyle/>
          <a:p>
            <a:pPr algn="ctr"/>
            <a:r>
              <a:rPr lang="cs-CZ" dirty="0" smtClean="0"/>
              <a:t>muž</a:t>
            </a:r>
            <a:endParaRPr lang="cs-CZ" dirty="0"/>
          </a:p>
        </p:txBody>
      </p:sp>
      <p:sp>
        <p:nvSpPr>
          <p:cNvPr id="16" name="Ohnutý roh 15"/>
          <p:cNvSpPr/>
          <p:nvPr/>
        </p:nvSpPr>
        <p:spPr>
          <a:xfrm>
            <a:off x="2555776" y="2302024"/>
            <a:ext cx="792088" cy="648072"/>
          </a:xfrm>
          <a:prstGeom prst="foldedCorner">
            <a:avLst/>
          </a:prstGeom>
        </p:spPr>
        <p:style>
          <a:lnRef idx="0">
            <a:schemeClr val="accent6"/>
          </a:lnRef>
          <a:fillRef idx="3">
            <a:schemeClr val="accent6"/>
          </a:fillRef>
          <a:effectRef idx="3">
            <a:schemeClr val="accent6"/>
          </a:effectRef>
          <a:fontRef idx="minor">
            <a:schemeClr val="lt1"/>
          </a:fontRef>
        </p:style>
        <p:txBody>
          <a:bodyPr rtlCol="0" anchor="ctr"/>
          <a:lstStyle/>
          <a:p>
            <a:pPr algn="ctr"/>
            <a:r>
              <a:rPr lang="cs-CZ" dirty="0" smtClean="0"/>
              <a:t>hrad</a:t>
            </a:r>
            <a:endParaRPr lang="cs-CZ" dirty="0"/>
          </a:p>
        </p:txBody>
      </p:sp>
      <p:sp>
        <p:nvSpPr>
          <p:cNvPr id="17" name="Ohnutý roh 16"/>
          <p:cNvSpPr/>
          <p:nvPr/>
        </p:nvSpPr>
        <p:spPr>
          <a:xfrm>
            <a:off x="5796136" y="1527720"/>
            <a:ext cx="792088" cy="648072"/>
          </a:xfrm>
          <a:prstGeom prst="foldedCorner">
            <a:avLst/>
          </a:prstGeom>
        </p:spPr>
        <p:style>
          <a:lnRef idx="0">
            <a:schemeClr val="accent6"/>
          </a:lnRef>
          <a:fillRef idx="3">
            <a:schemeClr val="accent6"/>
          </a:fillRef>
          <a:effectRef idx="3">
            <a:schemeClr val="accent6"/>
          </a:effectRef>
          <a:fontRef idx="minor">
            <a:schemeClr val="lt1"/>
          </a:fontRef>
        </p:style>
        <p:txBody>
          <a:bodyPr rtlCol="0" anchor="ctr"/>
          <a:lstStyle/>
          <a:p>
            <a:pPr algn="ctr"/>
            <a:r>
              <a:rPr lang="cs-CZ" dirty="0" smtClean="0"/>
              <a:t>pán</a:t>
            </a:r>
            <a:endParaRPr lang="cs-CZ" dirty="0"/>
          </a:p>
        </p:txBody>
      </p:sp>
    </p:spTree>
    <p:extLst>
      <p:ext uri="{BB962C8B-B14F-4D97-AF65-F5344CB8AC3E}">
        <p14:creationId xmlns:p14="http://schemas.microsoft.com/office/powerpoint/2010/main" val="1867540509"/>
      </p:ext>
    </p:extLst>
  </p:cSld>
  <p:clrMapOvr>
    <a:masterClrMapping/>
  </p:clrMapOvr>
  <p:transition spd="slow">
    <p:push dir="u"/>
  </p:transition>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67544" y="332656"/>
            <a:ext cx="8229600" cy="1143000"/>
          </a:xfrm>
          <a:solidFill>
            <a:srgbClr val="00B0F0"/>
          </a:solidFill>
        </p:spPr>
        <p:txBody>
          <a:bodyPr/>
          <a:lstStyle/>
          <a:p>
            <a:r>
              <a:rPr lang="cs-CZ" dirty="0" smtClean="0"/>
              <a:t>Zařaď ke vzorům podstatná jména</a:t>
            </a:r>
            <a:endParaRPr lang="cs-CZ" dirty="0"/>
          </a:p>
        </p:txBody>
      </p:sp>
      <p:sp>
        <p:nvSpPr>
          <p:cNvPr id="3" name="Zástupný symbol pro obsah 2"/>
          <p:cNvSpPr>
            <a:spLocks noGrp="1"/>
          </p:cNvSpPr>
          <p:nvPr>
            <p:ph idx="1"/>
          </p:nvPr>
        </p:nvSpPr>
        <p:spPr/>
        <p:txBody>
          <a:bodyPr>
            <a:normAutofit lnSpcReduction="10000"/>
          </a:bodyPr>
          <a:lstStyle/>
          <a:p>
            <a:r>
              <a:rPr lang="cs-CZ" dirty="0" smtClean="0">
                <a:solidFill>
                  <a:schemeClr val="tx2">
                    <a:lumMod val="60000"/>
                    <a:lumOff val="40000"/>
                  </a:schemeClr>
                </a:solidFill>
              </a:rPr>
              <a:t>město</a:t>
            </a:r>
            <a:r>
              <a:rPr lang="cs-CZ" dirty="0" smtClean="0">
                <a:solidFill>
                  <a:schemeClr val="tx2">
                    <a:lumMod val="60000"/>
                    <a:lumOff val="40000"/>
                  </a:schemeClr>
                </a:solidFill>
              </a:rPr>
              <a:t>:</a:t>
            </a:r>
          </a:p>
          <a:p>
            <a:r>
              <a:rPr lang="cs-CZ" dirty="0" smtClean="0">
                <a:solidFill>
                  <a:schemeClr val="tx2">
                    <a:lumMod val="60000"/>
                    <a:lumOff val="40000"/>
                  </a:schemeClr>
                </a:solidFill>
              </a:rPr>
              <a:t>moře</a:t>
            </a:r>
            <a:r>
              <a:rPr lang="cs-CZ" dirty="0" smtClean="0">
                <a:solidFill>
                  <a:schemeClr val="tx2">
                    <a:lumMod val="60000"/>
                    <a:lumOff val="40000"/>
                  </a:schemeClr>
                </a:solidFill>
              </a:rPr>
              <a:t>:</a:t>
            </a:r>
          </a:p>
          <a:p>
            <a:r>
              <a:rPr lang="cs-CZ" dirty="0" smtClean="0">
                <a:solidFill>
                  <a:schemeClr val="tx2">
                    <a:lumMod val="60000"/>
                    <a:lumOff val="40000"/>
                  </a:schemeClr>
                </a:solidFill>
              </a:rPr>
              <a:t>kuře</a:t>
            </a:r>
            <a:r>
              <a:rPr lang="cs-CZ" dirty="0" smtClean="0">
                <a:solidFill>
                  <a:schemeClr val="tx2">
                    <a:lumMod val="60000"/>
                    <a:lumOff val="40000"/>
                  </a:schemeClr>
                </a:solidFill>
              </a:rPr>
              <a:t>:</a:t>
            </a:r>
          </a:p>
          <a:p>
            <a:r>
              <a:rPr lang="cs-CZ" dirty="0" smtClean="0">
                <a:solidFill>
                  <a:schemeClr val="tx2">
                    <a:lumMod val="60000"/>
                    <a:lumOff val="40000"/>
                  </a:schemeClr>
                </a:solidFill>
              </a:rPr>
              <a:t>stavení</a:t>
            </a:r>
            <a:r>
              <a:rPr lang="cs-CZ" dirty="0" smtClean="0">
                <a:solidFill>
                  <a:schemeClr val="tx2">
                    <a:lumMod val="60000"/>
                    <a:lumOff val="40000"/>
                  </a:schemeClr>
                </a:solidFill>
              </a:rPr>
              <a:t>:</a:t>
            </a:r>
          </a:p>
          <a:p>
            <a:r>
              <a:rPr lang="cs-CZ" dirty="0">
                <a:solidFill>
                  <a:schemeClr val="tx2">
                    <a:lumMod val="60000"/>
                    <a:lumOff val="40000"/>
                  </a:schemeClr>
                </a:solidFill>
              </a:rPr>
              <a:t>ž</a:t>
            </a:r>
            <a:r>
              <a:rPr lang="cs-CZ" dirty="0" smtClean="0">
                <a:solidFill>
                  <a:schemeClr val="tx2">
                    <a:lumMod val="60000"/>
                    <a:lumOff val="40000"/>
                  </a:schemeClr>
                </a:solidFill>
              </a:rPr>
              <a:t>ena</a:t>
            </a:r>
            <a:r>
              <a:rPr lang="cs-CZ" dirty="0" smtClean="0">
                <a:solidFill>
                  <a:schemeClr val="tx2">
                    <a:lumMod val="60000"/>
                    <a:lumOff val="40000"/>
                  </a:schemeClr>
                </a:solidFill>
              </a:rPr>
              <a:t>:</a:t>
            </a:r>
          </a:p>
          <a:p>
            <a:r>
              <a:rPr lang="cs-CZ" dirty="0" smtClean="0">
                <a:solidFill>
                  <a:schemeClr val="tx2">
                    <a:lumMod val="60000"/>
                    <a:lumOff val="40000"/>
                  </a:schemeClr>
                </a:solidFill>
              </a:rPr>
              <a:t>růže</a:t>
            </a:r>
            <a:r>
              <a:rPr lang="cs-CZ" dirty="0" smtClean="0">
                <a:solidFill>
                  <a:schemeClr val="tx2">
                    <a:lumMod val="60000"/>
                    <a:lumOff val="40000"/>
                  </a:schemeClr>
                </a:solidFill>
              </a:rPr>
              <a:t>:</a:t>
            </a:r>
          </a:p>
          <a:p>
            <a:r>
              <a:rPr lang="cs-CZ" dirty="0" smtClean="0">
                <a:solidFill>
                  <a:schemeClr val="tx2">
                    <a:lumMod val="60000"/>
                    <a:lumOff val="40000"/>
                  </a:schemeClr>
                </a:solidFill>
              </a:rPr>
              <a:t>píseň</a:t>
            </a:r>
            <a:r>
              <a:rPr lang="cs-CZ" dirty="0" smtClean="0">
                <a:solidFill>
                  <a:schemeClr val="tx2">
                    <a:lumMod val="60000"/>
                    <a:lumOff val="40000"/>
                  </a:schemeClr>
                </a:solidFill>
              </a:rPr>
              <a:t>:</a:t>
            </a:r>
          </a:p>
          <a:p>
            <a:r>
              <a:rPr lang="cs-CZ" dirty="0" smtClean="0">
                <a:solidFill>
                  <a:schemeClr val="tx2">
                    <a:lumMod val="60000"/>
                    <a:lumOff val="40000"/>
                  </a:schemeClr>
                </a:solidFill>
              </a:rPr>
              <a:t>kost</a:t>
            </a:r>
            <a:r>
              <a:rPr lang="cs-CZ" dirty="0" smtClean="0">
                <a:solidFill>
                  <a:schemeClr val="tx2">
                    <a:lumMod val="60000"/>
                    <a:lumOff val="40000"/>
                  </a:schemeClr>
                </a:solidFill>
              </a:rPr>
              <a:t>:</a:t>
            </a:r>
            <a:endParaRPr lang="cs-CZ" dirty="0">
              <a:solidFill>
                <a:schemeClr val="tx2">
                  <a:lumMod val="60000"/>
                  <a:lumOff val="40000"/>
                </a:schemeClr>
              </a:solidFill>
            </a:endParaRPr>
          </a:p>
        </p:txBody>
      </p:sp>
      <p:sp>
        <p:nvSpPr>
          <p:cNvPr id="4" name="Ovál 3"/>
          <p:cNvSpPr/>
          <p:nvPr/>
        </p:nvSpPr>
        <p:spPr>
          <a:xfrm>
            <a:off x="5881248" y="2312876"/>
            <a:ext cx="1584176" cy="360040"/>
          </a:xfrm>
          <a:prstGeom prst="ellipse">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poupě</a:t>
            </a:r>
            <a:endParaRPr lang="cs-CZ" dirty="0"/>
          </a:p>
        </p:txBody>
      </p:sp>
      <p:sp>
        <p:nvSpPr>
          <p:cNvPr id="5" name="Ovál 4"/>
          <p:cNvSpPr/>
          <p:nvPr/>
        </p:nvSpPr>
        <p:spPr>
          <a:xfrm>
            <a:off x="7448773" y="4397249"/>
            <a:ext cx="1584176" cy="360040"/>
          </a:xfrm>
          <a:prstGeom prst="ellipse">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palma</a:t>
            </a:r>
            <a:endParaRPr lang="cs-CZ" dirty="0"/>
          </a:p>
        </p:txBody>
      </p:sp>
      <p:sp>
        <p:nvSpPr>
          <p:cNvPr id="6" name="Ovál 5"/>
          <p:cNvSpPr/>
          <p:nvPr/>
        </p:nvSpPr>
        <p:spPr>
          <a:xfrm>
            <a:off x="5964714" y="4795598"/>
            <a:ext cx="1584176" cy="360040"/>
          </a:xfrm>
          <a:prstGeom prst="ellipse">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tabule</a:t>
            </a:r>
            <a:endParaRPr lang="cs-CZ" dirty="0"/>
          </a:p>
        </p:txBody>
      </p:sp>
      <p:sp>
        <p:nvSpPr>
          <p:cNvPr id="7" name="Ovál 6"/>
          <p:cNvSpPr/>
          <p:nvPr/>
        </p:nvSpPr>
        <p:spPr>
          <a:xfrm>
            <a:off x="5910241" y="3501008"/>
            <a:ext cx="1584176" cy="360040"/>
          </a:xfrm>
          <a:prstGeom prst="ellipse">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tvář</a:t>
            </a:r>
            <a:endParaRPr lang="cs-CZ" dirty="0"/>
          </a:p>
        </p:txBody>
      </p:sp>
      <p:sp>
        <p:nvSpPr>
          <p:cNvPr id="8" name="Ovál 7"/>
          <p:cNvSpPr/>
          <p:nvPr/>
        </p:nvSpPr>
        <p:spPr>
          <a:xfrm>
            <a:off x="7465424" y="3118255"/>
            <a:ext cx="1584176" cy="360040"/>
          </a:xfrm>
          <a:prstGeom prst="ellipse">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obuv</a:t>
            </a:r>
            <a:endParaRPr lang="cs-CZ" dirty="0"/>
          </a:p>
        </p:txBody>
      </p:sp>
      <p:sp>
        <p:nvSpPr>
          <p:cNvPr id="9" name="Ovál 8"/>
          <p:cNvSpPr/>
          <p:nvPr/>
        </p:nvSpPr>
        <p:spPr>
          <a:xfrm>
            <a:off x="7448773" y="5589240"/>
            <a:ext cx="1584176" cy="360040"/>
          </a:xfrm>
          <a:prstGeom prst="ellipse">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soutěž</a:t>
            </a:r>
            <a:endParaRPr lang="cs-CZ" dirty="0"/>
          </a:p>
        </p:txBody>
      </p:sp>
      <p:sp>
        <p:nvSpPr>
          <p:cNvPr id="10" name="Ovál 9"/>
          <p:cNvSpPr/>
          <p:nvPr/>
        </p:nvSpPr>
        <p:spPr>
          <a:xfrm>
            <a:off x="5952823" y="6129300"/>
            <a:ext cx="1584176" cy="360040"/>
          </a:xfrm>
          <a:prstGeom prst="ellipse">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jeskyně</a:t>
            </a:r>
            <a:endParaRPr lang="cs-CZ" dirty="0"/>
          </a:p>
        </p:txBody>
      </p:sp>
      <p:sp>
        <p:nvSpPr>
          <p:cNvPr id="11" name="Ovál 10"/>
          <p:cNvSpPr/>
          <p:nvPr/>
        </p:nvSpPr>
        <p:spPr>
          <a:xfrm>
            <a:off x="7413848" y="2636912"/>
            <a:ext cx="1584176" cy="360040"/>
          </a:xfrm>
          <a:prstGeom prst="ellipse">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stavba</a:t>
            </a:r>
            <a:endParaRPr lang="cs-CZ" dirty="0"/>
          </a:p>
        </p:txBody>
      </p:sp>
      <p:sp>
        <p:nvSpPr>
          <p:cNvPr id="12" name="Ovál 11"/>
          <p:cNvSpPr/>
          <p:nvPr/>
        </p:nvSpPr>
        <p:spPr>
          <a:xfrm>
            <a:off x="5881248" y="2938235"/>
            <a:ext cx="1584176" cy="360040"/>
          </a:xfrm>
          <a:prstGeom prst="ellipse">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zelí</a:t>
            </a:r>
            <a:endParaRPr lang="cs-CZ" dirty="0"/>
          </a:p>
        </p:txBody>
      </p:sp>
      <p:sp>
        <p:nvSpPr>
          <p:cNvPr id="13" name="Ovál 12"/>
          <p:cNvSpPr/>
          <p:nvPr/>
        </p:nvSpPr>
        <p:spPr>
          <a:xfrm>
            <a:off x="7465424" y="2132856"/>
            <a:ext cx="1584176" cy="360040"/>
          </a:xfrm>
          <a:prstGeom prst="ellipse">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křídlo</a:t>
            </a:r>
            <a:endParaRPr lang="cs-CZ" dirty="0"/>
          </a:p>
        </p:txBody>
      </p:sp>
      <p:sp>
        <p:nvSpPr>
          <p:cNvPr id="14" name="Ovál 13"/>
          <p:cNvSpPr/>
          <p:nvPr/>
        </p:nvSpPr>
        <p:spPr>
          <a:xfrm>
            <a:off x="5910241" y="5404549"/>
            <a:ext cx="1584176" cy="360040"/>
          </a:xfrm>
          <a:prstGeom prst="ellipse">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údolí</a:t>
            </a:r>
            <a:endParaRPr lang="cs-CZ" dirty="0"/>
          </a:p>
        </p:txBody>
      </p:sp>
      <p:sp>
        <p:nvSpPr>
          <p:cNvPr id="15" name="Ovál 14"/>
          <p:cNvSpPr/>
          <p:nvPr/>
        </p:nvSpPr>
        <p:spPr>
          <a:xfrm>
            <a:off x="7465424" y="3776021"/>
            <a:ext cx="1584176" cy="360040"/>
          </a:xfrm>
          <a:prstGeom prst="ellipse">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zvíře</a:t>
            </a:r>
            <a:endParaRPr lang="cs-CZ" dirty="0"/>
          </a:p>
        </p:txBody>
      </p:sp>
      <p:sp>
        <p:nvSpPr>
          <p:cNvPr id="16" name="Ovál 15"/>
          <p:cNvSpPr/>
          <p:nvPr/>
        </p:nvSpPr>
        <p:spPr>
          <a:xfrm>
            <a:off x="5979076" y="4136061"/>
            <a:ext cx="1584176" cy="360040"/>
          </a:xfrm>
          <a:prstGeom prst="ellipse">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pole</a:t>
            </a:r>
            <a:endParaRPr lang="cs-CZ" dirty="0"/>
          </a:p>
        </p:txBody>
      </p:sp>
      <p:sp>
        <p:nvSpPr>
          <p:cNvPr id="17" name="Ovál 16"/>
          <p:cNvSpPr/>
          <p:nvPr/>
        </p:nvSpPr>
        <p:spPr>
          <a:xfrm>
            <a:off x="7465424" y="6317547"/>
            <a:ext cx="1584176" cy="360040"/>
          </a:xfrm>
          <a:prstGeom prst="ellipse">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zábradlí</a:t>
            </a:r>
            <a:endParaRPr lang="cs-CZ" dirty="0"/>
          </a:p>
        </p:txBody>
      </p:sp>
      <p:sp>
        <p:nvSpPr>
          <p:cNvPr id="18" name="Ovál 17"/>
          <p:cNvSpPr/>
          <p:nvPr/>
        </p:nvSpPr>
        <p:spPr>
          <a:xfrm>
            <a:off x="7536999" y="5044509"/>
            <a:ext cx="1584176" cy="360040"/>
          </a:xfrm>
          <a:prstGeom prst="ellipse">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vznášedlo</a:t>
            </a:r>
            <a:endParaRPr lang="cs-CZ" dirty="0"/>
          </a:p>
        </p:txBody>
      </p:sp>
      <p:sp>
        <p:nvSpPr>
          <p:cNvPr id="19" name="Ovál 18"/>
          <p:cNvSpPr/>
          <p:nvPr/>
        </p:nvSpPr>
        <p:spPr>
          <a:xfrm>
            <a:off x="5985631" y="1772816"/>
            <a:ext cx="1584176" cy="360040"/>
          </a:xfrm>
          <a:prstGeom prst="ellipse">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věc</a:t>
            </a:r>
            <a:endParaRPr lang="cs-CZ" dirty="0"/>
          </a:p>
        </p:txBody>
      </p:sp>
    </p:spTree>
    <p:extLst>
      <p:ext uri="{BB962C8B-B14F-4D97-AF65-F5344CB8AC3E}">
        <p14:creationId xmlns:p14="http://schemas.microsoft.com/office/powerpoint/2010/main" val="1511128398"/>
      </p:ext>
    </p:extLst>
  </p:cSld>
  <p:clrMapOvr>
    <a:masterClrMapping/>
  </p:clrMapOvr>
  <p:transition spd="slow">
    <p:push dir="u"/>
  </p:transition>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solidFill>
            <a:srgbClr val="FFFF00"/>
          </a:solidFill>
        </p:spPr>
        <p:txBody>
          <a:bodyPr>
            <a:normAutofit/>
          </a:bodyPr>
          <a:lstStyle/>
          <a:p>
            <a:r>
              <a:rPr lang="cs-CZ" dirty="0" smtClean="0"/>
              <a:t>Vzory podstatných jmen - tvary</a:t>
            </a:r>
            <a:endParaRPr lang="cs-CZ" dirty="0"/>
          </a:p>
        </p:txBody>
      </p:sp>
      <p:sp>
        <p:nvSpPr>
          <p:cNvPr id="3" name="Zástupný symbol pro obsah 2"/>
          <p:cNvSpPr>
            <a:spLocks noGrp="1"/>
          </p:cNvSpPr>
          <p:nvPr>
            <p:ph idx="1"/>
          </p:nvPr>
        </p:nvSpPr>
        <p:spPr/>
        <p:txBody>
          <a:bodyPr/>
          <a:lstStyle/>
          <a:p>
            <a:pPr marL="0" indent="0">
              <a:buNone/>
            </a:pPr>
            <a:r>
              <a:rPr lang="cs-CZ" dirty="0" smtClean="0"/>
              <a:t>    Ve vlastivědě se učíme o </a:t>
            </a:r>
            <a:r>
              <a:rPr lang="cs-CZ" dirty="0" smtClean="0"/>
              <a:t>bojovní           </a:t>
            </a:r>
            <a:r>
              <a:rPr lang="cs-CZ" dirty="0" smtClean="0"/>
              <a:t>za </a:t>
            </a:r>
          </a:p>
          <a:p>
            <a:r>
              <a:rPr lang="cs-CZ" dirty="0" smtClean="0"/>
              <a:t>svobodu. Hmyz má v </a:t>
            </a:r>
            <a:r>
              <a:rPr lang="cs-CZ" dirty="0" err="1" smtClean="0"/>
              <a:t>tykadl</a:t>
            </a:r>
            <a:r>
              <a:rPr lang="cs-CZ" dirty="0" smtClean="0"/>
              <a:t>          jemný cit .</a:t>
            </a:r>
          </a:p>
          <a:p>
            <a:r>
              <a:rPr lang="cs-CZ" dirty="0" smtClean="0"/>
              <a:t>V horských údol         se pasou stáda ov        . </a:t>
            </a:r>
          </a:p>
          <a:p>
            <a:r>
              <a:rPr lang="cs-CZ" dirty="0" smtClean="0"/>
              <a:t>Voda se vaří v ohromných </a:t>
            </a:r>
            <a:r>
              <a:rPr lang="cs-CZ" dirty="0" err="1" smtClean="0"/>
              <a:t>kotl</a:t>
            </a:r>
            <a:r>
              <a:rPr lang="cs-CZ" dirty="0" smtClean="0"/>
              <a:t>            . </a:t>
            </a:r>
            <a:endParaRPr lang="cs-CZ" dirty="0"/>
          </a:p>
        </p:txBody>
      </p:sp>
      <p:sp>
        <p:nvSpPr>
          <p:cNvPr id="4" name="Obdélník se zakulaceným příčným rohem 3"/>
          <p:cNvSpPr/>
          <p:nvPr/>
        </p:nvSpPr>
        <p:spPr>
          <a:xfrm>
            <a:off x="6372200" y="1772816"/>
            <a:ext cx="720080" cy="360040"/>
          </a:xfrm>
          <a:prstGeom prst="round2Diag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solidFill>
                  <a:schemeClr val="tx1"/>
                </a:solidFill>
              </a:rPr>
              <a:t>cích</a:t>
            </a:r>
            <a:endParaRPr lang="cs-CZ" dirty="0">
              <a:solidFill>
                <a:schemeClr val="tx1"/>
              </a:solidFill>
            </a:endParaRPr>
          </a:p>
        </p:txBody>
      </p:sp>
      <p:sp>
        <p:nvSpPr>
          <p:cNvPr id="5" name="Obdélník se zakulaceným příčným rohem 4"/>
          <p:cNvSpPr/>
          <p:nvPr/>
        </p:nvSpPr>
        <p:spPr>
          <a:xfrm>
            <a:off x="3604312" y="2921802"/>
            <a:ext cx="495547" cy="360040"/>
          </a:xfrm>
          <a:prstGeom prst="round2Diag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err="1" smtClean="0">
                <a:solidFill>
                  <a:schemeClr val="tx1"/>
                </a:solidFill>
              </a:rPr>
              <a:t>ích</a:t>
            </a:r>
            <a:endParaRPr lang="cs-CZ" dirty="0">
              <a:solidFill>
                <a:schemeClr val="tx1"/>
              </a:solidFill>
            </a:endParaRPr>
          </a:p>
        </p:txBody>
      </p:sp>
      <p:sp>
        <p:nvSpPr>
          <p:cNvPr id="6" name="Obdélník se zakulaceným příčným rohem 5"/>
          <p:cNvSpPr/>
          <p:nvPr/>
        </p:nvSpPr>
        <p:spPr>
          <a:xfrm>
            <a:off x="5982842" y="3531653"/>
            <a:ext cx="670694" cy="360040"/>
          </a:xfrm>
          <a:prstGeom prst="round2Diag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a:solidFill>
                  <a:schemeClr val="tx1"/>
                </a:solidFill>
              </a:rPr>
              <a:t>l</a:t>
            </a:r>
            <a:r>
              <a:rPr lang="cs-CZ" dirty="0" smtClean="0">
                <a:solidFill>
                  <a:schemeClr val="tx1"/>
                </a:solidFill>
              </a:rPr>
              <a:t>ích</a:t>
            </a:r>
            <a:r>
              <a:rPr lang="cs-CZ" dirty="0" smtClean="0"/>
              <a:t>  </a:t>
            </a:r>
            <a:endParaRPr lang="cs-CZ" dirty="0"/>
          </a:p>
        </p:txBody>
      </p:sp>
      <p:sp>
        <p:nvSpPr>
          <p:cNvPr id="8" name="Obdélník se zakulaceným příčným rohem 7"/>
          <p:cNvSpPr/>
          <p:nvPr/>
        </p:nvSpPr>
        <p:spPr>
          <a:xfrm>
            <a:off x="5559775" y="2357438"/>
            <a:ext cx="576064" cy="304800"/>
          </a:xfrm>
          <a:prstGeom prst="round2Diag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solidFill>
                  <a:schemeClr val="tx1"/>
                </a:solidFill>
              </a:rPr>
              <a:t>ech</a:t>
            </a:r>
            <a:endParaRPr lang="cs-CZ" dirty="0">
              <a:solidFill>
                <a:schemeClr val="tx1"/>
              </a:solidFill>
            </a:endParaRPr>
          </a:p>
        </p:txBody>
      </p:sp>
      <p:sp>
        <p:nvSpPr>
          <p:cNvPr id="11" name="Obdélník se zakulaceným příčným rohem 10"/>
          <p:cNvSpPr/>
          <p:nvPr/>
        </p:nvSpPr>
        <p:spPr>
          <a:xfrm>
            <a:off x="7380312" y="2943910"/>
            <a:ext cx="495672" cy="360040"/>
          </a:xfrm>
          <a:prstGeom prst="round2Diag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err="1" smtClean="0">
                <a:solidFill>
                  <a:schemeClr val="tx1"/>
                </a:solidFill>
              </a:rPr>
              <a:t>cí</a:t>
            </a:r>
            <a:endParaRPr lang="cs-CZ" dirty="0">
              <a:solidFill>
                <a:schemeClr val="tx1"/>
              </a:solidFill>
            </a:endParaRPr>
          </a:p>
        </p:txBody>
      </p:sp>
      <p:sp>
        <p:nvSpPr>
          <p:cNvPr id="12" name="Obdélník 11"/>
          <p:cNvSpPr/>
          <p:nvPr/>
        </p:nvSpPr>
        <p:spPr>
          <a:xfrm>
            <a:off x="6372200" y="1772816"/>
            <a:ext cx="720080" cy="360040"/>
          </a:xfrm>
          <a:prstGeom prst="rect">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3" name="Obdélník 12"/>
          <p:cNvSpPr/>
          <p:nvPr/>
        </p:nvSpPr>
        <p:spPr>
          <a:xfrm>
            <a:off x="5559775" y="2357438"/>
            <a:ext cx="576064" cy="304800"/>
          </a:xfrm>
          <a:prstGeom prst="rect">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4" name="Obdélník 13"/>
          <p:cNvSpPr/>
          <p:nvPr/>
        </p:nvSpPr>
        <p:spPr>
          <a:xfrm>
            <a:off x="3604312" y="2943910"/>
            <a:ext cx="495547" cy="337932"/>
          </a:xfrm>
          <a:prstGeom prst="rect">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5" name="Obdélník 14"/>
          <p:cNvSpPr/>
          <p:nvPr/>
        </p:nvSpPr>
        <p:spPr>
          <a:xfrm>
            <a:off x="7380312" y="2943910"/>
            <a:ext cx="495672" cy="360040"/>
          </a:xfrm>
          <a:prstGeom prst="rect">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6" name="Obdélník 15"/>
          <p:cNvSpPr/>
          <p:nvPr/>
        </p:nvSpPr>
        <p:spPr>
          <a:xfrm>
            <a:off x="5982842" y="3531653"/>
            <a:ext cx="670694" cy="473411"/>
          </a:xfrm>
          <a:prstGeom prst="rect">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Tree>
    <p:extLst>
      <p:ext uri="{BB962C8B-B14F-4D97-AF65-F5344CB8AC3E}">
        <p14:creationId xmlns:p14="http://schemas.microsoft.com/office/powerpoint/2010/main" val="1348657922"/>
      </p:ext>
    </p:extLst>
  </p:cSld>
  <p:clrMapOvr>
    <a:masterClrMapping/>
  </p:clrMapOvr>
  <p:transition spd="slow">
    <p:push dir="u"/>
  </p:transition>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solidFill>
            <a:schemeClr val="tx1"/>
          </a:solidFill>
        </p:spPr>
        <p:txBody>
          <a:bodyPr/>
          <a:lstStyle/>
          <a:p>
            <a:r>
              <a:rPr lang="cs-CZ" dirty="0" smtClean="0">
                <a:solidFill>
                  <a:schemeClr val="bg1"/>
                </a:solidFill>
              </a:rPr>
              <a:t>Doplň i - y, í - ý</a:t>
            </a:r>
            <a:endParaRPr lang="cs-CZ" dirty="0">
              <a:solidFill>
                <a:schemeClr val="bg1"/>
              </a:solidFill>
            </a:endParaRPr>
          </a:p>
        </p:txBody>
      </p:sp>
      <p:sp>
        <p:nvSpPr>
          <p:cNvPr id="3" name="Zástupný symbol pro obsah 2"/>
          <p:cNvSpPr>
            <a:spLocks noGrp="1"/>
          </p:cNvSpPr>
          <p:nvPr>
            <p:ph idx="1"/>
          </p:nvPr>
        </p:nvSpPr>
        <p:spPr/>
        <p:txBody>
          <a:bodyPr>
            <a:normAutofit lnSpcReduction="10000"/>
          </a:bodyPr>
          <a:lstStyle/>
          <a:p>
            <a:r>
              <a:rPr lang="cs-CZ" dirty="0" err="1" smtClean="0"/>
              <a:t>Ps</a:t>
            </a:r>
            <a:r>
              <a:rPr lang="cs-CZ" dirty="0" smtClean="0"/>
              <a:t> i   zuřivě štěkali.</a:t>
            </a:r>
          </a:p>
          <a:p>
            <a:r>
              <a:rPr lang="cs-CZ" dirty="0" smtClean="0"/>
              <a:t>Ve školní sbírce máme motýl y  </a:t>
            </a:r>
          </a:p>
          <a:p>
            <a:r>
              <a:rPr lang="cs-CZ" dirty="0" smtClean="0"/>
              <a:t>Oděv byl zničen mol y .</a:t>
            </a:r>
          </a:p>
          <a:p>
            <a:r>
              <a:rPr lang="cs-CZ" dirty="0" smtClean="0"/>
              <a:t>Dřevorubci káceli strom y .</a:t>
            </a:r>
          </a:p>
          <a:p>
            <a:r>
              <a:rPr lang="cs-CZ" dirty="0" smtClean="0"/>
              <a:t>Nikdo není bez chyb y .</a:t>
            </a:r>
          </a:p>
          <a:p>
            <a:r>
              <a:rPr lang="cs-CZ" dirty="0" smtClean="0"/>
              <a:t>Na neb i    se objevily mraky.</a:t>
            </a:r>
          </a:p>
          <a:p>
            <a:r>
              <a:rPr lang="cs-CZ" dirty="0" smtClean="0"/>
              <a:t>Vítěz i  byla udělena medaile.</a:t>
            </a:r>
          </a:p>
          <a:p>
            <a:r>
              <a:rPr lang="cs-CZ" dirty="0" smtClean="0"/>
              <a:t>Na chodbě se ozvaly hlas y .</a:t>
            </a:r>
          </a:p>
          <a:p>
            <a:endParaRPr lang="cs-CZ" dirty="0"/>
          </a:p>
        </p:txBody>
      </p:sp>
      <p:sp>
        <p:nvSpPr>
          <p:cNvPr id="14" name="Šestiúhelník 13"/>
          <p:cNvSpPr/>
          <p:nvPr/>
        </p:nvSpPr>
        <p:spPr>
          <a:xfrm>
            <a:off x="1331640" y="1556792"/>
            <a:ext cx="296416" cy="638866"/>
          </a:xfrm>
          <a:prstGeom prst="hexagon">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5" name="Šestiúhelník 14"/>
          <p:cNvSpPr/>
          <p:nvPr/>
        </p:nvSpPr>
        <p:spPr>
          <a:xfrm>
            <a:off x="4223894" y="3717032"/>
            <a:ext cx="296416" cy="638866"/>
          </a:xfrm>
          <a:prstGeom prst="hexagon">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6" name="Šestiúhelník 15"/>
          <p:cNvSpPr/>
          <p:nvPr/>
        </p:nvSpPr>
        <p:spPr>
          <a:xfrm>
            <a:off x="4860032" y="3247518"/>
            <a:ext cx="296416" cy="638866"/>
          </a:xfrm>
          <a:prstGeom prst="hexagon">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7" name="Šestiúhelník 16"/>
          <p:cNvSpPr/>
          <p:nvPr/>
        </p:nvSpPr>
        <p:spPr>
          <a:xfrm>
            <a:off x="4283968" y="2637579"/>
            <a:ext cx="296416" cy="638866"/>
          </a:xfrm>
          <a:prstGeom prst="hexagon">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8" name="Šestiúhelník 17"/>
          <p:cNvSpPr/>
          <p:nvPr/>
        </p:nvSpPr>
        <p:spPr>
          <a:xfrm>
            <a:off x="5652120" y="2134544"/>
            <a:ext cx="296416" cy="638866"/>
          </a:xfrm>
          <a:prstGeom prst="hexagon">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9" name="Šestiúhelník 18"/>
          <p:cNvSpPr/>
          <p:nvPr/>
        </p:nvSpPr>
        <p:spPr>
          <a:xfrm>
            <a:off x="1763688" y="4797152"/>
            <a:ext cx="296416" cy="638866"/>
          </a:xfrm>
          <a:prstGeom prst="hexagon">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0" name="Šestiúhelník 19"/>
          <p:cNvSpPr/>
          <p:nvPr/>
        </p:nvSpPr>
        <p:spPr>
          <a:xfrm>
            <a:off x="2151322" y="4293799"/>
            <a:ext cx="296416" cy="638866"/>
          </a:xfrm>
          <a:prstGeom prst="hexagon">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1" name="Šestiúhelník 20"/>
          <p:cNvSpPr/>
          <p:nvPr/>
        </p:nvSpPr>
        <p:spPr>
          <a:xfrm>
            <a:off x="5023864" y="5301208"/>
            <a:ext cx="296416" cy="638866"/>
          </a:xfrm>
          <a:prstGeom prst="hexagon">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Tree>
    <p:extLst>
      <p:ext uri="{BB962C8B-B14F-4D97-AF65-F5344CB8AC3E}">
        <p14:creationId xmlns:p14="http://schemas.microsoft.com/office/powerpoint/2010/main" val="2227985636"/>
      </p:ext>
    </p:extLst>
  </p:cSld>
  <p:clrMapOvr>
    <a:masterClrMapping/>
  </p:clrMapOvr>
  <p:transition spd="slow">
    <p:push dir="u"/>
  </p:transition>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solidFill>
            <a:schemeClr val="accent4">
              <a:lumMod val="40000"/>
              <a:lumOff val="60000"/>
            </a:schemeClr>
          </a:solidFill>
        </p:spPr>
        <p:txBody>
          <a:bodyPr/>
          <a:lstStyle/>
          <a:p>
            <a:r>
              <a:rPr lang="cs-CZ" dirty="0" smtClean="0">
                <a:solidFill>
                  <a:schemeClr val="accent4">
                    <a:lumMod val="50000"/>
                  </a:schemeClr>
                </a:solidFill>
              </a:rPr>
              <a:t>Doplň i – y, í - ý</a:t>
            </a:r>
            <a:endParaRPr lang="cs-CZ" dirty="0">
              <a:solidFill>
                <a:schemeClr val="accent4">
                  <a:lumMod val="50000"/>
                </a:schemeClr>
              </a:solidFill>
            </a:endParaRPr>
          </a:p>
        </p:txBody>
      </p:sp>
      <p:sp>
        <p:nvSpPr>
          <p:cNvPr id="3" name="Zástupný symbol pro obsah 2"/>
          <p:cNvSpPr>
            <a:spLocks noGrp="1"/>
          </p:cNvSpPr>
          <p:nvPr>
            <p:ph idx="1"/>
          </p:nvPr>
        </p:nvSpPr>
        <p:spPr/>
        <p:txBody>
          <a:bodyPr/>
          <a:lstStyle/>
          <a:p>
            <a:r>
              <a:rPr lang="cs-CZ" dirty="0" smtClean="0"/>
              <a:t>Nekupuj zajíce v </a:t>
            </a:r>
            <a:r>
              <a:rPr lang="cs-CZ" dirty="0" err="1" smtClean="0"/>
              <a:t>pytl</a:t>
            </a:r>
            <a:r>
              <a:rPr lang="cs-CZ" dirty="0" smtClean="0"/>
              <a:t> i .</a:t>
            </a:r>
          </a:p>
          <a:p>
            <a:r>
              <a:rPr lang="cs-CZ" dirty="0" smtClean="0"/>
              <a:t>Jdi přímo k svému cíl i  .</a:t>
            </a:r>
          </a:p>
          <a:p>
            <a:r>
              <a:rPr lang="cs-CZ" dirty="0" smtClean="0"/>
              <a:t>Poctivý člověk plní své slib y .</a:t>
            </a:r>
          </a:p>
          <a:p>
            <a:r>
              <a:rPr lang="cs-CZ" dirty="0" smtClean="0"/>
              <a:t>Lidé stále zlepšují svá </a:t>
            </a:r>
            <a:r>
              <a:rPr lang="cs-CZ" dirty="0" err="1" smtClean="0"/>
              <a:t>obydl</a:t>
            </a:r>
            <a:r>
              <a:rPr lang="cs-CZ" dirty="0" smtClean="0"/>
              <a:t> í   .</a:t>
            </a:r>
          </a:p>
          <a:p>
            <a:r>
              <a:rPr lang="cs-CZ" dirty="0" smtClean="0"/>
              <a:t>Za těmito </a:t>
            </a:r>
            <a:r>
              <a:rPr lang="cs-CZ" dirty="0" err="1" smtClean="0"/>
              <a:t>pol</a:t>
            </a:r>
            <a:r>
              <a:rPr lang="cs-CZ" dirty="0" smtClean="0"/>
              <a:t> i   jsou hluboké les y .</a:t>
            </a:r>
          </a:p>
          <a:p>
            <a:r>
              <a:rPr lang="cs-CZ" dirty="0" smtClean="0"/>
              <a:t>Pod košatými strom y  bývá příjemný stín.</a:t>
            </a:r>
          </a:p>
          <a:p>
            <a:r>
              <a:rPr lang="cs-CZ" dirty="0" smtClean="0"/>
              <a:t>Divadlo je opatřeno pohodlnými </a:t>
            </a:r>
            <a:r>
              <a:rPr lang="cs-CZ" dirty="0" err="1" smtClean="0"/>
              <a:t>sedadl</a:t>
            </a:r>
            <a:r>
              <a:rPr lang="cs-CZ" dirty="0" smtClean="0"/>
              <a:t> y .</a:t>
            </a:r>
            <a:endParaRPr lang="cs-CZ" dirty="0"/>
          </a:p>
        </p:txBody>
      </p:sp>
      <p:sp>
        <p:nvSpPr>
          <p:cNvPr id="4" name="Plechovka 3"/>
          <p:cNvSpPr/>
          <p:nvPr/>
        </p:nvSpPr>
        <p:spPr>
          <a:xfrm>
            <a:off x="4283968" y="1700808"/>
            <a:ext cx="288032" cy="432048"/>
          </a:xfrm>
          <a:prstGeom prst="can">
            <a:avLst/>
          </a:prstGeom>
        </p:spPr>
        <p:style>
          <a:lnRef idx="1">
            <a:schemeClr val="accent4"/>
          </a:lnRef>
          <a:fillRef idx="2">
            <a:schemeClr val="accent4"/>
          </a:fillRef>
          <a:effectRef idx="1">
            <a:schemeClr val="accent4"/>
          </a:effectRef>
          <a:fontRef idx="minor">
            <a:schemeClr val="dk1"/>
          </a:fontRef>
        </p:style>
        <p:txBody>
          <a:bodyPr rtlCol="0" anchor="ctr"/>
          <a:lstStyle/>
          <a:p>
            <a:pPr algn="ctr"/>
            <a:endParaRPr lang="cs-CZ"/>
          </a:p>
        </p:txBody>
      </p:sp>
      <p:sp>
        <p:nvSpPr>
          <p:cNvPr id="5" name="Plechovka 4"/>
          <p:cNvSpPr/>
          <p:nvPr/>
        </p:nvSpPr>
        <p:spPr>
          <a:xfrm>
            <a:off x="4306000" y="2337418"/>
            <a:ext cx="288032" cy="432048"/>
          </a:xfrm>
          <a:prstGeom prst="can">
            <a:avLst/>
          </a:prstGeom>
        </p:spPr>
        <p:style>
          <a:lnRef idx="1">
            <a:schemeClr val="accent4"/>
          </a:lnRef>
          <a:fillRef idx="2">
            <a:schemeClr val="accent4"/>
          </a:fillRef>
          <a:effectRef idx="1">
            <a:schemeClr val="accent4"/>
          </a:effectRef>
          <a:fontRef idx="minor">
            <a:schemeClr val="dk1"/>
          </a:fontRef>
        </p:style>
        <p:txBody>
          <a:bodyPr rtlCol="0" anchor="ctr"/>
          <a:lstStyle/>
          <a:p>
            <a:pPr algn="ctr"/>
            <a:endParaRPr lang="cs-CZ"/>
          </a:p>
        </p:txBody>
      </p:sp>
      <p:sp>
        <p:nvSpPr>
          <p:cNvPr id="6" name="Plechovka 5"/>
          <p:cNvSpPr/>
          <p:nvPr/>
        </p:nvSpPr>
        <p:spPr>
          <a:xfrm>
            <a:off x="5265820" y="2924944"/>
            <a:ext cx="288032" cy="432048"/>
          </a:xfrm>
          <a:prstGeom prst="can">
            <a:avLst/>
          </a:prstGeom>
        </p:spPr>
        <p:style>
          <a:lnRef idx="1">
            <a:schemeClr val="accent4"/>
          </a:lnRef>
          <a:fillRef idx="2">
            <a:schemeClr val="accent4"/>
          </a:fillRef>
          <a:effectRef idx="1">
            <a:schemeClr val="accent4"/>
          </a:effectRef>
          <a:fontRef idx="minor">
            <a:schemeClr val="dk1"/>
          </a:fontRef>
        </p:style>
        <p:txBody>
          <a:bodyPr rtlCol="0" anchor="ctr"/>
          <a:lstStyle/>
          <a:p>
            <a:pPr algn="ctr"/>
            <a:endParaRPr lang="cs-CZ"/>
          </a:p>
        </p:txBody>
      </p:sp>
      <p:sp>
        <p:nvSpPr>
          <p:cNvPr id="7" name="Plechovka 6"/>
          <p:cNvSpPr/>
          <p:nvPr/>
        </p:nvSpPr>
        <p:spPr>
          <a:xfrm>
            <a:off x="5430235" y="3488239"/>
            <a:ext cx="288032" cy="432048"/>
          </a:xfrm>
          <a:prstGeom prst="can">
            <a:avLst/>
          </a:prstGeom>
        </p:spPr>
        <p:style>
          <a:lnRef idx="1">
            <a:schemeClr val="accent4"/>
          </a:lnRef>
          <a:fillRef idx="2">
            <a:schemeClr val="accent4"/>
          </a:fillRef>
          <a:effectRef idx="1">
            <a:schemeClr val="accent4"/>
          </a:effectRef>
          <a:fontRef idx="minor">
            <a:schemeClr val="dk1"/>
          </a:fontRef>
        </p:style>
        <p:txBody>
          <a:bodyPr rtlCol="0" anchor="ctr"/>
          <a:lstStyle/>
          <a:p>
            <a:pPr algn="ctr"/>
            <a:r>
              <a:rPr lang="cs-CZ" dirty="0" smtClean="0"/>
              <a:t>  </a:t>
            </a:r>
            <a:endParaRPr lang="cs-CZ" dirty="0"/>
          </a:p>
        </p:txBody>
      </p:sp>
      <p:sp>
        <p:nvSpPr>
          <p:cNvPr id="8" name="Plechovka 7"/>
          <p:cNvSpPr/>
          <p:nvPr/>
        </p:nvSpPr>
        <p:spPr>
          <a:xfrm>
            <a:off x="3131840" y="4077072"/>
            <a:ext cx="288032" cy="432048"/>
          </a:xfrm>
          <a:prstGeom prst="can">
            <a:avLst/>
          </a:prstGeom>
        </p:spPr>
        <p:style>
          <a:lnRef idx="1">
            <a:schemeClr val="accent4"/>
          </a:lnRef>
          <a:fillRef idx="2">
            <a:schemeClr val="accent4"/>
          </a:fillRef>
          <a:effectRef idx="1">
            <a:schemeClr val="accent4"/>
          </a:effectRef>
          <a:fontRef idx="minor">
            <a:schemeClr val="dk1"/>
          </a:fontRef>
        </p:style>
        <p:txBody>
          <a:bodyPr rtlCol="0" anchor="ctr"/>
          <a:lstStyle/>
          <a:p>
            <a:pPr algn="ctr"/>
            <a:endParaRPr lang="cs-CZ"/>
          </a:p>
        </p:txBody>
      </p:sp>
      <p:sp>
        <p:nvSpPr>
          <p:cNvPr id="9" name="Plechovka 8"/>
          <p:cNvSpPr/>
          <p:nvPr/>
        </p:nvSpPr>
        <p:spPr>
          <a:xfrm>
            <a:off x="6219341" y="4078822"/>
            <a:ext cx="288032" cy="432048"/>
          </a:xfrm>
          <a:prstGeom prst="can">
            <a:avLst/>
          </a:prstGeom>
        </p:spPr>
        <p:style>
          <a:lnRef idx="1">
            <a:schemeClr val="accent4"/>
          </a:lnRef>
          <a:fillRef idx="2">
            <a:schemeClr val="accent4"/>
          </a:fillRef>
          <a:effectRef idx="1">
            <a:schemeClr val="accent4"/>
          </a:effectRef>
          <a:fontRef idx="minor">
            <a:schemeClr val="dk1"/>
          </a:fontRef>
        </p:style>
        <p:txBody>
          <a:bodyPr rtlCol="0" anchor="ctr"/>
          <a:lstStyle/>
          <a:p>
            <a:pPr algn="ctr"/>
            <a:endParaRPr lang="cs-CZ"/>
          </a:p>
        </p:txBody>
      </p:sp>
      <p:sp>
        <p:nvSpPr>
          <p:cNvPr id="10" name="Plechovka 9"/>
          <p:cNvSpPr/>
          <p:nvPr/>
        </p:nvSpPr>
        <p:spPr>
          <a:xfrm>
            <a:off x="4161984" y="4653136"/>
            <a:ext cx="288032" cy="432048"/>
          </a:xfrm>
          <a:prstGeom prst="can">
            <a:avLst/>
          </a:prstGeom>
        </p:spPr>
        <p:style>
          <a:lnRef idx="1">
            <a:schemeClr val="accent4"/>
          </a:lnRef>
          <a:fillRef idx="2">
            <a:schemeClr val="accent4"/>
          </a:fillRef>
          <a:effectRef idx="1">
            <a:schemeClr val="accent4"/>
          </a:effectRef>
          <a:fontRef idx="minor">
            <a:schemeClr val="dk1"/>
          </a:fontRef>
        </p:style>
        <p:txBody>
          <a:bodyPr rtlCol="0" anchor="ctr"/>
          <a:lstStyle/>
          <a:p>
            <a:pPr algn="ctr"/>
            <a:endParaRPr lang="cs-CZ"/>
          </a:p>
        </p:txBody>
      </p:sp>
      <p:sp>
        <p:nvSpPr>
          <p:cNvPr id="11" name="Plechovka 10"/>
          <p:cNvSpPr/>
          <p:nvPr/>
        </p:nvSpPr>
        <p:spPr>
          <a:xfrm>
            <a:off x="7461786" y="5301208"/>
            <a:ext cx="288032" cy="432048"/>
          </a:xfrm>
          <a:prstGeom prst="can">
            <a:avLst/>
          </a:prstGeom>
        </p:spPr>
        <p:style>
          <a:lnRef idx="1">
            <a:schemeClr val="accent4"/>
          </a:lnRef>
          <a:fillRef idx="2">
            <a:schemeClr val="accent4"/>
          </a:fillRef>
          <a:effectRef idx="1">
            <a:schemeClr val="accent4"/>
          </a:effectRef>
          <a:fontRef idx="minor">
            <a:schemeClr val="dk1"/>
          </a:fontRef>
        </p:style>
        <p:txBody>
          <a:bodyPr rtlCol="0" anchor="ctr"/>
          <a:lstStyle/>
          <a:p>
            <a:pPr algn="ctr"/>
            <a:endParaRPr lang="cs-CZ"/>
          </a:p>
        </p:txBody>
      </p:sp>
    </p:spTree>
    <p:extLst>
      <p:ext uri="{BB962C8B-B14F-4D97-AF65-F5344CB8AC3E}">
        <p14:creationId xmlns:p14="http://schemas.microsoft.com/office/powerpoint/2010/main" val="4165760939"/>
      </p:ext>
    </p:extLst>
  </p:cSld>
  <p:clrMapOvr>
    <a:masterClrMapping/>
  </p:clrMapOvr>
  <p:transition spd="slow">
    <p:push dir="u"/>
  </p:transition>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solidFill>
            <a:schemeClr val="accent2">
              <a:lumMod val="40000"/>
              <a:lumOff val="60000"/>
            </a:schemeClr>
          </a:solidFill>
        </p:spPr>
        <p:txBody>
          <a:bodyPr/>
          <a:lstStyle/>
          <a:p>
            <a:r>
              <a:rPr lang="cs-CZ" dirty="0" smtClean="0">
                <a:solidFill>
                  <a:schemeClr val="bg1"/>
                </a:solidFill>
              </a:rPr>
              <a:t>Zařaď ke vzorům podstatná jména</a:t>
            </a:r>
            <a:endParaRPr lang="cs-CZ" dirty="0">
              <a:solidFill>
                <a:schemeClr val="bg1"/>
              </a:solidFill>
            </a:endParaRPr>
          </a:p>
        </p:txBody>
      </p:sp>
      <p:sp>
        <p:nvSpPr>
          <p:cNvPr id="3" name="Zástupný symbol pro obsah 2"/>
          <p:cNvSpPr>
            <a:spLocks noGrp="1"/>
          </p:cNvSpPr>
          <p:nvPr>
            <p:ph idx="1"/>
          </p:nvPr>
        </p:nvSpPr>
        <p:spPr/>
        <p:txBody>
          <a:bodyPr/>
          <a:lstStyle/>
          <a:p>
            <a:r>
              <a:rPr lang="cs-CZ" dirty="0" smtClean="0"/>
              <a:t>pán</a:t>
            </a:r>
            <a:r>
              <a:rPr lang="cs-CZ" dirty="0" smtClean="0"/>
              <a:t>:</a:t>
            </a:r>
          </a:p>
          <a:p>
            <a:r>
              <a:rPr lang="cs-CZ" dirty="0" smtClean="0"/>
              <a:t>hrad</a:t>
            </a:r>
            <a:r>
              <a:rPr lang="cs-CZ" dirty="0" smtClean="0"/>
              <a:t>:</a:t>
            </a:r>
          </a:p>
          <a:p>
            <a:r>
              <a:rPr lang="cs-CZ" dirty="0" smtClean="0"/>
              <a:t>muž</a:t>
            </a:r>
            <a:r>
              <a:rPr lang="cs-CZ" dirty="0" smtClean="0"/>
              <a:t>:</a:t>
            </a:r>
          </a:p>
          <a:p>
            <a:r>
              <a:rPr lang="cs-CZ" dirty="0" smtClean="0"/>
              <a:t>stroj</a:t>
            </a:r>
            <a:r>
              <a:rPr lang="cs-CZ" dirty="0" smtClean="0"/>
              <a:t>:</a:t>
            </a:r>
          </a:p>
          <a:p>
            <a:r>
              <a:rPr lang="cs-CZ" dirty="0" smtClean="0"/>
              <a:t>předseda</a:t>
            </a:r>
            <a:r>
              <a:rPr lang="cs-CZ" dirty="0" smtClean="0"/>
              <a:t>:</a:t>
            </a:r>
          </a:p>
          <a:p>
            <a:r>
              <a:rPr lang="cs-CZ" dirty="0" smtClean="0"/>
              <a:t>soudce</a:t>
            </a:r>
            <a:r>
              <a:rPr lang="cs-CZ" dirty="0" smtClean="0"/>
              <a:t>:</a:t>
            </a:r>
          </a:p>
          <a:p>
            <a:pPr marL="0" indent="0">
              <a:buNone/>
            </a:pPr>
            <a:endParaRPr lang="cs-CZ" dirty="0"/>
          </a:p>
        </p:txBody>
      </p:sp>
      <p:sp>
        <p:nvSpPr>
          <p:cNvPr id="4" name="Ovál 3"/>
          <p:cNvSpPr/>
          <p:nvPr/>
        </p:nvSpPr>
        <p:spPr>
          <a:xfrm>
            <a:off x="7576379" y="4653136"/>
            <a:ext cx="1512168" cy="360040"/>
          </a:xfrm>
          <a:prstGeom prst="ellipse">
            <a:avLst/>
          </a:prstGeom>
          <a:solidFill>
            <a:schemeClr val="accent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solidFill>
                  <a:schemeClr val="tx1"/>
                </a:solidFill>
              </a:rPr>
              <a:t>rybíz</a:t>
            </a:r>
            <a:endParaRPr lang="cs-CZ" dirty="0">
              <a:solidFill>
                <a:schemeClr val="tx1"/>
              </a:solidFill>
            </a:endParaRPr>
          </a:p>
        </p:txBody>
      </p:sp>
      <p:sp>
        <p:nvSpPr>
          <p:cNvPr id="5" name="Ovál 4"/>
          <p:cNvSpPr/>
          <p:nvPr/>
        </p:nvSpPr>
        <p:spPr>
          <a:xfrm>
            <a:off x="7568716" y="5229200"/>
            <a:ext cx="1512168" cy="360040"/>
          </a:xfrm>
          <a:prstGeom prst="ellipse">
            <a:avLst/>
          </a:prstGeom>
          <a:solidFill>
            <a:schemeClr val="accent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solidFill>
                  <a:schemeClr val="tx1"/>
                </a:solidFill>
              </a:rPr>
              <a:t>nemluva</a:t>
            </a:r>
            <a:endParaRPr lang="cs-CZ" dirty="0">
              <a:solidFill>
                <a:schemeClr val="tx1"/>
              </a:solidFill>
            </a:endParaRPr>
          </a:p>
        </p:txBody>
      </p:sp>
      <p:sp>
        <p:nvSpPr>
          <p:cNvPr id="6" name="Ovál 5"/>
          <p:cNvSpPr/>
          <p:nvPr/>
        </p:nvSpPr>
        <p:spPr>
          <a:xfrm>
            <a:off x="7558375" y="5858803"/>
            <a:ext cx="1512168" cy="360040"/>
          </a:xfrm>
          <a:prstGeom prst="ellipse">
            <a:avLst/>
          </a:prstGeom>
          <a:solidFill>
            <a:schemeClr val="accent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solidFill>
                  <a:schemeClr val="tx1"/>
                </a:solidFill>
              </a:rPr>
              <a:t>řetěz</a:t>
            </a:r>
            <a:endParaRPr lang="cs-CZ" dirty="0">
              <a:solidFill>
                <a:schemeClr val="tx1"/>
              </a:solidFill>
            </a:endParaRPr>
          </a:p>
        </p:txBody>
      </p:sp>
      <p:sp>
        <p:nvSpPr>
          <p:cNvPr id="7" name="Ovál 6"/>
          <p:cNvSpPr/>
          <p:nvPr/>
        </p:nvSpPr>
        <p:spPr>
          <a:xfrm>
            <a:off x="2123728" y="6288701"/>
            <a:ext cx="1512168" cy="360040"/>
          </a:xfrm>
          <a:prstGeom prst="ellipse">
            <a:avLst/>
          </a:prstGeom>
          <a:solidFill>
            <a:schemeClr val="accent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solidFill>
                  <a:schemeClr val="tx1"/>
                </a:solidFill>
              </a:rPr>
              <a:t>strašák</a:t>
            </a:r>
            <a:endParaRPr lang="cs-CZ" dirty="0">
              <a:solidFill>
                <a:schemeClr val="tx1"/>
              </a:solidFill>
            </a:endParaRPr>
          </a:p>
        </p:txBody>
      </p:sp>
      <p:sp>
        <p:nvSpPr>
          <p:cNvPr id="8" name="Ovál 7"/>
          <p:cNvSpPr/>
          <p:nvPr/>
        </p:nvSpPr>
        <p:spPr>
          <a:xfrm>
            <a:off x="251520" y="6283018"/>
            <a:ext cx="1512168" cy="360040"/>
          </a:xfrm>
          <a:prstGeom prst="ellipse">
            <a:avLst/>
          </a:prstGeom>
          <a:solidFill>
            <a:schemeClr val="accent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solidFill>
                  <a:schemeClr val="tx1"/>
                </a:solidFill>
              </a:rPr>
              <a:t>pytel</a:t>
            </a:r>
            <a:endParaRPr lang="cs-CZ" dirty="0">
              <a:solidFill>
                <a:schemeClr val="tx1"/>
              </a:solidFill>
            </a:endParaRPr>
          </a:p>
        </p:txBody>
      </p:sp>
      <p:sp>
        <p:nvSpPr>
          <p:cNvPr id="10" name="Ovál 9"/>
          <p:cNvSpPr/>
          <p:nvPr/>
        </p:nvSpPr>
        <p:spPr>
          <a:xfrm>
            <a:off x="304869" y="5718261"/>
            <a:ext cx="1512168" cy="360040"/>
          </a:xfrm>
          <a:prstGeom prst="ellipse">
            <a:avLst/>
          </a:prstGeom>
          <a:solidFill>
            <a:schemeClr val="accent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solidFill>
                  <a:schemeClr val="tx1"/>
                </a:solidFill>
              </a:rPr>
              <a:t>přítel</a:t>
            </a:r>
            <a:endParaRPr lang="cs-CZ" dirty="0"/>
          </a:p>
        </p:txBody>
      </p:sp>
      <p:sp>
        <p:nvSpPr>
          <p:cNvPr id="11" name="Ovál 10"/>
          <p:cNvSpPr/>
          <p:nvPr/>
        </p:nvSpPr>
        <p:spPr>
          <a:xfrm>
            <a:off x="5875610" y="6288701"/>
            <a:ext cx="1512168" cy="360040"/>
          </a:xfrm>
          <a:prstGeom prst="ellipse">
            <a:avLst/>
          </a:prstGeom>
          <a:solidFill>
            <a:schemeClr val="accent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solidFill>
                  <a:schemeClr val="tx1"/>
                </a:solidFill>
              </a:rPr>
              <a:t>zástup</a:t>
            </a:r>
            <a:endParaRPr lang="cs-CZ" dirty="0">
              <a:solidFill>
                <a:schemeClr val="tx1"/>
              </a:solidFill>
            </a:endParaRPr>
          </a:p>
        </p:txBody>
      </p:sp>
      <p:sp>
        <p:nvSpPr>
          <p:cNvPr id="12" name="Ovál 11"/>
          <p:cNvSpPr/>
          <p:nvPr/>
        </p:nvSpPr>
        <p:spPr>
          <a:xfrm>
            <a:off x="7606608" y="1870727"/>
            <a:ext cx="1512168" cy="360040"/>
          </a:xfrm>
          <a:prstGeom prst="ellipse">
            <a:avLst/>
          </a:prstGeom>
          <a:solidFill>
            <a:schemeClr val="accent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solidFill>
                  <a:schemeClr val="tx1"/>
                </a:solidFill>
              </a:rPr>
              <a:t>průvodce</a:t>
            </a:r>
            <a:endParaRPr lang="cs-CZ" dirty="0">
              <a:solidFill>
                <a:schemeClr val="tx1"/>
              </a:solidFill>
            </a:endParaRPr>
          </a:p>
        </p:txBody>
      </p:sp>
      <p:sp>
        <p:nvSpPr>
          <p:cNvPr id="13" name="Ovál 12"/>
          <p:cNvSpPr/>
          <p:nvPr/>
        </p:nvSpPr>
        <p:spPr>
          <a:xfrm>
            <a:off x="3995936" y="6288701"/>
            <a:ext cx="1512168" cy="360040"/>
          </a:xfrm>
          <a:prstGeom prst="ellipse">
            <a:avLst/>
          </a:prstGeom>
          <a:solidFill>
            <a:schemeClr val="accent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solidFill>
                  <a:schemeClr val="tx1"/>
                </a:solidFill>
              </a:rPr>
              <a:t>sklep</a:t>
            </a:r>
            <a:endParaRPr lang="cs-CZ" dirty="0">
              <a:solidFill>
                <a:schemeClr val="tx1"/>
              </a:solidFill>
            </a:endParaRPr>
          </a:p>
        </p:txBody>
      </p:sp>
      <p:sp>
        <p:nvSpPr>
          <p:cNvPr id="14" name="Ovál 13"/>
          <p:cNvSpPr/>
          <p:nvPr/>
        </p:nvSpPr>
        <p:spPr>
          <a:xfrm>
            <a:off x="7568716" y="6449383"/>
            <a:ext cx="1512168" cy="360040"/>
          </a:xfrm>
          <a:prstGeom prst="ellipse">
            <a:avLst/>
          </a:prstGeom>
          <a:solidFill>
            <a:schemeClr val="accent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solidFill>
                  <a:schemeClr val="tx1"/>
                </a:solidFill>
              </a:rPr>
              <a:t>hmyz</a:t>
            </a:r>
            <a:endParaRPr lang="cs-CZ" dirty="0">
              <a:solidFill>
                <a:schemeClr val="tx1"/>
              </a:solidFill>
            </a:endParaRPr>
          </a:p>
        </p:txBody>
      </p:sp>
      <p:sp>
        <p:nvSpPr>
          <p:cNvPr id="15" name="Ovál 14"/>
          <p:cNvSpPr/>
          <p:nvPr/>
        </p:nvSpPr>
        <p:spPr>
          <a:xfrm>
            <a:off x="251520" y="5229200"/>
            <a:ext cx="1512168" cy="360040"/>
          </a:xfrm>
          <a:prstGeom prst="ellipse">
            <a:avLst/>
          </a:prstGeom>
          <a:solidFill>
            <a:schemeClr val="accent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solidFill>
                  <a:schemeClr val="tx1"/>
                </a:solidFill>
              </a:rPr>
              <a:t>jetel</a:t>
            </a:r>
            <a:endParaRPr lang="cs-CZ" dirty="0">
              <a:solidFill>
                <a:schemeClr val="tx1"/>
              </a:solidFill>
            </a:endParaRPr>
          </a:p>
        </p:txBody>
      </p:sp>
      <p:sp>
        <p:nvSpPr>
          <p:cNvPr id="16" name="Ovál 15"/>
          <p:cNvSpPr/>
          <p:nvPr/>
        </p:nvSpPr>
        <p:spPr>
          <a:xfrm>
            <a:off x="7576379" y="2420888"/>
            <a:ext cx="1512168" cy="360040"/>
          </a:xfrm>
          <a:prstGeom prst="ellipse">
            <a:avLst/>
          </a:prstGeom>
          <a:solidFill>
            <a:schemeClr val="accent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solidFill>
                  <a:schemeClr val="tx1"/>
                </a:solidFill>
              </a:rPr>
              <a:t>pštros</a:t>
            </a:r>
            <a:endParaRPr lang="cs-CZ" dirty="0">
              <a:solidFill>
                <a:schemeClr val="tx1"/>
              </a:solidFill>
            </a:endParaRPr>
          </a:p>
        </p:txBody>
      </p:sp>
      <p:sp>
        <p:nvSpPr>
          <p:cNvPr id="17" name="Ovál 16"/>
          <p:cNvSpPr/>
          <p:nvPr/>
        </p:nvSpPr>
        <p:spPr>
          <a:xfrm>
            <a:off x="7592940" y="2996952"/>
            <a:ext cx="1512168" cy="360040"/>
          </a:xfrm>
          <a:prstGeom prst="ellipse">
            <a:avLst/>
          </a:prstGeom>
          <a:solidFill>
            <a:schemeClr val="accent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solidFill>
                  <a:schemeClr val="tx1"/>
                </a:solidFill>
              </a:rPr>
              <a:t>úsměv</a:t>
            </a:r>
            <a:endParaRPr lang="cs-CZ" dirty="0">
              <a:solidFill>
                <a:schemeClr val="tx1"/>
              </a:solidFill>
            </a:endParaRPr>
          </a:p>
        </p:txBody>
      </p:sp>
      <p:sp>
        <p:nvSpPr>
          <p:cNvPr id="18" name="Ovál 17"/>
          <p:cNvSpPr/>
          <p:nvPr/>
        </p:nvSpPr>
        <p:spPr>
          <a:xfrm>
            <a:off x="7576379" y="3573016"/>
            <a:ext cx="1512168" cy="360040"/>
          </a:xfrm>
          <a:prstGeom prst="ellipse">
            <a:avLst/>
          </a:prstGeom>
          <a:solidFill>
            <a:schemeClr val="accent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solidFill>
                  <a:schemeClr val="tx1"/>
                </a:solidFill>
              </a:rPr>
              <a:t>pavián</a:t>
            </a:r>
            <a:endParaRPr lang="cs-CZ" dirty="0">
              <a:solidFill>
                <a:schemeClr val="tx1"/>
              </a:solidFill>
            </a:endParaRPr>
          </a:p>
        </p:txBody>
      </p:sp>
      <p:sp>
        <p:nvSpPr>
          <p:cNvPr id="19" name="Ovál 18"/>
          <p:cNvSpPr/>
          <p:nvPr/>
        </p:nvSpPr>
        <p:spPr>
          <a:xfrm>
            <a:off x="7538408" y="4149080"/>
            <a:ext cx="1512168" cy="360040"/>
          </a:xfrm>
          <a:prstGeom prst="ellipse">
            <a:avLst/>
          </a:prstGeom>
          <a:solidFill>
            <a:schemeClr val="accent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solidFill>
                  <a:schemeClr val="tx1"/>
                </a:solidFill>
              </a:rPr>
              <a:t>čert</a:t>
            </a:r>
            <a:endParaRPr lang="cs-CZ" dirty="0">
              <a:solidFill>
                <a:schemeClr val="tx1"/>
              </a:solidFill>
            </a:endParaRPr>
          </a:p>
        </p:txBody>
      </p:sp>
    </p:spTree>
    <p:extLst>
      <p:ext uri="{BB962C8B-B14F-4D97-AF65-F5344CB8AC3E}">
        <p14:creationId xmlns:p14="http://schemas.microsoft.com/office/powerpoint/2010/main" val="2059843302"/>
      </p:ext>
    </p:extLst>
  </p:cSld>
  <p:clrMapOvr>
    <a:masterClrMapping/>
  </p:clrMapOvr>
  <p:transition spd="slow">
    <p:push dir="u"/>
  </p:transition>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délník 1"/>
          <p:cNvSpPr/>
          <p:nvPr/>
        </p:nvSpPr>
        <p:spPr>
          <a:xfrm>
            <a:off x="827584" y="1124744"/>
            <a:ext cx="7920880" cy="3139321"/>
          </a:xfrm>
          <a:prstGeom prst="rect">
            <a:avLst/>
          </a:prstGeom>
        </p:spPr>
        <p:txBody>
          <a:bodyPr wrap="square">
            <a:spAutoFit/>
          </a:bodyPr>
          <a:lstStyle/>
          <a:p>
            <a:r>
              <a:rPr lang="cs-CZ" dirty="0"/>
              <a:t>Autor: Mgr. Danuše Manová</a:t>
            </a:r>
          </a:p>
          <a:p>
            <a:endParaRPr lang="cs-CZ" dirty="0"/>
          </a:p>
          <a:p>
            <a:r>
              <a:rPr lang="cs-CZ" dirty="0"/>
              <a:t>Škola: Základní škola a mateřská škola Liběšice, okres Louny, příspěvková            organizace</a:t>
            </a:r>
          </a:p>
          <a:p>
            <a:endParaRPr lang="cs-CZ" dirty="0"/>
          </a:p>
          <a:p>
            <a:r>
              <a:rPr lang="cs-CZ" dirty="0"/>
              <a:t>Zpracováno v programu Microsoft Office 2010</a:t>
            </a:r>
          </a:p>
          <a:p>
            <a:endParaRPr lang="cs-CZ" dirty="0"/>
          </a:p>
          <a:p>
            <a:endParaRPr lang="cs-CZ" dirty="0"/>
          </a:p>
          <a:p>
            <a:endParaRPr lang="cs-CZ" dirty="0"/>
          </a:p>
          <a:p>
            <a:endParaRPr lang="cs-CZ" dirty="0"/>
          </a:p>
          <a:p>
            <a:r>
              <a:rPr lang="cs-CZ" dirty="0"/>
              <a:t>Vytvořeno:  2011, upraveno 2013</a:t>
            </a:r>
          </a:p>
        </p:txBody>
      </p:sp>
    </p:spTree>
    <p:extLst>
      <p:ext uri="{BB962C8B-B14F-4D97-AF65-F5344CB8AC3E}">
        <p14:creationId xmlns:p14="http://schemas.microsoft.com/office/powerpoint/2010/main" val="4199062891"/>
      </p:ext>
    </p:extLst>
  </p:cSld>
  <p:clrMapOvr>
    <a:masterClrMapping/>
  </p:clrMapOvr>
</p:sld>
</file>

<file path=ppt/theme/theme1.xml><?xml version="1.0" encoding="utf-8"?>
<a:theme xmlns:a="http://schemas.openxmlformats.org/drawingml/2006/main" name="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545</TotalTime>
  <Words>577</Words>
  <Application>Microsoft Office PowerPoint</Application>
  <PresentationFormat>Předvádění na obrazovce (4:3)</PresentationFormat>
  <Paragraphs>178</Paragraphs>
  <Slides>12</Slides>
  <Notes>9</Notes>
  <HiddenSlides>0</HiddenSlides>
  <MMClips>0</MMClips>
  <ScaleCrop>false</ScaleCrop>
  <HeadingPairs>
    <vt:vector size="4" baseType="variant">
      <vt:variant>
        <vt:lpstr>Motiv</vt:lpstr>
      </vt:variant>
      <vt:variant>
        <vt:i4>1</vt:i4>
      </vt:variant>
      <vt:variant>
        <vt:lpstr>Nadpisy snímků</vt:lpstr>
      </vt:variant>
      <vt:variant>
        <vt:i4>12</vt:i4>
      </vt:variant>
    </vt:vector>
  </HeadingPairs>
  <TitlesOfParts>
    <vt:vector size="13" baseType="lpstr">
      <vt:lpstr>Motiv sady Office</vt:lpstr>
      <vt:lpstr>Prezentace aplikace PowerPoint</vt:lpstr>
      <vt:lpstr>Prezentace aplikace PowerPoint</vt:lpstr>
      <vt:lpstr>Vybarvi podstatná jména  rod střední  zeleně, rod ženský červeně, rod mužský modře..</vt:lpstr>
      <vt:lpstr>Urči rod, číslo, pád, vzor podstatných jmen</vt:lpstr>
      <vt:lpstr>Podstatná jména rodu mužského roztřiď podle životnosti</vt:lpstr>
      <vt:lpstr>Vzory podstatných jmen</vt:lpstr>
      <vt:lpstr>Zařaď ke vzorům podstatná jména</vt:lpstr>
      <vt:lpstr>Vzory podstatných jmen - tvary</vt:lpstr>
      <vt:lpstr>Doplň i - y, í - ý</vt:lpstr>
      <vt:lpstr>Doplň i – y, í - ý</vt:lpstr>
      <vt:lpstr>Zařaď ke vzorům podstatná jména</vt:lpstr>
      <vt:lpstr>Prezentace aplikace PowerPoint</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Prezentace aplikace PowerPoint</dc:title>
  <cp:lastModifiedBy>VLASTNIK</cp:lastModifiedBy>
  <cp:revision>38</cp:revision>
  <dcterms:modified xsi:type="dcterms:W3CDTF">2013-03-14T16:45:05Z</dcterms:modified>
</cp:coreProperties>
</file>