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4"/>
  </p:notesMasterIdLst>
  <p:sldIdLst>
    <p:sldId id="259" r:id="rId2"/>
    <p:sldId id="256" r:id="rId3"/>
    <p:sldId id="263" r:id="rId4"/>
    <p:sldId id="264" r:id="rId5"/>
    <p:sldId id="265" r:id="rId6"/>
    <p:sldId id="267" r:id="rId7"/>
    <p:sldId id="270" r:id="rId8"/>
    <p:sldId id="272" r:id="rId9"/>
    <p:sldId id="274" r:id="rId10"/>
    <p:sldId id="276" r:id="rId11"/>
    <p:sldId id="278" r:id="rId12"/>
    <p:sldId id="279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Výchozí oddíl" id="{EEABD387-7249-4658-9A90-31071456C4B1}">
          <p14:sldIdLst>
            <p14:sldId id="259"/>
            <p14:sldId id="256"/>
            <p14:sldId id="263"/>
            <p14:sldId id="264"/>
            <p14:sldId id="265"/>
            <p14:sldId id="267"/>
            <p14:sldId id="270"/>
            <p14:sldId id="272"/>
            <p14:sldId id="274"/>
            <p14:sldId id="276"/>
            <p14:sldId id="278"/>
            <p14:sldId id="279"/>
          </p14:sldIdLst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ED083AE6-46FA-4A59-8FB0-9F97EB10719F}" styleName="Světlý styl 3 – zvýraznění 4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  <a:tblStyle styleId="{C4B1156A-380E-4F78-BDF5-A606A8083BF9}" styleName="Střední styl 4 – zvýraznění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4"/>
              </a:solidFill>
            </a:ln>
          </a:top>
        </a:tcBdr>
        <a:fill>
          <a:solidFill>
            <a:schemeClr val="accent4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4">
              <a:tint val="20000"/>
            </a:schemeClr>
          </a:solidFill>
        </a:fill>
      </a:tcStyle>
    </a:firstRow>
  </a:tblStyle>
  <a:tblStyle styleId="{616DA210-FB5B-4158-B5E0-FEB733F419BA}" styleName="Styl Světlá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441" autoAdjust="0"/>
    <p:restoredTop sz="94660"/>
  </p:normalViewPr>
  <p:slideViewPr>
    <p:cSldViewPr>
      <p:cViewPr varScale="1">
        <p:scale>
          <a:sx n="67" d="100"/>
          <a:sy n="67" d="100"/>
        </p:scale>
        <p:origin x="-1482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A71A452-B597-4FAA-B6FA-1FEBF3774C7A}" type="datetimeFigureOut">
              <a:rPr lang="cs-CZ" smtClean="0"/>
              <a:t>13.2.2013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64B46FF-61E8-4FC8-8FF1-5F2F6D39F69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0225692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0DC0AD8-AA49-47DA-AFEF-324584D21FF1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054662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Toto se promítne na interaktivní tabuli.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64B46FF-61E8-4FC8-8FF1-5F2F6D39F69B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9135129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Vytisknout,</a:t>
            </a:r>
            <a:r>
              <a:rPr lang="cs-CZ" baseline="0" dirty="0" smtClean="0"/>
              <a:t> rozstřihnout. Děti přikládají na tabuli, např. magnetkou.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64B46FF-61E8-4FC8-8FF1-5F2F6D39F69B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151589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Vytisknout,</a:t>
            </a:r>
            <a:r>
              <a:rPr lang="cs-CZ" baseline="0" dirty="0" smtClean="0"/>
              <a:t> rozstřihnout. Děti přikládají na tabuli, např. magnetkou.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64B46FF-61E8-4FC8-8FF1-5F2F6D39F69B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3289152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Vytisknout,</a:t>
            </a:r>
            <a:r>
              <a:rPr lang="cs-CZ" baseline="0" dirty="0" smtClean="0"/>
              <a:t> rozstřihnout. Děti přikládají na tabuli, např. magnetkou.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64B46FF-61E8-4FC8-8FF1-5F2F6D39F69B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8246485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Vytisknout,</a:t>
            </a:r>
            <a:r>
              <a:rPr lang="cs-CZ" baseline="0" dirty="0" smtClean="0"/>
              <a:t> rozstřihnout. Děti přikládají na tabuli, např. magnetkou.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64B46FF-61E8-4FC8-8FF1-5F2F6D39F69B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6392380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Vytisknout,</a:t>
            </a:r>
            <a:r>
              <a:rPr lang="cs-CZ" baseline="0" dirty="0" smtClean="0"/>
              <a:t> rozstřihnout. Děti přikládají na tabuli, např. magnetkou.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64B46FF-61E8-4FC8-8FF1-5F2F6D39F69B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8321238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Vytisknout,</a:t>
            </a:r>
            <a:r>
              <a:rPr lang="cs-CZ" baseline="0" dirty="0" smtClean="0"/>
              <a:t> rozstřihnout. Děti přikládají na tabuli, např. magnetkou.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64B46FF-61E8-4FC8-8FF1-5F2F6D39F69B}" type="slidenum">
              <a:rPr lang="cs-CZ" smtClean="0"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0429617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Vytisknout,</a:t>
            </a:r>
            <a:r>
              <a:rPr lang="cs-CZ" baseline="0" dirty="0" smtClean="0"/>
              <a:t> rozstřihnout. Děti přikládají na tabuli, např. magnetkou.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64B46FF-61E8-4FC8-8FF1-5F2F6D39F69B}" type="slidenum">
              <a:rPr lang="cs-CZ" smtClean="0"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7425687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Vytisknout,</a:t>
            </a:r>
            <a:r>
              <a:rPr lang="cs-CZ" baseline="0" dirty="0" smtClean="0"/>
              <a:t> rozstřihnout. Děti přikládají na tabuli, např. magnetkou.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64B46FF-61E8-4FC8-8FF1-5F2F6D39F69B}" type="slidenum">
              <a:rPr lang="cs-CZ" smtClean="0"/>
              <a:t>11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8198784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9A934A-9BAB-475B-8807-68E34285FA65}" type="datetimeFigureOut">
              <a:rPr lang="cs-CZ" smtClean="0"/>
              <a:t>13.2.2013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EFA27C-F294-4A8A-BD1C-C618A10A14E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8638858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9A934A-9BAB-475B-8807-68E34285FA65}" type="datetimeFigureOut">
              <a:rPr lang="cs-CZ" smtClean="0"/>
              <a:t>13.2.2013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EFA27C-F294-4A8A-BD1C-C618A10A14E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2372571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9A934A-9BAB-475B-8807-68E34285FA65}" type="datetimeFigureOut">
              <a:rPr lang="cs-CZ" smtClean="0"/>
              <a:t>13.2.2013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EFA27C-F294-4A8A-BD1C-C618A10A14E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6795430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9A934A-9BAB-475B-8807-68E34285FA65}" type="datetimeFigureOut">
              <a:rPr lang="cs-CZ" smtClean="0"/>
              <a:t>13.2.2013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EFA27C-F294-4A8A-BD1C-C618A10A14E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8965978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9A934A-9BAB-475B-8807-68E34285FA65}" type="datetimeFigureOut">
              <a:rPr lang="cs-CZ" smtClean="0"/>
              <a:t>13.2.2013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EFA27C-F294-4A8A-BD1C-C618A10A14E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003156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9A934A-9BAB-475B-8807-68E34285FA65}" type="datetimeFigureOut">
              <a:rPr lang="cs-CZ" smtClean="0"/>
              <a:t>13.2.2013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EFA27C-F294-4A8A-BD1C-C618A10A14E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4178117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9A934A-9BAB-475B-8807-68E34285FA65}" type="datetimeFigureOut">
              <a:rPr lang="cs-CZ" smtClean="0"/>
              <a:t>13.2.2013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EFA27C-F294-4A8A-BD1C-C618A10A14E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9469742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9A934A-9BAB-475B-8807-68E34285FA65}" type="datetimeFigureOut">
              <a:rPr lang="cs-CZ" smtClean="0"/>
              <a:t>13.2.2013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EFA27C-F294-4A8A-BD1C-C618A10A14E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8960342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9A934A-9BAB-475B-8807-68E34285FA65}" type="datetimeFigureOut">
              <a:rPr lang="cs-CZ" smtClean="0"/>
              <a:t>13.2.2013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EFA27C-F294-4A8A-BD1C-C618A10A14E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5754408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9A934A-9BAB-475B-8807-68E34285FA65}" type="datetimeFigureOut">
              <a:rPr lang="cs-CZ" smtClean="0"/>
              <a:t>13.2.2013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EFA27C-F294-4A8A-BD1C-C618A10A14E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9073481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9A934A-9BAB-475B-8807-68E34285FA65}" type="datetimeFigureOut">
              <a:rPr lang="cs-CZ" smtClean="0"/>
              <a:t>13.2.2013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EFA27C-F294-4A8A-BD1C-C618A10A14E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41982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99A934A-9BAB-475B-8807-68E34285FA65}" type="datetimeFigureOut">
              <a:rPr lang="cs-CZ" smtClean="0"/>
              <a:t>13.2.2013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9EFA27C-F294-4A8A-BD1C-C618A10A14E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60009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3808372"/>
            <a:ext cx="7772400" cy="1470025"/>
          </a:xfrm>
        </p:spPr>
        <p:txBody>
          <a:bodyPr>
            <a:normAutofit/>
          </a:bodyPr>
          <a:lstStyle/>
          <a:p>
            <a:r>
              <a:rPr lang="cs-CZ" sz="3600" dirty="0" smtClean="0"/>
              <a:t>VY_32_INOVACE_13_Velká </a:t>
            </a:r>
            <a:r>
              <a:rPr lang="cs-CZ" sz="3600" dirty="0"/>
              <a:t>a malá </a:t>
            </a:r>
            <a:r>
              <a:rPr lang="cs-CZ" sz="3600" dirty="0" smtClean="0"/>
              <a:t>abeceda - 2</a:t>
            </a:r>
            <a:endParaRPr lang="cs-CZ" sz="36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332656"/>
            <a:ext cx="6081712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2272567" y="1988840"/>
            <a:ext cx="4919937" cy="25545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Jazyk a jazyková komunikace</a:t>
            </a:r>
          </a:p>
          <a:p>
            <a:pPr algn="ctr"/>
            <a:r>
              <a:rPr lang="cs-CZ" sz="3200" dirty="0" smtClean="0"/>
              <a:t>Český jazyk</a:t>
            </a:r>
          </a:p>
          <a:p>
            <a:pPr marL="514350" indent="-514350" algn="ctr">
              <a:buAutoNum type="arabicPeriod"/>
            </a:pPr>
            <a:r>
              <a:rPr lang="cs-CZ" sz="3200" dirty="0">
                <a:latin typeface="Calibri" pitchFamily="34" charset="0"/>
              </a:rPr>
              <a:t>a 2. ročník</a:t>
            </a:r>
          </a:p>
          <a:p>
            <a:pPr algn="ctr"/>
            <a:r>
              <a:rPr lang="cs-CZ" sz="3200" dirty="0">
                <a:latin typeface="Calibri" pitchFamily="34" charset="0"/>
              </a:rPr>
              <a:t>Téma: </a:t>
            </a:r>
            <a:r>
              <a:rPr lang="cs-CZ" sz="3200" dirty="0" smtClean="0">
                <a:latin typeface="Calibri" pitchFamily="34" charset="0"/>
              </a:rPr>
              <a:t>Abeceda</a:t>
            </a:r>
            <a:endParaRPr lang="cs-CZ" sz="3200" dirty="0">
              <a:latin typeface="Calibri" pitchFamily="34" charset="0"/>
            </a:endParaRPr>
          </a:p>
          <a:p>
            <a:pPr algn="ctr"/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3259889" y="5202057"/>
            <a:ext cx="2945293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3200" dirty="0" smtClean="0"/>
              <a:t>Hana Červená</a:t>
            </a:r>
          </a:p>
          <a:p>
            <a:pPr algn="ctr"/>
            <a:r>
              <a:rPr lang="cs-CZ" sz="3200" dirty="0" smtClean="0"/>
              <a:t>Vytvořeno: 2011</a:t>
            </a:r>
          </a:p>
        </p:txBody>
      </p:sp>
    </p:spTree>
    <p:extLst>
      <p:ext uri="{BB962C8B-B14F-4D97-AF65-F5344CB8AC3E}">
        <p14:creationId xmlns:p14="http://schemas.microsoft.com/office/powerpoint/2010/main" val="36920461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/>
              <a:t>Velká a malá </a:t>
            </a:r>
            <a:r>
              <a:rPr lang="cs-CZ" dirty="0" smtClean="0"/>
              <a:t>abeceda - 2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1835696" y="3781008"/>
            <a:ext cx="566789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Anotace: Ke slovům psaných velkými písmeny žáci přiřazují </a:t>
            </a:r>
          </a:p>
          <a:p>
            <a:r>
              <a:rPr lang="cs-CZ" dirty="0" smtClean="0"/>
              <a:t>slova psaná malými písmeny.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568668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93676905"/>
              </p:ext>
            </p:extLst>
          </p:nvPr>
        </p:nvGraphicFramePr>
        <p:xfrm>
          <a:off x="899592" y="692696"/>
          <a:ext cx="7272808" cy="5256584"/>
        </p:xfrm>
        <a:graphic>
          <a:graphicData uri="http://schemas.openxmlformats.org/drawingml/2006/table">
            <a:tbl>
              <a:tblPr firstRow="1" bandRow="1">
                <a:tableStyleId>{616DA210-FB5B-4158-B5E0-FEB733F419BA}</a:tableStyleId>
              </a:tblPr>
              <a:tblGrid>
                <a:gridCol w="1818202"/>
                <a:gridCol w="1818202"/>
                <a:gridCol w="1818202"/>
                <a:gridCol w="1818202"/>
              </a:tblGrid>
              <a:tr h="1314146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FF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MOUCHA</a:t>
                      </a:r>
                      <a:endParaRPr lang="cs-CZ" sz="2400" b="1" dirty="0">
                        <a:solidFill>
                          <a:srgbClr val="FF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rgbClr val="FFC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OŘECH</a:t>
                      </a:r>
                      <a:endParaRPr lang="cs-CZ" sz="2800" b="1" dirty="0">
                        <a:solidFill>
                          <a:srgbClr val="FFC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rgbClr val="00B0F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OPICE</a:t>
                      </a:r>
                      <a:endParaRPr lang="cs-CZ" sz="2800" b="1" dirty="0">
                        <a:solidFill>
                          <a:srgbClr val="00B0F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rgbClr val="00B05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OVOCE</a:t>
                      </a:r>
                      <a:endParaRPr lang="cs-CZ" sz="2800" b="1" dirty="0">
                        <a:solidFill>
                          <a:srgbClr val="00B05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</a:tr>
              <a:tr h="1314146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rgbClr val="FFC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LÉKAŘ</a:t>
                      </a:r>
                      <a:endParaRPr lang="cs-CZ" sz="2800" b="1" dirty="0">
                        <a:solidFill>
                          <a:srgbClr val="FFC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rgbClr val="00B05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MOUKA</a:t>
                      </a:r>
                      <a:endParaRPr lang="cs-CZ" sz="2800" b="1" dirty="0">
                        <a:solidFill>
                          <a:srgbClr val="00B05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rgbClr val="7030A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LOPATA</a:t>
                      </a:r>
                      <a:endParaRPr lang="cs-CZ" sz="2800" b="1" dirty="0">
                        <a:solidFill>
                          <a:srgbClr val="7030A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rgbClr val="FF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SEKYRA</a:t>
                      </a:r>
                      <a:endParaRPr lang="cs-CZ" sz="2800" b="1" dirty="0">
                        <a:solidFill>
                          <a:srgbClr val="FF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</a:tr>
              <a:tr h="1314146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rgbClr val="7030A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TALÍŘ</a:t>
                      </a:r>
                      <a:endParaRPr lang="cs-CZ" sz="2800" b="1" dirty="0">
                        <a:solidFill>
                          <a:srgbClr val="7030A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rgbClr val="FF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HOUBA</a:t>
                      </a:r>
                      <a:endParaRPr lang="cs-CZ" sz="2800" b="1" dirty="0">
                        <a:solidFill>
                          <a:srgbClr val="FF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rgbClr val="00B0F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RYBÁŘ</a:t>
                      </a:r>
                      <a:endParaRPr lang="cs-CZ" sz="2800" b="1" dirty="0">
                        <a:solidFill>
                          <a:srgbClr val="00B0F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accent6">
                              <a:lumMod val="50000"/>
                            </a:schemeClr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NÁDOBÍ</a:t>
                      </a:r>
                      <a:endParaRPr lang="cs-CZ" sz="2800" b="1" dirty="0">
                        <a:solidFill>
                          <a:schemeClr val="accent6">
                            <a:lumMod val="50000"/>
                          </a:schemeClr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</a:tr>
              <a:tr h="1314146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accent6">
                              <a:lumMod val="50000"/>
                            </a:schemeClr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ŠEŘÍK</a:t>
                      </a:r>
                      <a:endParaRPr lang="cs-CZ" sz="2800" b="1" dirty="0">
                        <a:solidFill>
                          <a:schemeClr val="accent6">
                            <a:lumMod val="50000"/>
                          </a:schemeClr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rgbClr val="00B0F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BOUDA</a:t>
                      </a:r>
                      <a:endParaRPr lang="cs-CZ" sz="2800" b="1" dirty="0">
                        <a:solidFill>
                          <a:srgbClr val="00B0F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rgbClr val="FFC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ŽALUDY</a:t>
                      </a:r>
                      <a:endParaRPr lang="cs-CZ" sz="2800" b="1" dirty="0">
                        <a:solidFill>
                          <a:srgbClr val="FFC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rgbClr val="00B05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KANÁR</a:t>
                      </a:r>
                      <a:endParaRPr lang="cs-CZ" sz="2800" b="1" dirty="0">
                        <a:solidFill>
                          <a:srgbClr val="00B05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6822627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971600" y="0"/>
            <a:ext cx="2492990" cy="6611746"/>
          </a:xfrm>
          <a:prstGeom prst="rect">
            <a:avLst/>
          </a:prstGeom>
        </p:spPr>
        <p:txBody>
          <a:bodyPr vert="vert270" wrap="none">
            <a:spAutoFit/>
          </a:bodyPr>
          <a:lstStyle/>
          <a:p>
            <a:r>
              <a:rPr lang="cs-CZ" sz="15000" b="1" dirty="0">
                <a:latin typeface="Times New Roman" pitchFamily="18" charset="0"/>
                <a:cs typeface="Times New Roman" pitchFamily="18" charset="0"/>
              </a:rPr>
              <a:t>moucha</a:t>
            </a:r>
            <a:endParaRPr lang="cs-CZ" sz="15000" dirty="0"/>
          </a:p>
        </p:txBody>
      </p:sp>
      <p:sp>
        <p:nvSpPr>
          <p:cNvPr id="3" name="Obdélník 2"/>
          <p:cNvSpPr/>
          <p:nvPr/>
        </p:nvSpPr>
        <p:spPr>
          <a:xfrm>
            <a:off x="5765254" y="962603"/>
            <a:ext cx="2492990" cy="4686539"/>
          </a:xfrm>
          <a:prstGeom prst="rect">
            <a:avLst/>
          </a:prstGeom>
        </p:spPr>
        <p:txBody>
          <a:bodyPr vert="vert270" wrap="none">
            <a:spAutoFit/>
          </a:bodyPr>
          <a:lstStyle/>
          <a:p>
            <a:r>
              <a:rPr lang="cs-CZ" sz="15000" b="1" dirty="0">
                <a:latin typeface="Times New Roman" pitchFamily="18" charset="0"/>
                <a:cs typeface="Times New Roman" pitchFamily="18" charset="0"/>
              </a:rPr>
              <a:t>ořech</a:t>
            </a:r>
            <a:endParaRPr lang="cs-CZ" sz="15000" dirty="0"/>
          </a:p>
        </p:txBody>
      </p:sp>
    </p:spTree>
    <p:extLst>
      <p:ext uri="{BB962C8B-B14F-4D97-AF65-F5344CB8AC3E}">
        <p14:creationId xmlns:p14="http://schemas.microsoft.com/office/powerpoint/2010/main" val="3362622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1043608" y="1268760"/>
            <a:ext cx="2492990" cy="4365939"/>
          </a:xfrm>
          <a:prstGeom prst="rect">
            <a:avLst/>
          </a:prstGeom>
        </p:spPr>
        <p:txBody>
          <a:bodyPr vert="vert270" wrap="none">
            <a:spAutoFit/>
          </a:bodyPr>
          <a:lstStyle/>
          <a:p>
            <a:r>
              <a:rPr lang="cs-CZ" sz="15000" b="1" dirty="0">
                <a:latin typeface="Times New Roman" pitchFamily="18" charset="0"/>
                <a:cs typeface="Times New Roman" pitchFamily="18" charset="0"/>
              </a:rPr>
              <a:t>opice</a:t>
            </a:r>
            <a:endParaRPr lang="cs-CZ" sz="15000" dirty="0"/>
          </a:p>
        </p:txBody>
      </p:sp>
      <p:sp>
        <p:nvSpPr>
          <p:cNvPr id="4" name="Obdélník 3"/>
          <p:cNvSpPr/>
          <p:nvPr/>
        </p:nvSpPr>
        <p:spPr>
          <a:xfrm>
            <a:off x="5292080" y="1108459"/>
            <a:ext cx="2492990" cy="4686539"/>
          </a:xfrm>
          <a:prstGeom prst="rect">
            <a:avLst/>
          </a:prstGeom>
        </p:spPr>
        <p:txBody>
          <a:bodyPr vert="vert270" wrap="none">
            <a:spAutoFit/>
          </a:bodyPr>
          <a:lstStyle/>
          <a:p>
            <a:r>
              <a:rPr lang="cs-CZ" sz="15000" b="1" dirty="0">
                <a:latin typeface="Times New Roman" pitchFamily="18" charset="0"/>
                <a:cs typeface="Times New Roman" pitchFamily="18" charset="0"/>
              </a:rPr>
              <a:t>ovoce</a:t>
            </a:r>
            <a:endParaRPr lang="cs-CZ" sz="15000" dirty="0"/>
          </a:p>
        </p:txBody>
      </p:sp>
    </p:spTree>
    <p:extLst>
      <p:ext uri="{BB962C8B-B14F-4D97-AF65-F5344CB8AC3E}">
        <p14:creationId xmlns:p14="http://schemas.microsoft.com/office/powerpoint/2010/main" val="10140472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5652120" y="501048"/>
            <a:ext cx="2492990" cy="5757345"/>
          </a:xfrm>
          <a:prstGeom prst="rect">
            <a:avLst/>
          </a:prstGeom>
        </p:spPr>
        <p:txBody>
          <a:bodyPr vert="vert270" wrap="none">
            <a:spAutoFit/>
          </a:bodyPr>
          <a:lstStyle/>
          <a:p>
            <a:r>
              <a:rPr lang="cs-CZ" sz="15000" b="1" dirty="0">
                <a:latin typeface="Times New Roman" pitchFamily="18" charset="0"/>
                <a:cs typeface="Times New Roman" pitchFamily="18" charset="0"/>
              </a:rPr>
              <a:t>mouka</a:t>
            </a:r>
            <a:endParaRPr lang="cs-CZ" sz="15000" dirty="0"/>
          </a:p>
        </p:txBody>
      </p:sp>
      <p:sp>
        <p:nvSpPr>
          <p:cNvPr id="4" name="Obdélník 3"/>
          <p:cNvSpPr/>
          <p:nvPr/>
        </p:nvSpPr>
        <p:spPr>
          <a:xfrm>
            <a:off x="1187624" y="1196752"/>
            <a:ext cx="2492990" cy="4365939"/>
          </a:xfrm>
          <a:prstGeom prst="rect">
            <a:avLst/>
          </a:prstGeom>
        </p:spPr>
        <p:txBody>
          <a:bodyPr vert="vert270" wrap="none">
            <a:spAutoFit/>
          </a:bodyPr>
          <a:lstStyle/>
          <a:p>
            <a:r>
              <a:rPr lang="cs-CZ" sz="15000" b="1" dirty="0">
                <a:latin typeface="Times New Roman" pitchFamily="18" charset="0"/>
                <a:cs typeface="Times New Roman" pitchFamily="18" charset="0"/>
              </a:rPr>
              <a:t>lékař</a:t>
            </a:r>
            <a:endParaRPr lang="cs-CZ" sz="15000" dirty="0"/>
          </a:p>
        </p:txBody>
      </p:sp>
    </p:spTree>
    <p:extLst>
      <p:ext uri="{BB962C8B-B14F-4D97-AF65-F5344CB8AC3E}">
        <p14:creationId xmlns:p14="http://schemas.microsoft.com/office/powerpoint/2010/main" val="37798470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043608" y="836712"/>
            <a:ext cx="2492990" cy="5221942"/>
          </a:xfrm>
          <a:prstGeom prst="rect">
            <a:avLst/>
          </a:prstGeom>
        </p:spPr>
        <p:txBody>
          <a:bodyPr vert="vert270" wrap="none">
            <a:spAutoFit/>
          </a:bodyPr>
          <a:lstStyle/>
          <a:p>
            <a:r>
              <a:rPr lang="cs-CZ" sz="15000" b="1" dirty="0">
                <a:latin typeface="Times New Roman" pitchFamily="18" charset="0"/>
                <a:cs typeface="Times New Roman" pitchFamily="18" charset="0"/>
              </a:rPr>
              <a:t>lopata</a:t>
            </a:r>
            <a:endParaRPr lang="cs-CZ" sz="15000" dirty="0"/>
          </a:p>
        </p:txBody>
      </p:sp>
      <p:sp>
        <p:nvSpPr>
          <p:cNvPr id="3" name="Obdélník 2"/>
          <p:cNvSpPr/>
          <p:nvPr/>
        </p:nvSpPr>
        <p:spPr>
          <a:xfrm>
            <a:off x="5580112" y="676411"/>
            <a:ext cx="2492990" cy="5542543"/>
          </a:xfrm>
          <a:prstGeom prst="rect">
            <a:avLst/>
          </a:prstGeom>
        </p:spPr>
        <p:txBody>
          <a:bodyPr vert="vert270" wrap="none">
            <a:spAutoFit/>
          </a:bodyPr>
          <a:lstStyle/>
          <a:p>
            <a:r>
              <a:rPr lang="cs-CZ" sz="15000" b="1" dirty="0">
                <a:latin typeface="Times New Roman" pitchFamily="18" charset="0"/>
                <a:cs typeface="Times New Roman" pitchFamily="18" charset="0"/>
              </a:rPr>
              <a:t>sekyra</a:t>
            </a:r>
            <a:endParaRPr lang="cs-CZ" sz="15000" dirty="0"/>
          </a:p>
        </p:txBody>
      </p:sp>
    </p:spTree>
    <p:extLst>
      <p:ext uri="{BB962C8B-B14F-4D97-AF65-F5344CB8AC3E}">
        <p14:creationId xmlns:p14="http://schemas.microsoft.com/office/powerpoint/2010/main" val="34368367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580112" y="753687"/>
            <a:ext cx="2492990" cy="5223546"/>
          </a:xfrm>
          <a:prstGeom prst="rect">
            <a:avLst/>
          </a:prstGeom>
        </p:spPr>
        <p:txBody>
          <a:bodyPr vert="vert270" wrap="none">
            <a:spAutoFit/>
          </a:bodyPr>
          <a:lstStyle/>
          <a:p>
            <a:r>
              <a:rPr lang="cs-CZ" sz="15000" b="1" dirty="0">
                <a:latin typeface="Times New Roman" pitchFamily="18" charset="0"/>
                <a:cs typeface="Times New Roman" pitchFamily="18" charset="0"/>
              </a:rPr>
              <a:t>houba</a:t>
            </a:r>
            <a:endParaRPr lang="cs-CZ" sz="15000" dirty="0"/>
          </a:p>
        </p:txBody>
      </p:sp>
      <p:sp>
        <p:nvSpPr>
          <p:cNvPr id="3" name="Obdélník 2"/>
          <p:cNvSpPr/>
          <p:nvPr/>
        </p:nvSpPr>
        <p:spPr>
          <a:xfrm>
            <a:off x="1162522" y="1556792"/>
            <a:ext cx="2492990" cy="3617337"/>
          </a:xfrm>
          <a:prstGeom prst="rect">
            <a:avLst/>
          </a:prstGeom>
        </p:spPr>
        <p:txBody>
          <a:bodyPr vert="vert270" wrap="none">
            <a:spAutoFit/>
          </a:bodyPr>
          <a:lstStyle/>
          <a:p>
            <a:r>
              <a:rPr lang="cs-CZ" sz="15000" b="1" dirty="0">
                <a:latin typeface="Times New Roman" pitchFamily="18" charset="0"/>
                <a:cs typeface="Times New Roman" pitchFamily="18" charset="0"/>
              </a:rPr>
              <a:t>talíř</a:t>
            </a:r>
            <a:endParaRPr lang="cs-CZ" sz="15000" dirty="0"/>
          </a:p>
        </p:txBody>
      </p:sp>
    </p:spTree>
    <p:extLst>
      <p:ext uri="{BB962C8B-B14F-4D97-AF65-F5344CB8AC3E}">
        <p14:creationId xmlns:p14="http://schemas.microsoft.com/office/powerpoint/2010/main" val="17236318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364088" y="506596"/>
            <a:ext cx="2492990" cy="5757345"/>
          </a:xfrm>
          <a:prstGeom prst="rect">
            <a:avLst/>
          </a:prstGeom>
        </p:spPr>
        <p:txBody>
          <a:bodyPr vert="vert270" wrap="none">
            <a:spAutoFit/>
          </a:bodyPr>
          <a:lstStyle/>
          <a:p>
            <a:r>
              <a:rPr lang="cs-CZ" sz="15000" b="1" dirty="0">
                <a:latin typeface="Times New Roman" pitchFamily="18" charset="0"/>
                <a:cs typeface="Times New Roman" pitchFamily="18" charset="0"/>
              </a:rPr>
              <a:t>nádobí</a:t>
            </a:r>
            <a:endParaRPr lang="cs-CZ" sz="15000" dirty="0"/>
          </a:p>
        </p:txBody>
      </p:sp>
      <p:sp>
        <p:nvSpPr>
          <p:cNvPr id="3" name="Obdélník 2"/>
          <p:cNvSpPr/>
          <p:nvPr/>
        </p:nvSpPr>
        <p:spPr>
          <a:xfrm>
            <a:off x="755576" y="988299"/>
            <a:ext cx="2492990" cy="4793941"/>
          </a:xfrm>
          <a:prstGeom prst="rect">
            <a:avLst/>
          </a:prstGeom>
        </p:spPr>
        <p:txBody>
          <a:bodyPr vert="vert270" wrap="none">
            <a:spAutoFit/>
          </a:bodyPr>
          <a:lstStyle/>
          <a:p>
            <a:r>
              <a:rPr lang="cs-CZ" sz="15000" b="1" dirty="0">
                <a:latin typeface="Times New Roman" pitchFamily="18" charset="0"/>
                <a:cs typeface="Times New Roman" pitchFamily="18" charset="0"/>
              </a:rPr>
              <a:t>rybář</a:t>
            </a:r>
            <a:endParaRPr lang="cs-CZ" sz="15000" dirty="0"/>
          </a:p>
        </p:txBody>
      </p:sp>
    </p:spTree>
    <p:extLst>
      <p:ext uri="{BB962C8B-B14F-4D97-AF65-F5344CB8AC3E}">
        <p14:creationId xmlns:p14="http://schemas.microsoft.com/office/powerpoint/2010/main" val="1786720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043608" y="1208412"/>
            <a:ext cx="2492990" cy="4152740"/>
          </a:xfrm>
          <a:prstGeom prst="rect">
            <a:avLst/>
          </a:prstGeom>
        </p:spPr>
        <p:txBody>
          <a:bodyPr vert="vert270" wrap="none">
            <a:spAutoFit/>
          </a:bodyPr>
          <a:lstStyle/>
          <a:p>
            <a:r>
              <a:rPr lang="cs-CZ" sz="15000" b="1" dirty="0">
                <a:latin typeface="Times New Roman" pitchFamily="18" charset="0"/>
                <a:cs typeface="Times New Roman" pitchFamily="18" charset="0"/>
              </a:rPr>
              <a:t>šeřík</a:t>
            </a:r>
            <a:endParaRPr lang="cs-CZ" sz="15000" dirty="0"/>
          </a:p>
        </p:txBody>
      </p:sp>
      <p:sp>
        <p:nvSpPr>
          <p:cNvPr id="3" name="Obdélník 2"/>
          <p:cNvSpPr/>
          <p:nvPr/>
        </p:nvSpPr>
        <p:spPr>
          <a:xfrm>
            <a:off x="5436096" y="548680"/>
            <a:ext cx="2492990" cy="5223546"/>
          </a:xfrm>
          <a:prstGeom prst="rect">
            <a:avLst/>
          </a:prstGeom>
        </p:spPr>
        <p:txBody>
          <a:bodyPr vert="vert270" wrap="none">
            <a:spAutoFit/>
          </a:bodyPr>
          <a:lstStyle/>
          <a:p>
            <a:r>
              <a:rPr lang="cs-CZ" sz="15000" b="1" dirty="0">
                <a:latin typeface="Times New Roman" pitchFamily="18" charset="0"/>
                <a:cs typeface="Times New Roman" pitchFamily="18" charset="0"/>
              </a:rPr>
              <a:t>bouda</a:t>
            </a:r>
            <a:endParaRPr lang="cs-CZ" sz="15000" dirty="0"/>
          </a:p>
        </p:txBody>
      </p:sp>
    </p:spTree>
    <p:extLst>
      <p:ext uri="{BB962C8B-B14F-4D97-AF65-F5344CB8AC3E}">
        <p14:creationId xmlns:p14="http://schemas.microsoft.com/office/powerpoint/2010/main" val="41670138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857329" y="1084503"/>
            <a:ext cx="2492990" cy="5008743"/>
          </a:xfrm>
          <a:prstGeom prst="rect">
            <a:avLst/>
          </a:prstGeom>
        </p:spPr>
        <p:txBody>
          <a:bodyPr vert="vert270" wrap="none">
            <a:spAutoFit/>
          </a:bodyPr>
          <a:lstStyle/>
          <a:p>
            <a:r>
              <a:rPr lang="cs-CZ" sz="15000" b="1" dirty="0">
                <a:latin typeface="Times New Roman" pitchFamily="18" charset="0"/>
                <a:cs typeface="Times New Roman" pitchFamily="18" charset="0"/>
              </a:rPr>
              <a:t>kanár</a:t>
            </a:r>
            <a:endParaRPr lang="cs-CZ" sz="15000" dirty="0"/>
          </a:p>
        </p:txBody>
      </p:sp>
      <p:sp>
        <p:nvSpPr>
          <p:cNvPr id="3" name="Obdélník 2"/>
          <p:cNvSpPr/>
          <p:nvPr/>
        </p:nvSpPr>
        <p:spPr>
          <a:xfrm>
            <a:off x="1032793" y="764704"/>
            <a:ext cx="2492990" cy="5542543"/>
          </a:xfrm>
          <a:prstGeom prst="rect">
            <a:avLst/>
          </a:prstGeom>
        </p:spPr>
        <p:txBody>
          <a:bodyPr vert="vert270" wrap="none">
            <a:spAutoFit/>
          </a:bodyPr>
          <a:lstStyle/>
          <a:p>
            <a:r>
              <a:rPr lang="cs-CZ" sz="15000" b="1" dirty="0">
                <a:latin typeface="Times New Roman" pitchFamily="18" charset="0"/>
                <a:cs typeface="Times New Roman" pitchFamily="18" charset="0"/>
              </a:rPr>
              <a:t>žaludy</a:t>
            </a:r>
            <a:endParaRPr lang="cs-CZ" sz="15000" dirty="0"/>
          </a:p>
        </p:txBody>
      </p:sp>
    </p:spTree>
    <p:extLst>
      <p:ext uri="{BB962C8B-B14F-4D97-AF65-F5344CB8AC3E}">
        <p14:creationId xmlns:p14="http://schemas.microsoft.com/office/powerpoint/2010/main" val="17235489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259632" y="1196752"/>
            <a:ext cx="7383047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Autor: Hana </a:t>
            </a:r>
            <a:r>
              <a:rPr lang="cs-CZ" dirty="0" smtClean="0"/>
              <a:t>Červená</a:t>
            </a:r>
          </a:p>
          <a:p>
            <a:r>
              <a:rPr lang="cs-CZ"/>
              <a:t>Základní škola a mateřská škola Liběšice, okres Louny, příspěvková organizace</a:t>
            </a:r>
          </a:p>
          <a:p>
            <a:endParaRPr lang="cs-CZ" dirty="0"/>
          </a:p>
          <a:p>
            <a:r>
              <a:rPr lang="cs-CZ" dirty="0" smtClean="0"/>
              <a:t>Zpracováno v programu Microsoft Office 2010.</a:t>
            </a:r>
          </a:p>
        </p:txBody>
      </p:sp>
    </p:spTree>
    <p:extLst>
      <p:ext uri="{BB962C8B-B14F-4D97-AF65-F5344CB8AC3E}">
        <p14:creationId xmlns:p14="http://schemas.microsoft.com/office/powerpoint/2010/main" val="2908092917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210</TotalTime>
  <Words>220</Words>
  <Application>Microsoft Office PowerPoint</Application>
  <PresentationFormat>Předvádění na obrazovce (4:3)</PresentationFormat>
  <Paragraphs>65</Paragraphs>
  <Slides>12</Slides>
  <Notes>10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systému Office</vt:lpstr>
      <vt:lpstr>VY_32_INOVACE_13_Velká a malá abeceda - 2</vt:lpstr>
      <vt:lpstr>Velká a malá abeceda - 2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ZŠ a MŠ Liběšice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Vyhledávání slov</dc:title>
  <dc:creator>ZŠ a MŠ Liběšice</dc:creator>
  <cp:lastModifiedBy>ZŠ a MŠ Liběšice</cp:lastModifiedBy>
  <cp:revision>23</cp:revision>
  <dcterms:created xsi:type="dcterms:W3CDTF">2011-04-05T12:36:36Z</dcterms:created>
  <dcterms:modified xsi:type="dcterms:W3CDTF">2013-02-13T08:07:55Z</dcterms:modified>
</cp:coreProperties>
</file>