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66" r:id="rId3"/>
    <p:sldId id="260" r:id="rId4"/>
    <p:sldId id="261" r:id="rId5"/>
    <p:sldId id="262" r:id="rId6"/>
    <p:sldId id="257" r:id="rId7"/>
    <p:sldId id="258" r:id="rId8"/>
    <p:sldId id="259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FE839E1-54E7-461C-9BE3-3C22DEC0882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764E9C-341B-4736-8CCC-196DCF3343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8362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čísla pomocí klávesnice nebo perem. Trojúhelníky použij pro rozklad. Výsledky zkontroluj pod hvězdami.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7512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Doplň čísla pomocí klávesnice nebo perem. Trojúhelníky použij pro rozklad. Výsledky zkontroluj pod hvězdami. 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Neukládej!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256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Doplň čísla pomocí klávesnice nebo perem. Trojúhelníky použij pro rozklad. Výsledky zkontroluj pod hvězdami.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466687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Pomocí</a:t>
            </a:r>
            <a:r>
              <a:rPr lang="cs-CZ" baseline="0" dirty="0" smtClean="0"/>
              <a:t> klávesnice nebo perem doplň výsledky. Porovnej pod mráčky. Neukládej!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4697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</a:t>
            </a:r>
            <a:r>
              <a:rPr lang="cs-CZ" baseline="0" dirty="0" smtClean="0"/>
              <a:t> klávesnice nebo perem doplň výsledky. Porovnej pod mráčky.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12705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</a:t>
            </a:r>
            <a:r>
              <a:rPr lang="cs-CZ" baseline="0" dirty="0" smtClean="0"/>
              <a:t> klávesnice nebo perem doplň výsledky. Porovnej pod mráčky.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3520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</a:t>
            </a:r>
            <a:r>
              <a:rPr lang="cs-CZ" baseline="0" dirty="0" smtClean="0"/>
              <a:t> klávesnice nebo perem doplň výsledky. Porovnej pod mráčky.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858206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Pomocí</a:t>
            </a:r>
            <a:r>
              <a:rPr lang="cs-CZ" baseline="0" dirty="0" smtClean="0"/>
              <a:t> klávesnice nebo perem doplň výsledky </a:t>
            </a:r>
            <a:r>
              <a:rPr lang="cs-CZ" baseline="0" smtClean="0"/>
              <a:t>na mráčky. </a:t>
            </a:r>
            <a:r>
              <a:rPr lang="cs-CZ" baseline="0" dirty="0" smtClean="0"/>
              <a:t>Porovnej pod mráčky. Neukládej!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764E9C-341B-4736-8CCC-196DCF3343A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022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685800" y="3284984"/>
            <a:ext cx="7772400" cy="1470025"/>
          </a:xfrm>
          <a:prstGeom prst="rect">
            <a:avLst/>
          </a:prstGeom>
        </p:spPr>
        <p:txBody>
          <a:bodyPr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600" smtClean="0"/>
              <a:t>VY_32_INOVACE_09</a:t>
            </a:r>
            <a:r>
              <a:rPr lang="cs-CZ" sz="3600" dirty="0" smtClean="0"/>
              <a:t>_ Sčítání do 20 </a:t>
            </a:r>
          </a:p>
          <a:p>
            <a:r>
              <a:rPr lang="cs-CZ" sz="3600" dirty="0" smtClean="0"/>
              <a:t>s přechodem 10</a:t>
            </a:r>
            <a:endParaRPr lang="cs-CZ" sz="3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79276" y="2285583"/>
            <a:ext cx="452207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smtClean="0"/>
              <a:t>Matematika a její aplikace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73041" y="5157192"/>
            <a:ext cx="37246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Danuše Manová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993706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573918" y="1564516"/>
            <a:ext cx="568129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/>
              <a:t>ANOTACE</a:t>
            </a:r>
          </a:p>
          <a:p>
            <a:pPr algn="ctr"/>
            <a:r>
              <a:rPr lang="cs-CZ" sz="2400" smtClean="0"/>
              <a:t>DUM </a:t>
            </a:r>
            <a:r>
              <a:rPr lang="cs-CZ" sz="2400" dirty="0" smtClean="0"/>
              <a:t>slouží k procvičování sčítání a odčítání </a:t>
            </a:r>
          </a:p>
          <a:p>
            <a:pPr algn="ctr"/>
            <a:r>
              <a:rPr lang="cs-CZ" sz="2400" dirty="0" smtClean="0"/>
              <a:t>do 20 – bez přechodu přes 10</a:t>
            </a:r>
          </a:p>
        </p:txBody>
      </p:sp>
    </p:spTree>
    <p:extLst>
      <p:ext uri="{BB962C8B-B14F-4D97-AF65-F5344CB8AC3E}">
        <p14:creationId xmlns:p14="http://schemas.microsoft.com/office/powerpoint/2010/main" val="12826032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0" y="-34825"/>
            <a:ext cx="4572000" cy="68634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4400" dirty="0"/>
              <a:t> 6 + 5 </a:t>
            </a:r>
            <a:r>
              <a:rPr lang="cs-CZ" sz="4400" dirty="0" smtClean="0"/>
              <a:t>= 11</a:t>
            </a:r>
            <a:endParaRPr lang="cs-CZ" sz="4400" dirty="0"/>
          </a:p>
          <a:p>
            <a:r>
              <a:rPr lang="cs-CZ" sz="4400" dirty="0" smtClean="0"/>
              <a:t>       </a:t>
            </a:r>
            <a:endParaRPr lang="cs-CZ" sz="4400" dirty="0"/>
          </a:p>
          <a:p>
            <a:r>
              <a:rPr lang="cs-CZ" sz="4400" dirty="0" smtClean="0"/>
              <a:t> 7 + </a:t>
            </a:r>
            <a:r>
              <a:rPr lang="cs-CZ" sz="4400" dirty="0"/>
              <a:t>4 </a:t>
            </a:r>
            <a:r>
              <a:rPr lang="cs-CZ" sz="4400" dirty="0" smtClean="0"/>
              <a:t>= 11</a:t>
            </a:r>
          </a:p>
          <a:p>
            <a:endParaRPr lang="cs-CZ" sz="4400" dirty="0"/>
          </a:p>
          <a:p>
            <a:r>
              <a:rPr lang="cs-CZ" sz="4400" dirty="0"/>
              <a:t> 9 + 3 </a:t>
            </a:r>
            <a:r>
              <a:rPr lang="cs-CZ" sz="4400" dirty="0" smtClean="0"/>
              <a:t>= 12</a:t>
            </a:r>
          </a:p>
          <a:p>
            <a:endParaRPr lang="cs-CZ" sz="4400" dirty="0"/>
          </a:p>
          <a:p>
            <a:r>
              <a:rPr lang="cs-CZ" sz="4400" dirty="0"/>
              <a:t> </a:t>
            </a:r>
            <a:r>
              <a:rPr lang="cs-CZ" sz="4400" dirty="0" smtClean="0"/>
              <a:t>8 </a:t>
            </a:r>
            <a:r>
              <a:rPr lang="cs-CZ" sz="4400" dirty="0"/>
              <a:t>+ 6 </a:t>
            </a:r>
            <a:r>
              <a:rPr lang="cs-CZ" sz="4400" dirty="0" smtClean="0"/>
              <a:t>= 14</a:t>
            </a:r>
          </a:p>
          <a:p>
            <a:endParaRPr lang="cs-CZ" sz="4400" dirty="0"/>
          </a:p>
          <a:p>
            <a:r>
              <a:rPr lang="cs-CZ" sz="4400" dirty="0"/>
              <a:t> 5 + </a:t>
            </a:r>
            <a:r>
              <a:rPr lang="cs-CZ" sz="4400" dirty="0" smtClean="0"/>
              <a:t>8 = 13</a:t>
            </a:r>
          </a:p>
          <a:p>
            <a:endParaRPr lang="cs-CZ" sz="4400" dirty="0"/>
          </a:p>
        </p:txBody>
      </p:sp>
      <p:sp>
        <p:nvSpPr>
          <p:cNvPr id="4" name="Rovnoramenný trojúhelník 3"/>
          <p:cNvSpPr/>
          <p:nvPr/>
        </p:nvSpPr>
        <p:spPr>
          <a:xfrm>
            <a:off x="943144" y="692696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1004048" y="1988840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979984" y="3284984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979984" y="4653136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943144" y="5898277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4582252" y="58446"/>
            <a:ext cx="4572000" cy="68634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5 + 6 = 11</a:t>
            </a:r>
            <a:endParaRPr lang="cs-CZ" sz="4400" dirty="0"/>
          </a:p>
          <a:p>
            <a:r>
              <a:rPr lang="cs-CZ" sz="4400" dirty="0"/>
              <a:t>       </a:t>
            </a:r>
          </a:p>
          <a:p>
            <a:r>
              <a:rPr lang="cs-CZ" sz="4400" dirty="0"/>
              <a:t> </a:t>
            </a:r>
            <a:r>
              <a:rPr lang="cs-CZ" sz="4400" dirty="0" smtClean="0"/>
              <a:t>4 + 7 = 11</a:t>
            </a:r>
            <a:endParaRPr lang="cs-CZ" sz="4400" dirty="0"/>
          </a:p>
          <a:p>
            <a:endParaRPr lang="cs-CZ" sz="4400" dirty="0"/>
          </a:p>
          <a:p>
            <a:r>
              <a:rPr lang="cs-CZ" sz="4400" dirty="0"/>
              <a:t> </a:t>
            </a:r>
            <a:r>
              <a:rPr lang="cs-CZ" sz="4400" dirty="0" smtClean="0"/>
              <a:t>3 + 9 = 12</a:t>
            </a:r>
            <a:endParaRPr lang="cs-CZ" sz="4400" dirty="0"/>
          </a:p>
          <a:p>
            <a:endParaRPr lang="cs-CZ" sz="4400" dirty="0"/>
          </a:p>
          <a:p>
            <a:r>
              <a:rPr lang="cs-CZ" sz="4400" dirty="0"/>
              <a:t> </a:t>
            </a:r>
            <a:r>
              <a:rPr lang="cs-CZ" sz="4400" dirty="0" smtClean="0"/>
              <a:t>6 + 8 = 14</a:t>
            </a:r>
            <a:endParaRPr lang="cs-CZ" sz="4400" dirty="0"/>
          </a:p>
          <a:p>
            <a:endParaRPr lang="cs-CZ" sz="4400" dirty="0"/>
          </a:p>
          <a:p>
            <a:r>
              <a:rPr lang="cs-CZ" sz="4400" dirty="0"/>
              <a:t> </a:t>
            </a:r>
            <a:r>
              <a:rPr lang="cs-CZ" sz="4400" dirty="0" smtClean="0"/>
              <a:t>8 + 5 = 13</a:t>
            </a:r>
            <a:endParaRPr lang="cs-CZ" sz="4400" dirty="0"/>
          </a:p>
          <a:p>
            <a:endParaRPr lang="cs-CZ" sz="44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5511844" y="4653136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513791" y="5995059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511844" y="3313255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436096" y="599086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5491275" y="1988840"/>
            <a:ext cx="432048" cy="288032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estnácticípá hvězda 16"/>
          <p:cNvSpPr/>
          <p:nvPr/>
        </p:nvSpPr>
        <p:spPr>
          <a:xfrm>
            <a:off x="1835696" y="0"/>
            <a:ext cx="576064" cy="692696"/>
          </a:xfrm>
          <a:prstGeom prst="star1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estnácticípá hvězda 17"/>
          <p:cNvSpPr/>
          <p:nvPr/>
        </p:nvSpPr>
        <p:spPr>
          <a:xfrm>
            <a:off x="1876711" y="5370673"/>
            <a:ext cx="576064" cy="692696"/>
          </a:xfrm>
          <a:prstGeom prst="star1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estnácticípá hvězda 19"/>
          <p:cNvSpPr/>
          <p:nvPr/>
        </p:nvSpPr>
        <p:spPr>
          <a:xfrm>
            <a:off x="1772851" y="3960440"/>
            <a:ext cx="679923" cy="692696"/>
          </a:xfrm>
          <a:prstGeom prst="star1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estnácticípá hvězda 20"/>
          <p:cNvSpPr/>
          <p:nvPr/>
        </p:nvSpPr>
        <p:spPr>
          <a:xfrm>
            <a:off x="1835695" y="1302310"/>
            <a:ext cx="617079" cy="692696"/>
          </a:xfrm>
          <a:prstGeom prst="star1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estnácticípá hvězda 21"/>
          <p:cNvSpPr/>
          <p:nvPr/>
        </p:nvSpPr>
        <p:spPr>
          <a:xfrm>
            <a:off x="1835696" y="2704187"/>
            <a:ext cx="576064" cy="692696"/>
          </a:xfrm>
          <a:prstGeom prst="star16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2cípá hvězda 22"/>
          <p:cNvSpPr/>
          <p:nvPr/>
        </p:nvSpPr>
        <p:spPr>
          <a:xfrm>
            <a:off x="6300192" y="116632"/>
            <a:ext cx="557808" cy="720080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12cípá hvězda 23"/>
          <p:cNvSpPr/>
          <p:nvPr/>
        </p:nvSpPr>
        <p:spPr>
          <a:xfrm>
            <a:off x="6300192" y="5484739"/>
            <a:ext cx="710208" cy="65433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12cípá hvězda 24"/>
          <p:cNvSpPr/>
          <p:nvPr/>
        </p:nvSpPr>
        <p:spPr>
          <a:xfrm>
            <a:off x="6300192" y="4077072"/>
            <a:ext cx="710208" cy="720080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12cípá hvězda 25"/>
          <p:cNvSpPr/>
          <p:nvPr/>
        </p:nvSpPr>
        <p:spPr>
          <a:xfrm>
            <a:off x="6452592" y="2764575"/>
            <a:ext cx="557808" cy="692696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12cípá hvězda 26"/>
          <p:cNvSpPr/>
          <p:nvPr/>
        </p:nvSpPr>
        <p:spPr>
          <a:xfrm>
            <a:off x="6300192" y="1423272"/>
            <a:ext cx="710208" cy="709584"/>
          </a:xfrm>
          <a:prstGeom prst="star12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0334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8634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4 + 9 = 13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/>
              <a:t>3 + 8 = 11 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/>
              <a:t>9 + 6 = 15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/>
              <a:t>8 + 7 = 15</a:t>
            </a:r>
          </a:p>
          <a:p>
            <a:r>
              <a:rPr lang="cs-CZ" sz="4400" dirty="0" smtClean="0"/>
              <a:t> </a:t>
            </a:r>
          </a:p>
          <a:p>
            <a:r>
              <a:rPr lang="cs-CZ" sz="4400" dirty="0" smtClean="0"/>
              <a:t>7 + 7 = 14</a:t>
            </a:r>
          </a:p>
          <a:p>
            <a:r>
              <a:rPr lang="cs-CZ" sz="4400" dirty="0" smtClean="0"/>
              <a:t> </a:t>
            </a:r>
          </a:p>
        </p:txBody>
      </p:sp>
      <p:sp>
        <p:nvSpPr>
          <p:cNvPr id="4" name="Rovnoramenný trojúhelník 3"/>
          <p:cNvSpPr/>
          <p:nvPr/>
        </p:nvSpPr>
        <p:spPr>
          <a:xfrm>
            <a:off x="899592" y="620688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984868" y="6021288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932551" y="4725144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962121" y="3287692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Rovnoramenný trojúhelník 7"/>
          <p:cNvSpPr/>
          <p:nvPr/>
        </p:nvSpPr>
        <p:spPr>
          <a:xfrm>
            <a:off x="988368" y="1916832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532735" y="392313"/>
            <a:ext cx="44279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9 + 4 = 13</a:t>
            </a:r>
          </a:p>
          <a:p>
            <a:endParaRPr lang="cs-CZ" sz="4400" dirty="0"/>
          </a:p>
          <a:p>
            <a:r>
              <a:rPr lang="cs-CZ" sz="4400" dirty="0" smtClean="0"/>
              <a:t>8 + 3 = 11</a:t>
            </a:r>
          </a:p>
          <a:p>
            <a:endParaRPr lang="cs-CZ" sz="4400" dirty="0"/>
          </a:p>
          <a:p>
            <a:r>
              <a:rPr lang="cs-CZ" sz="4400" dirty="0" smtClean="0"/>
              <a:t>6 + 9 = 15</a:t>
            </a:r>
          </a:p>
          <a:p>
            <a:endParaRPr lang="cs-CZ" sz="4400" dirty="0"/>
          </a:p>
          <a:p>
            <a:r>
              <a:rPr lang="cs-CZ" sz="4400" dirty="0" smtClean="0"/>
              <a:t>7 + 8 = 15</a:t>
            </a:r>
          </a:p>
          <a:p>
            <a:endParaRPr lang="cs-CZ" sz="4400" dirty="0"/>
          </a:p>
          <a:p>
            <a:r>
              <a:rPr lang="cs-CZ" sz="4400" dirty="0" smtClean="0"/>
              <a:t>7 + 7 = 14</a:t>
            </a:r>
            <a:endParaRPr lang="cs-CZ" sz="4400" dirty="0"/>
          </a:p>
        </p:txBody>
      </p:sp>
      <p:sp>
        <p:nvSpPr>
          <p:cNvPr id="12" name="Rovnoramenný trojúhelník 11"/>
          <p:cNvSpPr/>
          <p:nvPr/>
        </p:nvSpPr>
        <p:spPr>
          <a:xfrm>
            <a:off x="5518422" y="1020459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492224" y="6384900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499051" y="5051029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505872" y="3759032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5505872" y="2371210"/>
            <a:ext cx="216024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6162410" y="516403"/>
            <a:ext cx="648072" cy="6480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7cípá hvězda 17"/>
          <p:cNvSpPr/>
          <p:nvPr/>
        </p:nvSpPr>
        <p:spPr>
          <a:xfrm>
            <a:off x="6185478" y="1880828"/>
            <a:ext cx="648072" cy="6480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7cípá hvězda 18"/>
          <p:cNvSpPr/>
          <p:nvPr/>
        </p:nvSpPr>
        <p:spPr>
          <a:xfrm>
            <a:off x="6185478" y="3161432"/>
            <a:ext cx="648072" cy="6480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7cípá hvězda 19"/>
          <p:cNvSpPr/>
          <p:nvPr/>
        </p:nvSpPr>
        <p:spPr>
          <a:xfrm>
            <a:off x="6185478" y="4545124"/>
            <a:ext cx="648072" cy="6480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7cípá hvězda 20"/>
          <p:cNvSpPr/>
          <p:nvPr/>
        </p:nvSpPr>
        <p:spPr>
          <a:xfrm>
            <a:off x="6185478" y="5880844"/>
            <a:ext cx="648072" cy="64807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Mrak 21"/>
          <p:cNvSpPr/>
          <p:nvPr/>
        </p:nvSpPr>
        <p:spPr>
          <a:xfrm>
            <a:off x="1691680" y="0"/>
            <a:ext cx="792088" cy="7647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Mrak 22"/>
          <p:cNvSpPr/>
          <p:nvPr/>
        </p:nvSpPr>
        <p:spPr>
          <a:xfrm>
            <a:off x="1684089" y="5339061"/>
            <a:ext cx="792088" cy="7647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Mrak 23"/>
          <p:cNvSpPr/>
          <p:nvPr/>
        </p:nvSpPr>
        <p:spPr>
          <a:xfrm>
            <a:off x="1600436" y="4035906"/>
            <a:ext cx="792088" cy="7647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Mrak 24"/>
          <p:cNvSpPr/>
          <p:nvPr/>
        </p:nvSpPr>
        <p:spPr>
          <a:xfrm>
            <a:off x="1691680" y="2659242"/>
            <a:ext cx="792088" cy="7647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Mrak 25"/>
          <p:cNvSpPr/>
          <p:nvPr/>
        </p:nvSpPr>
        <p:spPr>
          <a:xfrm>
            <a:off x="1711768" y="1295273"/>
            <a:ext cx="792088" cy="76470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422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4572000" cy="686341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r>
              <a:rPr lang="cs-CZ" sz="4400" dirty="0"/>
              <a:t>6 + 8 </a:t>
            </a:r>
            <a:r>
              <a:rPr lang="cs-CZ" sz="4400" dirty="0" smtClean="0"/>
              <a:t>= 14</a:t>
            </a:r>
          </a:p>
          <a:p>
            <a:r>
              <a:rPr lang="cs-CZ" sz="4400" dirty="0" smtClean="0"/>
              <a:t> </a:t>
            </a:r>
            <a:endParaRPr lang="cs-CZ" sz="4400" dirty="0"/>
          </a:p>
          <a:p>
            <a:r>
              <a:rPr lang="cs-CZ" sz="4400" dirty="0"/>
              <a:t>4 + 7 </a:t>
            </a:r>
            <a:r>
              <a:rPr lang="cs-CZ" sz="4400" dirty="0" smtClean="0"/>
              <a:t>= 11</a:t>
            </a:r>
          </a:p>
          <a:p>
            <a:r>
              <a:rPr lang="cs-CZ" sz="4400" dirty="0" smtClean="0"/>
              <a:t> </a:t>
            </a:r>
            <a:endParaRPr lang="cs-CZ" sz="4400" dirty="0"/>
          </a:p>
          <a:p>
            <a:r>
              <a:rPr lang="cs-CZ" sz="4400" dirty="0"/>
              <a:t>2 + 9 </a:t>
            </a:r>
            <a:r>
              <a:rPr lang="cs-CZ" sz="4400" dirty="0" smtClean="0"/>
              <a:t>= 11</a:t>
            </a:r>
          </a:p>
          <a:p>
            <a:r>
              <a:rPr lang="cs-CZ" sz="4400" dirty="0" smtClean="0"/>
              <a:t> </a:t>
            </a:r>
            <a:endParaRPr lang="cs-CZ" sz="4400" dirty="0"/>
          </a:p>
          <a:p>
            <a:r>
              <a:rPr lang="cs-CZ" sz="4400" dirty="0"/>
              <a:t>5 + 7 = </a:t>
            </a:r>
            <a:r>
              <a:rPr lang="cs-CZ" sz="4400" dirty="0" smtClean="0"/>
              <a:t>12</a:t>
            </a:r>
          </a:p>
          <a:p>
            <a:endParaRPr lang="cs-CZ" sz="4400" dirty="0"/>
          </a:p>
          <a:p>
            <a:r>
              <a:rPr lang="cs-CZ" sz="4400" dirty="0"/>
              <a:t>3 + 9 </a:t>
            </a:r>
            <a:r>
              <a:rPr lang="cs-CZ" sz="4400" dirty="0" smtClean="0"/>
              <a:t>= 12</a:t>
            </a:r>
          </a:p>
          <a:p>
            <a:endParaRPr lang="cs-CZ" sz="4400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837731" y="620688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862463" y="5949280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Rovnoramenný trojúhelník 4"/>
          <p:cNvSpPr/>
          <p:nvPr/>
        </p:nvSpPr>
        <p:spPr>
          <a:xfrm>
            <a:off x="891040" y="4653136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Rovnoramenný trojúhelník 5"/>
          <p:cNvSpPr/>
          <p:nvPr/>
        </p:nvSpPr>
        <p:spPr>
          <a:xfrm>
            <a:off x="852372" y="3287692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837731" y="1988840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0"/>
            <a:ext cx="4572000" cy="781752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/>
              <a:t>6 + 8 </a:t>
            </a:r>
            <a:r>
              <a:rPr lang="cs-CZ" sz="4400" dirty="0" smtClean="0"/>
              <a:t>= 14</a:t>
            </a:r>
            <a:endParaRPr lang="cs-CZ" sz="4400" dirty="0"/>
          </a:p>
          <a:p>
            <a:r>
              <a:rPr lang="cs-CZ" sz="4400" dirty="0"/>
              <a:t> </a:t>
            </a:r>
          </a:p>
          <a:p>
            <a:r>
              <a:rPr lang="cs-CZ" sz="4400" dirty="0"/>
              <a:t>4 + 7 </a:t>
            </a:r>
            <a:r>
              <a:rPr lang="cs-CZ" sz="4400" dirty="0" smtClean="0"/>
              <a:t>= 11</a:t>
            </a:r>
            <a:endParaRPr lang="cs-CZ" sz="4400" dirty="0"/>
          </a:p>
          <a:p>
            <a:r>
              <a:rPr lang="cs-CZ" sz="4400" dirty="0"/>
              <a:t> </a:t>
            </a:r>
          </a:p>
          <a:p>
            <a:r>
              <a:rPr lang="cs-CZ" sz="4400" dirty="0"/>
              <a:t>2 + 9 </a:t>
            </a:r>
            <a:r>
              <a:rPr lang="cs-CZ" sz="4400" dirty="0" smtClean="0"/>
              <a:t>= 11</a:t>
            </a:r>
            <a:endParaRPr lang="cs-CZ" sz="4400" dirty="0"/>
          </a:p>
          <a:p>
            <a:r>
              <a:rPr lang="cs-CZ" sz="4400" dirty="0"/>
              <a:t> </a:t>
            </a:r>
          </a:p>
          <a:p>
            <a:r>
              <a:rPr lang="cs-CZ" sz="4400" dirty="0"/>
              <a:t>5 + 7 </a:t>
            </a:r>
            <a:r>
              <a:rPr lang="cs-CZ" sz="4400" dirty="0" smtClean="0"/>
              <a:t>= 12 </a:t>
            </a:r>
            <a:endParaRPr lang="cs-CZ" sz="4400" dirty="0"/>
          </a:p>
          <a:p>
            <a:endParaRPr lang="cs-CZ" sz="4400" dirty="0"/>
          </a:p>
          <a:p>
            <a:r>
              <a:rPr lang="cs-CZ" sz="4400" dirty="0"/>
              <a:t>3 + 9 </a:t>
            </a:r>
            <a:r>
              <a:rPr lang="cs-CZ" sz="4400" dirty="0" smtClean="0"/>
              <a:t>= 12</a:t>
            </a:r>
            <a:endParaRPr lang="cs-CZ" sz="4400" dirty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dirty="0"/>
          </a:p>
        </p:txBody>
      </p:sp>
      <p:sp>
        <p:nvSpPr>
          <p:cNvPr id="9" name="Rovnoramenný trojúhelník 8"/>
          <p:cNvSpPr/>
          <p:nvPr/>
        </p:nvSpPr>
        <p:spPr>
          <a:xfrm>
            <a:off x="5476294" y="4653136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>
            <a:off x="5476294" y="3287692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508104" y="1988840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508104" y="620688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5446006" y="5977254"/>
            <a:ext cx="360040" cy="288032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10cípá hvězda 14"/>
          <p:cNvSpPr/>
          <p:nvPr/>
        </p:nvSpPr>
        <p:spPr>
          <a:xfrm>
            <a:off x="1763688" y="116632"/>
            <a:ext cx="522312" cy="504056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10cípá hvězda 15"/>
          <p:cNvSpPr/>
          <p:nvPr/>
        </p:nvSpPr>
        <p:spPr>
          <a:xfrm>
            <a:off x="1758569" y="5502260"/>
            <a:ext cx="522312" cy="504056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10cípá hvězda 16"/>
          <p:cNvSpPr/>
          <p:nvPr/>
        </p:nvSpPr>
        <p:spPr>
          <a:xfrm>
            <a:off x="1807332" y="4124230"/>
            <a:ext cx="522312" cy="504056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10cípá hvězda 17"/>
          <p:cNvSpPr/>
          <p:nvPr/>
        </p:nvSpPr>
        <p:spPr>
          <a:xfrm>
            <a:off x="1737245" y="2783636"/>
            <a:ext cx="522312" cy="504056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10cípá hvězda 18"/>
          <p:cNvSpPr/>
          <p:nvPr/>
        </p:nvSpPr>
        <p:spPr>
          <a:xfrm>
            <a:off x="1761413" y="1484784"/>
            <a:ext cx="522312" cy="504056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10cípá hvězda 19"/>
          <p:cNvSpPr/>
          <p:nvPr/>
        </p:nvSpPr>
        <p:spPr>
          <a:xfrm>
            <a:off x="6300192" y="116632"/>
            <a:ext cx="557808" cy="64807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10cípá hvězda 20"/>
          <p:cNvSpPr/>
          <p:nvPr/>
        </p:nvSpPr>
        <p:spPr>
          <a:xfrm>
            <a:off x="6303342" y="5445224"/>
            <a:ext cx="557808" cy="64807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10cípá hvězda 21"/>
          <p:cNvSpPr/>
          <p:nvPr/>
        </p:nvSpPr>
        <p:spPr>
          <a:xfrm>
            <a:off x="6331512" y="4005064"/>
            <a:ext cx="557808" cy="64807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10cípá hvězda 22"/>
          <p:cNvSpPr/>
          <p:nvPr/>
        </p:nvSpPr>
        <p:spPr>
          <a:xfrm>
            <a:off x="6336586" y="2711628"/>
            <a:ext cx="557808" cy="64807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10cípá hvězda 23"/>
          <p:cNvSpPr/>
          <p:nvPr/>
        </p:nvSpPr>
        <p:spPr>
          <a:xfrm>
            <a:off x="6300192" y="1374304"/>
            <a:ext cx="557808" cy="648072"/>
          </a:xfrm>
          <a:prstGeom prst="star10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42036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6186309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 6 + 5 = 6 + 4 + 1 = 		11 </a:t>
            </a:r>
          </a:p>
          <a:p>
            <a:endParaRPr lang="cs-CZ" sz="4400" dirty="0"/>
          </a:p>
          <a:p>
            <a:r>
              <a:rPr lang="cs-CZ" sz="4400" dirty="0" smtClean="0"/>
              <a:t> 7 + 4 = 7 + 3 + 1 = 		11</a:t>
            </a:r>
          </a:p>
          <a:p>
            <a:endParaRPr lang="cs-CZ" sz="4400" dirty="0" smtClean="0"/>
          </a:p>
          <a:p>
            <a:r>
              <a:rPr lang="cs-CZ" sz="4400" dirty="0"/>
              <a:t> </a:t>
            </a:r>
            <a:r>
              <a:rPr lang="cs-CZ" sz="4400" dirty="0" smtClean="0"/>
              <a:t>9 + 3 = 9 + 1 + 2 = 		12</a:t>
            </a:r>
          </a:p>
          <a:p>
            <a:r>
              <a:rPr lang="cs-CZ" sz="4400" dirty="0" smtClean="0"/>
              <a:t>      </a:t>
            </a:r>
          </a:p>
          <a:p>
            <a:r>
              <a:rPr lang="cs-CZ" dirty="0" smtClean="0"/>
              <a:t>  </a:t>
            </a:r>
            <a:r>
              <a:rPr lang="cs-CZ" sz="4400" dirty="0" smtClean="0"/>
              <a:t>8 + 6 = 8 + 2 + 4 = 		14  </a:t>
            </a:r>
          </a:p>
          <a:p>
            <a:endParaRPr lang="cs-CZ" sz="4400" dirty="0"/>
          </a:p>
          <a:p>
            <a:r>
              <a:rPr lang="cs-CZ" sz="4400" dirty="0" smtClean="0"/>
              <a:t> 5 + 8 = 5 + 5 + 3 = 		13       </a:t>
            </a:r>
            <a:endParaRPr lang="cs-CZ" sz="4400" dirty="0"/>
          </a:p>
        </p:txBody>
      </p:sp>
      <p:sp>
        <p:nvSpPr>
          <p:cNvPr id="15" name="Mrak 14"/>
          <p:cNvSpPr/>
          <p:nvPr/>
        </p:nvSpPr>
        <p:spPr>
          <a:xfrm>
            <a:off x="5508104" y="332656"/>
            <a:ext cx="792088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Mrak 15"/>
          <p:cNvSpPr/>
          <p:nvPr/>
        </p:nvSpPr>
        <p:spPr>
          <a:xfrm>
            <a:off x="5596998" y="5661248"/>
            <a:ext cx="792088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Mrak 16"/>
          <p:cNvSpPr/>
          <p:nvPr/>
        </p:nvSpPr>
        <p:spPr>
          <a:xfrm>
            <a:off x="5659721" y="4293096"/>
            <a:ext cx="792088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Mrak 17"/>
          <p:cNvSpPr/>
          <p:nvPr/>
        </p:nvSpPr>
        <p:spPr>
          <a:xfrm>
            <a:off x="5547739" y="3029766"/>
            <a:ext cx="792088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Mrak 18"/>
          <p:cNvSpPr/>
          <p:nvPr/>
        </p:nvSpPr>
        <p:spPr>
          <a:xfrm>
            <a:off x="5546248" y="1589846"/>
            <a:ext cx="792088" cy="792088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70431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686341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400" dirty="0" smtClean="0"/>
              <a:t>4 + 9 = 4 + 6 + 3 = 		13</a:t>
            </a:r>
          </a:p>
          <a:p>
            <a:r>
              <a:rPr lang="cs-CZ" sz="4400" dirty="0" smtClean="0"/>
              <a:t>3 + 8 = 3 + 7 + 1 = 		11</a:t>
            </a:r>
          </a:p>
          <a:p>
            <a:r>
              <a:rPr lang="cs-CZ" sz="4400" dirty="0" smtClean="0"/>
              <a:t>9 + 6 = 9 + 1 + 5 = 		15</a:t>
            </a:r>
          </a:p>
          <a:p>
            <a:r>
              <a:rPr lang="cs-CZ" sz="4400" dirty="0" smtClean="0"/>
              <a:t>8 + 7 = 8 + 2 + 5 = 		15</a:t>
            </a:r>
          </a:p>
          <a:p>
            <a:r>
              <a:rPr lang="cs-CZ" sz="4400" dirty="0" smtClean="0"/>
              <a:t>7 + 7 = 7 + 3 + 4 = 		14</a:t>
            </a:r>
          </a:p>
          <a:p>
            <a:r>
              <a:rPr lang="cs-CZ" sz="4400" dirty="0" smtClean="0"/>
              <a:t>6 + 8 = 6 + 4 + 4 = 		14</a:t>
            </a:r>
          </a:p>
          <a:p>
            <a:r>
              <a:rPr lang="cs-CZ" sz="4400" dirty="0" smtClean="0"/>
              <a:t>4 + 7 = 4 + 6 + 1 = 		11</a:t>
            </a:r>
          </a:p>
          <a:p>
            <a:r>
              <a:rPr lang="cs-CZ" sz="4400" dirty="0" smtClean="0"/>
              <a:t>2 + 9 = 2 + 8 + 1 = 		11</a:t>
            </a:r>
          </a:p>
          <a:p>
            <a:r>
              <a:rPr lang="cs-CZ" sz="4400" dirty="0" smtClean="0"/>
              <a:t>5 + 7 = 5 + 5 + 2 = 		12</a:t>
            </a:r>
          </a:p>
          <a:p>
            <a:r>
              <a:rPr lang="cs-CZ" sz="4400" dirty="0" smtClean="0"/>
              <a:t>3 + 9 = 3 + 7 + 2 = 		12</a:t>
            </a:r>
            <a:endParaRPr lang="cs-CZ" sz="4400" dirty="0"/>
          </a:p>
        </p:txBody>
      </p:sp>
      <p:sp>
        <p:nvSpPr>
          <p:cNvPr id="3" name="Mrak 2"/>
          <p:cNvSpPr/>
          <p:nvPr/>
        </p:nvSpPr>
        <p:spPr>
          <a:xfrm>
            <a:off x="5436096" y="116632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5425234" y="84509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5436096" y="1513355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5446683" y="213285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5478265" y="2780928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5451494" y="3431708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5461248" y="4077072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5492568" y="472514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5506347" y="544522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5533643" y="616530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13804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28360"/>
            <a:ext cx="9144000" cy="6863417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7 + 7 = 		14</a:t>
            </a:r>
          </a:p>
          <a:p>
            <a:r>
              <a:rPr lang="cs-CZ" sz="4400" dirty="0" smtClean="0"/>
              <a:t>7 + 8 = 		15</a:t>
            </a:r>
          </a:p>
          <a:p>
            <a:r>
              <a:rPr lang="cs-CZ" sz="4400" dirty="0" smtClean="0"/>
              <a:t>6 + 6 = 		12</a:t>
            </a:r>
          </a:p>
          <a:p>
            <a:r>
              <a:rPr lang="cs-CZ" sz="4400" dirty="0" smtClean="0"/>
              <a:t>9 + 9 = 		18</a:t>
            </a:r>
          </a:p>
          <a:p>
            <a:r>
              <a:rPr lang="cs-CZ" sz="4400" dirty="0" smtClean="0"/>
              <a:t>9 + 8 = 		17</a:t>
            </a:r>
          </a:p>
          <a:p>
            <a:r>
              <a:rPr lang="cs-CZ" sz="4400" dirty="0" smtClean="0"/>
              <a:t>8 + 8 = 		16</a:t>
            </a:r>
          </a:p>
          <a:p>
            <a:r>
              <a:rPr lang="cs-CZ" sz="4400" dirty="0" smtClean="0"/>
              <a:t>5 + 6 = 		11</a:t>
            </a:r>
          </a:p>
          <a:p>
            <a:r>
              <a:rPr lang="cs-CZ" sz="4400" dirty="0" smtClean="0"/>
              <a:t>4 + 8 = 		12</a:t>
            </a:r>
          </a:p>
          <a:p>
            <a:r>
              <a:rPr lang="cs-CZ" sz="4400" dirty="0" smtClean="0"/>
              <a:t>3 + 9 = 		12</a:t>
            </a:r>
          </a:p>
          <a:p>
            <a:r>
              <a:rPr lang="cs-CZ" sz="4400" dirty="0" smtClean="0"/>
              <a:t>9 + 3 = 		12</a:t>
            </a:r>
            <a:endParaRPr lang="cs-CZ" sz="4400" dirty="0"/>
          </a:p>
        </p:txBody>
      </p:sp>
      <p:sp>
        <p:nvSpPr>
          <p:cNvPr id="3" name="Mrak 2"/>
          <p:cNvSpPr/>
          <p:nvPr/>
        </p:nvSpPr>
        <p:spPr>
          <a:xfrm>
            <a:off x="2733531" y="105273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2693886" y="1700808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2713250" y="2420888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2729172" y="2996952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2713250" y="369824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729172" y="436510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2799817" y="508518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2699792" y="5726914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2724944" y="6371646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Mrak 11"/>
          <p:cNvSpPr/>
          <p:nvPr/>
        </p:nvSpPr>
        <p:spPr>
          <a:xfrm>
            <a:off x="2716062" y="327572"/>
            <a:ext cx="864096" cy="576064"/>
          </a:xfrm>
          <a:prstGeom prst="cloud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07719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5212" y="33048"/>
            <a:ext cx="8858788" cy="6740307"/>
          </a:xfrm>
          <a:prstGeom prst="rect">
            <a:avLst/>
          </a:prstGeom>
          <a:solidFill>
            <a:srgbClr val="FFFF00"/>
          </a:solidFill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 + 9 = 		13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8 + 3 = 		11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3 + 9 = 		12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5 + 8 = 		13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6 + 7 = 		13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7 + 5 = 		12</a:t>
            </a:r>
          </a:p>
          <a:p>
            <a:pPr algn="ctr"/>
            <a:r>
              <a:rPr lang="cs-CZ" sz="54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9 + 9 = 		18</a:t>
            </a:r>
          </a:p>
          <a:p>
            <a:pPr algn="ctr"/>
            <a:r>
              <a:rPr lang="cs-CZ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4 + 8 = 		12</a:t>
            </a:r>
            <a:endParaRPr lang="cs-CZ" sz="54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4" name="Mrak 3"/>
          <p:cNvSpPr/>
          <p:nvPr/>
        </p:nvSpPr>
        <p:spPr>
          <a:xfrm>
            <a:off x="6012160" y="188640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6085590" y="835060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147464" y="1700808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6072985" y="2492896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6059337" y="3387642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6117704" y="4179730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6117704" y="4963292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Mrak 10"/>
          <p:cNvSpPr/>
          <p:nvPr/>
        </p:nvSpPr>
        <p:spPr>
          <a:xfrm>
            <a:off x="6093004" y="5938154"/>
            <a:ext cx="1008112" cy="792088"/>
          </a:xfrm>
          <a:prstGeom prst="cloud">
            <a:avLst/>
          </a:prstGeom>
          <a:solidFill>
            <a:schemeClr val="bg1">
              <a:lumMod val="8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010260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335830" y="116632"/>
            <a:ext cx="4006225" cy="674030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8 + 8 =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16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9 + 4 =</a:t>
            </a:r>
            <a:r>
              <a:rPr lang="cs-CZ" sz="5400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13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8 + 7 = 15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4 + 7 = 11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3 + 8 = 11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5 + 6 = 11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7 + 5 = 12</a:t>
            </a:r>
          </a:p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   9 + 9 = 18		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Mrak 2"/>
          <p:cNvSpPr/>
          <p:nvPr/>
        </p:nvSpPr>
        <p:spPr>
          <a:xfrm>
            <a:off x="4097314" y="334255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Mrak 3"/>
          <p:cNvSpPr/>
          <p:nvPr/>
        </p:nvSpPr>
        <p:spPr>
          <a:xfrm>
            <a:off x="3085830" y="1164298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Mrak 4"/>
          <p:cNvSpPr/>
          <p:nvPr/>
        </p:nvSpPr>
        <p:spPr>
          <a:xfrm>
            <a:off x="4097314" y="1822285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4084712" y="2708920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>
            <a:off x="3085830" y="3573016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4084712" y="4365104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>
            <a:off x="3027732" y="5157192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3059832" y="6021288"/>
            <a:ext cx="432048" cy="648072"/>
          </a:xfrm>
          <a:prstGeom prst="cloud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9418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1124744"/>
            <a:ext cx="792088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Danuše Manová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          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dirty="0"/>
              <a:t>Vytvořeno:  2011, upraveno 2013</a:t>
            </a:r>
          </a:p>
        </p:txBody>
      </p:sp>
    </p:spTree>
    <p:extLst>
      <p:ext uri="{BB962C8B-B14F-4D97-AF65-F5344CB8AC3E}">
        <p14:creationId xmlns:p14="http://schemas.microsoft.com/office/powerpoint/2010/main" val="42007476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216</TotalTime>
  <Words>443</Words>
  <Application>Microsoft Office PowerPoint</Application>
  <PresentationFormat>Předvádění na obrazovce (4:3)</PresentationFormat>
  <Paragraphs>135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VLASTNIK</cp:lastModifiedBy>
  <cp:revision>32</cp:revision>
  <dcterms:modified xsi:type="dcterms:W3CDTF">2013-03-27T09:22:29Z</dcterms:modified>
</cp:coreProperties>
</file>