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60" r:id="rId2"/>
    <p:sldId id="269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B5B"/>
    <a:srgbClr val="C9A6E4"/>
    <a:srgbClr val="BA130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687763"/>
            <a:ext cx="9001000" cy="14700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3600" dirty="0" smtClean="0">
                <a:solidFill>
                  <a:schemeClr val="accent1">
                    <a:lumMod val="50000"/>
                  </a:schemeClr>
                </a:solidFill>
              </a:rPr>
              <a:t>VY_32_INOVACE_01_</a:t>
            </a:r>
            <a:br>
              <a:rPr lang="cs-CZ" sz="3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3600" dirty="0" smtClean="0">
                <a:solidFill>
                  <a:schemeClr val="accent1">
                    <a:lumMod val="50000"/>
                  </a:schemeClr>
                </a:solidFill>
              </a:rPr>
              <a:t>Sčítání do 1000 s přechodem přes 100</a:t>
            </a:r>
            <a:endParaRPr lang="cs-CZ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1" y="1819275"/>
            <a:ext cx="9144000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 smtClean="0"/>
              <a:t>Matematika a její aplikace</a:t>
            </a:r>
          </a:p>
          <a:p>
            <a:pPr algn="ctr" eaLnBrk="1" hangingPunct="1"/>
            <a:r>
              <a:rPr lang="cs-CZ" sz="3200" dirty="0" smtClean="0"/>
              <a:t>3. ročník</a:t>
            </a:r>
          </a:p>
          <a:p>
            <a:pPr algn="ctr" eaLnBrk="1" hangingPunct="1"/>
            <a:r>
              <a:rPr lang="cs-CZ" sz="2800" dirty="0" smtClean="0"/>
              <a:t>Téma: Sčítání do 1000 s přechodem přes 100</a:t>
            </a:r>
            <a:endParaRPr lang="cs-CZ" sz="2800" dirty="0"/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41028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2800" dirty="0" smtClean="0"/>
              <a:t>Vytvořeno: 2011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25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  <a:endParaRPr lang="cs-CZ" sz="5400" b="1" cap="all" spc="0" dirty="0">
              <a:ln w="0">
                <a:solidFill>
                  <a:schemeClr val="accent6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2276872"/>
            <a:ext cx="85689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rgbClr val="002060"/>
                </a:solidFill>
              </a:rPr>
              <a:t>Výukový materiál je určen pro žáky 3. ročníku.</a:t>
            </a:r>
          </a:p>
          <a:p>
            <a:pPr algn="just"/>
            <a:r>
              <a:rPr lang="cs-CZ" sz="2800" b="1" dirty="0" smtClean="0">
                <a:solidFill>
                  <a:srgbClr val="002060"/>
                </a:solidFill>
              </a:rPr>
              <a:t>Obsahuje vysvětlení látky a procvičování příkladů na sčítání do 1000 s přechodem přes 100. </a:t>
            </a:r>
          </a:p>
          <a:p>
            <a:pPr algn="just"/>
            <a:endParaRPr lang="cs-CZ" sz="28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89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6632"/>
            <a:ext cx="532859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SČÍTÁNÍ ZPAMĚTI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700808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160 + 70 = ( 160 + 40 ) + 30 = 230</a:t>
            </a:r>
            <a:endParaRPr lang="cs-CZ" sz="2800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2627785" y="2190081"/>
            <a:ext cx="720080" cy="33833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210268" y="2631976"/>
            <a:ext cx="5597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40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01715" y="2624329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6486" y="2631976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30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077072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590 + 90 = ( 590 + 10 ) + 80 = 680</a:t>
            </a:r>
            <a:endParaRPr lang="cs-CZ" sz="2800" dirty="0"/>
          </a:p>
        </p:txBody>
      </p:sp>
      <p:sp>
        <p:nvSpPr>
          <p:cNvPr id="9" name="Rovnoramenný trojúhelník 8"/>
          <p:cNvSpPr/>
          <p:nvPr/>
        </p:nvSpPr>
        <p:spPr>
          <a:xfrm>
            <a:off x="2627785" y="4600292"/>
            <a:ext cx="792088" cy="360040"/>
          </a:xfrm>
          <a:prstGeom prst="triangle">
            <a:avLst>
              <a:gd name="adj" fmla="val 4908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210268" y="5013993"/>
            <a:ext cx="5597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10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70037" y="5013993"/>
            <a:ext cx="614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+ 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06486" y="5035947"/>
            <a:ext cx="5597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80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40001" y="1302331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200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37997" y="3722046"/>
            <a:ext cx="618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600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05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6632"/>
            <a:ext cx="532859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SČÍTÁNÍ ZPAMĚTI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70080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240 + 90 =                       </a:t>
            </a:r>
            <a:endParaRPr lang="cs-CZ" sz="2800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619672" y="2054860"/>
            <a:ext cx="720080" cy="33833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27586" y="2492896"/>
            <a:ext cx="53610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75263" y="2492896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58330" y="2492896"/>
            <a:ext cx="511708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077072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590 + 90 =</a:t>
            </a:r>
            <a:endParaRPr lang="cs-CZ" sz="2800" dirty="0"/>
          </a:p>
        </p:txBody>
      </p:sp>
      <p:sp>
        <p:nvSpPr>
          <p:cNvPr id="9" name="Rovnoramenný trojúhelník 8"/>
          <p:cNvSpPr/>
          <p:nvPr/>
        </p:nvSpPr>
        <p:spPr>
          <a:xfrm>
            <a:off x="1604870" y="4439686"/>
            <a:ext cx="792088" cy="360040"/>
          </a:xfrm>
          <a:prstGeom prst="triangle">
            <a:avLst>
              <a:gd name="adj" fmla="val 4908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227586" y="4958189"/>
            <a:ext cx="53610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494116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+ 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47481" y="4941168"/>
            <a:ext cx="522557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1302331"/>
            <a:ext cx="57606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7585" y="3707740"/>
            <a:ext cx="57606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02580" y="1700808"/>
            <a:ext cx="2561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730 + 80 = 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44008" y="407035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850 + 70 =</a:t>
            </a:r>
            <a:endParaRPr lang="cs-CZ" sz="2800" dirty="0"/>
          </a:p>
        </p:txBody>
      </p:sp>
      <p:sp>
        <p:nvSpPr>
          <p:cNvPr id="17" name="Rovnoramenný trojúhelník 16"/>
          <p:cNvSpPr/>
          <p:nvPr/>
        </p:nvSpPr>
        <p:spPr>
          <a:xfrm>
            <a:off x="5487391" y="2081096"/>
            <a:ext cx="723902" cy="328300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5487390" y="4445470"/>
            <a:ext cx="792088" cy="35425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5148065" y="2519773"/>
            <a:ext cx="504056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800"/>
            </a:lvl1pPr>
          </a:lstStyle>
          <a:p>
            <a:r>
              <a:rPr lang="cs-CZ" dirty="0"/>
              <a:t>    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084168" y="2511882"/>
            <a:ext cx="52477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70285" y="1302331"/>
            <a:ext cx="55535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88930" y="3720604"/>
            <a:ext cx="503149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148065" y="4958189"/>
            <a:ext cx="504056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084169" y="4958189"/>
            <a:ext cx="52477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663233" y="2522201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724128" y="4958652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3058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6632"/>
            <a:ext cx="532859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SČÍTÁNÍ ZPAMĚTI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71663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450 + 70 =                       </a:t>
            </a:r>
            <a:endParaRPr lang="cs-CZ" sz="2800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619672" y="2054860"/>
            <a:ext cx="720080" cy="33833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27586" y="2492896"/>
            <a:ext cx="53610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75263" y="2492896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58330" y="2492896"/>
            <a:ext cx="511708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077072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290 + 30 =</a:t>
            </a:r>
            <a:endParaRPr lang="cs-CZ" sz="2800" dirty="0"/>
          </a:p>
        </p:txBody>
      </p:sp>
      <p:sp>
        <p:nvSpPr>
          <p:cNvPr id="9" name="Rovnoramenný trojúhelník 8"/>
          <p:cNvSpPr/>
          <p:nvPr/>
        </p:nvSpPr>
        <p:spPr>
          <a:xfrm>
            <a:off x="1604870" y="4451254"/>
            <a:ext cx="792088" cy="360040"/>
          </a:xfrm>
          <a:prstGeom prst="triangle">
            <a:avLst>
              <a:gd name="adj" fmla="val 4908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227586" y="4958189"/>
            <a:ext cx="53610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494116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+ 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47481" y="4941168"/>
            <a:ext cx="522557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1302331"/>
            <a:ext cx="57606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7585" y="3707740"/>
            <a:ext cx="57606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02580" y="1667958"/>
            <a:ext cx="2561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680 + 40 = 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44008" y="407035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860 + 60 =</a:t>
            </a:r>
            <a:endParaRPr lang="cs-CZ" sz="2800" dirty="0"/>
          </a:p>
        </p:txBody>
      </p:sp>
      <p:sp>
        <p:nvSpPr>
          <p:cNvPr id="17" name="Rovnoramenný trojúhelník 16"/>
          <p:cNvSpPr/>
          <p:nvPr/>
        </p:nvSpPr>
        <p:spPr>
          <a:xfrm>
            <a:off x="5487391" y="2081096"/>
            <a:ext cx="723902" cy="328300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5487391" y="4451254"/>
            <a:ext cx="792088" cy="35425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5148065" y="2519773"/>
            <a:ext cx="504056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800"/>
            </a:lvl1pPr>
          </a:lstStyle>
          <a:p>
            <a:r>
              <a:rPr lang="cs-CZ" dirty="0"/>
              <a:t>    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084168" y="2511882"/>
            <a:ext cx="52477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70285" y="1302331"/>
            <a:ext cx="55535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88930" y="3720604"/>
            <a:ext cx="503149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148065" y="4958189"/>
            <a:ext cx="504056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084169" y="4958189"/>
            <a:ext cx="52477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686589" y="2531079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686589" y="4941168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1960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6632"/>
            <a:ext cx="532859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SČÍTÁNÍ ZPAMĚTI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69376" y="1659081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840 + 70 =                       </a:t>
            </a:r>
            <a:endParaRPr lang="cs-CZ" sz="2800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619672" y="2054860"/>
            <a:ext cx="720080" cy="33833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27586" y="2492896"/>
            <a:ext cx="53610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75263" y="2492896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58330" y="2492896"/>
            <a:ext cx="511708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077072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370 + 60 =</a:t>
            </a:r>
            <a:endParaRPr lang="cs-CZ" sz="2800" dirty="0"/>
          </a:p>
        </p:txBody>
      </p:sp>
      <p:sp>
        <p:nvSpPr>
          <p:cNvPr id="9" name="Rovnoramenný trojúhelník 8"/>
          <p:cNvSpPr/>
          <p:nvPr/>
        </p:nvSpPr>
        <p:spPr>
          <a:xfrm>
            <a:off x="1619672" y="4451254"/>
            <a:ext cx="792088" cy="360040"/>
          </a:xfrm>
          <a:prstGeom prst="triangle">
            <a:avLst>
              <a:gd name="adj" fmla="val 4908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227586" y="4958189"/>
            <a:ext cx="53610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494116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+ 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47481" y="4941168"/>
            <a:ext cx="522557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1302331"/>
            <a:ext cx="57606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7585" y="3707740"/>
            <a:ext cx="57606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02580" y="1655376"/>
            <a:ext cx="2561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780 + 80 = 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44008" y="407035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840 + 70 =</a:t>
            </a:r>
            <a:endParaRPr lang="cs-CZ" sz="2800" dirty="0"/>
          </a:p>
        </p:txBody>
      </p:sp>
      <p:sp>
        <p:nvSpPr>
          <p:cNvPr id="17" name="Rovnoramenný trojúhelník 16"/>
          <p:cNvSpPr/>
          <p:nvPr/>
        </p:nvSpPr>
        <p:spPr>
          <a:xfrm>
            <a:off x="5487391" y="2081096"/>
            <a:ext cx="723902" cy="328300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5487390" y="4445470"/>
            <a:ext cx="792088" cy="35425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5148065" y="2519773"/>
            <a:ext cx="504056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800"/>
            </a:lvl1pPr>
          </a:lstStyle>
          <a:p>
            <a:r>
              <a:rPr lang="cs-CZ" dirty="0"/>
              <a:t>    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084168" y="2511882"/>
            <a:ext cx="52477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70285" y="1302331"/>
            <a:ext cx="55535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88930" y="3720604"/>
            <a:ext cx="503149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148065" y="4958189"/>
            <a:ext cx="504056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084169" y="4958189"/>
            <a:ext cx="52477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697325" y="2519773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711951" y="5013176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6298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6632"/>
            <a:ext cx="532859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SČÍTÁNÍ ZPAMĚTI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69376" y="1659081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750 + 60 =                       </a:t>
            </a:r>
            <a:endParaRPr lang="cs-CZ" sz="2800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619672" y="2054860"/>
            <a:ext cx="720080" cy="33833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27586" y="2492896"/>
            <a:ext cx="53610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75263" y="2492896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58330" y="2492896"/>
            <a:ext cx="511708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077072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380 + 40 =</a:t>
            </a:r>
            <a:endParaRPr lang="cs-CZ" sz="2800" dirty="0"/>
          </a:p>
        </p:txBody>
      </p:sp>
      <p:sp>
        <p:nvSpPr>
          <p:cNvPr id="9" name="Rovnoramenný trojúhelník 8"/>
          <p:cNvSpPr/>
          <p:nvPr/>
        </p:nvSpPr>
        <p:spPr>
          <a:xfrm>
            <a:off x="1619672" y="4451254"/>
            <a:ext cx="792088" cy="360040"/>
          </a:xfrm>
          <a:prstGeom prst="triangle">
            <a:avLst>
              <a:gd name="adj" fmla="val 4908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227586" y="4958189"/>
            <a:ext cx="53610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494116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+ 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47481" y="4941168"/>
            <a:ext cx="522557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1302331"/>
            <a:ext cx="57606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7585" y="3707740"/>
            <a:ext cx="57606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02580" y="1655376"/>
            <a:ext cx="2561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280 + 50 = 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44008" y="407035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140 + 90 =</a:t>
            </a:r>
            <a:endParaRPr lang="cs-CZ" sz="2800" dirty="0"/>
          </a:p>
        </p:txBody>
      </p:sp>
      <p:sp>
        <p:nvSpPr>
          <p:cNvPr id="17" name="Rovnoramenný trojúhelník 16"/>
          <p:cNvSpPr/>
          <p:nvPr/>
        </p:nvSpPr>
        <p:spPr>
          <a:xfrm>
            <a:off x="5487391" y="2081096"/>
            <a:ext cx="723902" cy="328300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5487390" y="4445470"/>
            <a:ext cx="792088" cy="354256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5148065" y="2519773"/>
            <a:ext cx="504056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800"/>
            </a:lvl1pPr>
          </a:lstStyle>
          <a:p>
            <a:r>
              <a:rPr lang="cs-CZ" dirty="0"/>
              <a:t>    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084168" y="2511882"/>
            <a:ext cx="52477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70285" y="1302331"/>
            <a:ext cx="55535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88930" y="3720604"/>
            <a:ext cx="503149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148065" y="4958189"/>
            <a:ext cx="504056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084169" y="4958189"/>
            <a:ext cx="52477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697325" y="2519773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711951" y="5013176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84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6632"/>
            <a:ext cx="532859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SČÍTÁNÍ ZPAMĚTI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7632" y="1411287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780 + 30 =</a:t>
            </a:r>
          </a:p>
          <a:p>
            <a:r>
              <a:rPr lang="cs-CZ" sz="2000" b="1" dirty="0" smtClean="0">
                <a:solidFill>
                  <a:srgbClr val="0070C0"/>
                </a:solidFill>
              </a:rPr>
              <a:t>450 + 60 =</a:t>
            </a:r>
          </a:p>
          <a:p>
            <a:r>
              <a:rPr lang="cs-CZ" sz="2000" b="1" dirty="0" smtClean="0">
                <a:solidFill>
                  <a:srgbClr val="0070C0"/>
                </a:solidFill>
              </a:rPr>
              <a:t>370 + 70 =</a:t>
            </a:r>
          </a:p>
          <a:p>
            <a:r>
              <a:rPr lang="cs-CZ" sz="2000" b="1" dirty="0" smtClean="0">
                <a:solidFill>
                  <a:srgbClr val="0070C0"/>
                </a:solidFill>
              </a:rPr>
              <a:t>690 + 50 =</a:t>
            </a:r>
          </a:p>
          <a:p>
            <a:r>
              <a:rPr lang="cs-CZ" sz="2000" b="1" dirty="0" smtClean="0">
                <a:solidFill>
                  <a:srgbClr val="0070C0"/>
                </a:solidFill>
              </a:rPr>
              <a:t>260 + 60 =</a:t>
            </a:r>
          </a:p>
          <a:p>
            <a:r>
              <a:rPr lang="cs-CZ" sz="2000" b="1" dirty="0" smtClean="0">
                <a:solidFill>
                  <a:srgbClr val="0070C0"/>
                </a:solidFill>
              </a:rPr>
              <a:t>360 + 70 =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1440638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810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510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440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740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320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430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03848" y="1440638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340 + 80 =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790 + 60 =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560 + 70 =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830 + 90 =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770 + 40 =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360 + 60 =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40152" y="1449515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280 + 40 =</a:t>
            </a:r>
          </a:p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850 + 70 =</a:t>
            </a:r>
          </a:p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570 + 80 =</a:t>
            </a:r>
          </a:p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790 + 70 =</a:t>
            </a:r>
          </a:p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160 + 50 =</a:t>
            </a:r>
          </a:p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460 + 90 =</a:t>
            </a:r>
            <a:endParaRPr lang="cs-CZ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20072" y="1449515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420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850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630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920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810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420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956376" y="1440638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320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920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650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860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210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550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4587" y="4221088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550 + 80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690 + 20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820 + 90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350 + 60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760 + 70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370 + 50 =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27519" y="4216405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750 + 70 =</a:t>
            </a:r>
          </a:p>
          <a:p>
            <a:r>
              <a:rPr lang="cs-CZ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470 + 60 =</a:t>
            </a:r>
          </a:p>
          <a:p>
            <a:r>
              <a:rPr lang="cs-CZ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390 + 70 =</a:t>
            </a:r>
          </a:p>
          <a:p>
            <a:r>
              <a:rPr lang="cs-CZ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890 + 50 =</a:t>
            </a:r>
          </a:p>
          <a:p>
            <a:r>
              <a:rPr lang="cs-CZ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280 + 60 =</a:t>
            </a:r>
          </a:p>
          <a:p>
            <a:r>
              <a:rPr lang="cs-CZ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660 + 70 =</a:t>
            </a:r>
            <a:endParaRPr lang="cs-CZ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20057" y="4216405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90099"/>
                </a:solidFill>
              </a:rPr>
              <a:t>360 + 80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830 + 90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740 + 80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550 + 60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490 + 50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380 + 40 =</a:t>
            </a:r>
            <a:endParaRPr lang="cs-CZ" sz="2000" b="1" dirty="0">
              <a:solidFill>
                <a:srgbClr val="990099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968224" y="4202596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440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920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820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610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540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420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4210746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820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530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460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940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340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730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339751" y="4210746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630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710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910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410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830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420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480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6632"/>
            <a:ext cx="532859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SČÍTÁNÍ ZPAMĚTI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7632" y="1411287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BA1306"/>
                </a:solidFill>
              </a:rPr>
              <a:t>880 + 30 =</a:t>
            </a:r>
          </a:p>
          <a:p>
            <a:r>
              <a:rPr lang="cs-CZ" sz="2000" b="1" dirty="0" smtClean="0">
                <a:solidFill>
                  <a:srgbClr val="BA1306"/>
                </a:solidFill>
              </a:rPr>
              <a:t>750 + 60 =</a:t>
            </a:r>
          </a:p>
          <a:p>
            <a:r>
              <a:rPr lang="cs-CZ" sz="2000" b="1" dirty="0" smtClean="0">
                <a:solidFill>
                  <a:srgbClr val="BA1306"/>
                </a:solidFill>
              </a:rPr>
              <a:t>670 + 70 =</a:t>
            </a:r>
          </a:p>
          <a:p>
            <a:r>
              <a:rPr lang="cs-CZ" sz="2000" b="1" dirty="0" smtClean="0">
                <a:solidFill>
                  <a:srgbClr val="BA1306"/>
                </a:solidFill>
              </a:rPr>
              <a:t>590 + 50 =</a:t>
            </a:r>
          </a:p>
          <a:p>
            <a:r>
              <a:rPr lang="cs-CZ" sz="2000" b="1" dirty="0" smtClean="0">
                <a:solidFill>
                  <a:srgbClr val="BA1306"/>
                </a:solidFill>
              </a:rPr>
              <a:t>160 + 60 =</a:t>
            </a:r>
          </a:p>
          <a:p>
            <a:r>
              <a:rPr lang="cs-CZ" sz="2000" b="1" dirty="0" smtClean="0">
                <a:solidFill>
                  <a:srgbClr val="BA1306"/>
                </a:solidFill>
              </a:rPr>
              <a:t>760 + 70 =</a:t>
            </a:r>
            <a:endParaRPr lang="cs-CZ" sz="2000" b="1" dirty="0">
              <a:solidFill>
                <a:srgbClr val="BA130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1440638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910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810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740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640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220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830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03848" y="1440638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6B5B"/>
                </a:solidFill>
              </a:rPr>
              <a:t>340 + 90 =</a:t>
            </a:r>
          </a:p>
          <a:p>
            <a:r>
              <a:rPr lang="cs-CZ" sz="2000" b="1" dirty="0" smtClean="0">
                <a:solidFill>
                  <a:srgbClr val="FF6B5B"/>
                </a:solidFill>
              </a:rPr>
              <a:t>790 + 30 =</a:t>
            </a:r>
          </a:p>
          <a:p>
            <a:r>
              <a:rPr lang="cs-CZ" sz="2000" b="1" dirty="0" smtClean="0">
                <a:solidFill>
                  <a:srgbClr val="FF6B5B"/>
                </a:solidFill>
              </a:rPr>
              <a:t>560 + 50 =</a:t>
            </a:r>
          </a:p>
          <a:p>
            <a:r>
              <a:rPr lang="cs-CZ" sz="2000" b="1" dirty="0" smtClean="0">
                <a:solidFill>
                  <a:srgbClr val="FF6B5B"/>
                </a:solidFill>
              </a:rPr>
              <a:t>830 + 80 =</a:t>
            </a:r>
          </a:p>
          <a:p>
            <a:r>
              <a:rPr lang="cs-CZ" sz="2000" b="1" dirty="0" smtClean="0">
                <a:solidFill>
                  <a:srgbClr val="FF6B5B"/>
                </a:solidFill>
              </a:rPr>
              <a:t>770 + 60 =</a:t>
            </a:r>
          </a:p>
          <a:p>
            <a:r>
              <a:rPr lang="cs-CZ" sz="2000" b="1" dirty="0" smtClean="0">
                <a:solidFill>
                  <a:srgbClr val="FF6B5B"/>
                </a:solidFill>
              </a:rPr>
              <a:t>360 + 80 =</a:t>
            </a:r>
            <a:endParaRPr lang="cs-CZ" sz="2000" b="1" dirty="0">
              <a:solidFill>
                <a:srgbClr val="FF6B5B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40152" y="1449515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470 + 40 =</a:t>
            </a:r>
          </a:p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580 + 70 =</a:t>
            </a:r>
          </a:p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190 + 80 =</a:t>
            </a:r>
          </a:p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640 + 70 =</a:t>
            </a:r>
          </a:p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660 + 50 =</a:t>
            </a:r>
          </a:p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320 + 90 =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20072" y="1449515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430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820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610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910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830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440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956376" y="1440638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510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650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270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710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710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410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4587" y="4221088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730 + 80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390 + 20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540 + 90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470 + 60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860 + 70 =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360 + 50 =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27519" y="4216405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750 + 60 =</a:t>
            </a:r>
          </a:p>
          <a:p>
            <a:r>
              <a:rPr lang="cs-CZ" sz="2000" b="1" dirty="0" smtClean="0">
                <a:solidFill>
                  <a:schemeClr val="accent3"/>
                </a:solidFill>
              </a:rPr>
              <a:t>470 + 80 =</a:t>
            </a:r>
          </a:p>
          <a:p>
            <a:r>
              <a:rPr lang="cs-CZ" sz="2000" b="1" dirty="0" smtClean="0">
                <a:solidFill>
                  <a:schemeClr val="accent3"/>
                </a:solidFill>
              </a:rPr>
              <a:t>390 + 20 =</a:t>
            </a:r>
          </a:p>
          <a:p>
            <a:r>
              <a:rPr lang="cs-CZ" sz="2000" b="1" dirty="0" smtClean="0">
                <a:solidFill>
                  <a:schemeClr val="accent3"/>
                </a:solidFill>
              </a:rPr>
              <a:t>890 + 30 =</a:t>
            </a:r>
          </a:p>
          <a:p>
            <a:r>
              <a:rPr lang="cs-CZ" sz="2000" b="1" dirty="0" smtClean="0">
                <a:solidFill>
                  <a:schemeClr val="accent3"/>
                </a:solidFill>
              </a:rPr>
              <a:t>280 + 40 =</a:t>
            </a:r>
          </a:p>
          <a:p>
            <a:r>
              <a:rPr lang="cs-CZ" sz="2000" b="1" dirty="0" smtClean="0">
                <a:solidFill>
                  <a:schemeClr val="accent3"/>
                </a:solidFill>
              </a:rPr>
              <a:t>660 + 50 =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20057" y="4216405"/>
            <a:ext cx="14702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90099"/>
                </a:solidFill>
              </a:rPr>
              <a:t>370 + 50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820 + 90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760 + 60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570 + 70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480 + 80 =</a:t>
            </a:r>
          </a:p>
          <a:p>
            <a:r>
              <a:rPr lang="cs-CZ" sz="2000" b="1" dirty="0" smtClean="0">
                <a:solidFill>
                  <a:srgbClr val="990099"/>
                </a:solidFill>
              </a:rPr>
              <a:t>390 + 90 =</a:t>
            </a:r>
            <a:endParaRPr lang="cs-CZ" sz="2000" b="1" dirty="0">
              <a:solidFill>
                <a:srgbClr val="990099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968224" y="4202596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420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910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820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640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560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480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4210746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810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550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410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920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320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710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339751" y="4210746"/>
            <a:ext cx="636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810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410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630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530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930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410</a:t>
            </a:r>
            <a:endParaRPr lang="cs-CZ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9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792954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 smtClean="0"/>
              <a:t>Autor: Ing</a:t>
            </a:r>
            <a:r>
              <a:rPr lang="cs-CZ" sz="2000" dirty="0"/>
              <a:t>. Hana </a:t>
            </a:r>
            <a:r>
              <a:rPr lang="cs-CZ" sz="2000" dirty="0" smtClean="0"/>
              <a:t>Adamcová</a:t>
            </a:r>
          </a:p>
          <a:p>
            <a:pPr eaLnBrk="1" hangingPunct="1"/>
            <a:r>
              <a:rPr lang="cs-CZ" sz="2000" dirty="0" smtClean="0"/>
              <a:t>Základní škola a mateřská škola</a:t>
            </a:r>
            <a:r>
              <a:rPr lang="cs-CZ" sz="2000" dirty="0" smtClean="0"/>
              <a:t> </a:t>
            </a:r>
            <a:r>
              <a:rPr lang="cs-CZ" sz="2000" dirty="0" smtClean="0"/>
              <a:t>Liběšice, okres </a:t>
            </a:r>
            <a:r>
              <a:rPr lang="cs-CZ" sz="2000" dirty="0" smtClean="0"/>
              <a:t>Louny, příspěvková </a:t>
            </a:r>
            <a:br>
              <a:rPr lang="cs-CZ" sz="2000" dirty="0" smtClean="0"/>
            </a:br>
            <a:r>
              <a:rPr lang="cs-CZ" sz="2000" dirty="0" smtClean="0"/>
              <a:t>organizace</a:t>
            </a:r>
            <a:endParaRPr lang="cs-CZ" sz="2000" dirty="0" smtClean="0"/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39179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111</TotalTime>
  <Words>566</Words>
  <Application>Microsoft Office PowerPoint</Application>
  <PresentationFormat>Předvádění na obrazovce (4:3)</PresentationFormat>
  <Paragraphs>211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VY_32_INOVACE_01_ Sčítání do 1000 s přechodem přes 100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do 1000 s přechodem přes 100</dc:title>
  <dc:creator>Hanka</dc:creator>
  <cp:lastModifiedBy>VLASTNIK</cp:lastModifiedBy>
  <cp:revision>29</cp:revision>
  <dcterms:created xsi:type="dcterms:W3CDTF">2011-04-16T14:13:04Z</dcterms:created>
  <dcterms:modified xsi:type="dcterms:W3CDTF">2013-03-27T09:40:32Z</dcterms:modified>
</cp:coreProperties>
</file>