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49868-9AD5-4A4A-8391-B69C4A2D8139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33EA489-AC48-4C49-90FD-68DEA368FD8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49868-9AD5-4A4A-8391-B69C4A2D8139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EA489-AC48-4C49-90FD-68DEA368FD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49868-9AD5-4A4A-8391-B69C4A2D8139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EA489-AC48-4C49-90FD-68DEA368FD8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49868-9AD5-4A4A-8391-B69C4A2D8139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EA489-AC48-4C49-90FD-68DEA368FD8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49868-9AD5-4A4A-8391-B69C4A2D8139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EA489-AC48-4C49-90FD-68DEA368FD8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49868-9AD5-4A4A-8391-B69C4A2D8139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EA489-AC48-4C49-90FD-68DEA368FD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49868-9AD5-4A4A-8391-B69C4A2D8139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EA489-AC48-4C49-90FD-68DEA368FD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49868-9AD5-4A4A-8391-B69C4A2D8139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EA489-AC48-4C49-90FD-68DEA368FD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49868-9AD5-4A4A-8391-B69C4A2D8139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EA489-AC48-4C49-90FD-68DEA368FD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49868-9AD5-4A4A-8391-B69C4A2D8139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EA489-AC48-4C49-90FD-68DEA368FD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49868-9AD5-4A4A-8391-B69C4A2D8139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EA489-AC48-4C49-90FD-68DEA368FD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CB49868-9AD5-4A4A-8391-B69C4A2D8139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33EA489-AC48-4C49-90FD-68DEA368FD8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43639" y="836712"/>
            <a:ext cx="7920880" cy="4278094"/>
          </a:xfrm>
          <a:prstGeom prst="rect">
            <a:avLst/>
          </a:prstGeom>
          <a:noFill/>
          <a:ln w="57150">
            <a:solidFill>
              <a:srgbClr val="C00000"/>
            </a:solidFill>
          </a:ln>
          <a:effectLst>
            <a:glow rad="215900">
              <a:srgbClr val="C0000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C00000"/>
                </a:solidFill>
              </a:rPr>
              <a:t>Odměřujeme </a:t>
            </a:r>
            <a:r>
              <a:rPr lang="cs-CZ" sz="8000" b="1" dirty="0" smtClean="0">
                <a:solidFill>
                  <a:srgbClr val="C00000"/>
                </a:solidFill>
              </a:rPr>
              <a:t>na</a:t>
            </a:r>
            <a:r>
              <a:rPr lang="cs-CZ" sz="8000" b="1" dirty="0" smtClean="0">
                <a:solidFill>
                  <a:srgbClr val="C00000"/>
                </a:solidFill>
              </a:rPr>
              <a:t>:</a:t>
            </a:r>
          </a:p>
          <a:p>
            <a:endParaRPr lang="cs-CZ" sz="3200" dirty="0" smtClean="0">
              <a:solidFill>
                <a:srgbClr val="C00000"/>
              </a:solidFill>
            </a:endParaRPr>
          </a:p>
          <a:p>
            <a:r>
              <a:rPr lang="cs-CZ" sz="8000" dirty="0">
                <a:solidFill>
                  <a:srgbClr val="C00000"/>
                </a:solidFill>
              </a:rPr>
              <a:t>	</a:t>
            </a:r>
            <a:r>
              <a:rPr lang="cs-CZ" sz="8000" dirty="0" smtClean="0">
                <a:solidFill>
                  <a:srgbClr val="C00000"/>
                </a:solidFill>
              </a:rPr>
              <a:t>			litry</a:t>
            </a:r>
          </a:p>
          <a:p>
            <a:r>
              <a:rPr lang="cs-CZ" sz="8000" dirty="0">
                <a:solidFill>
                  <a:srgbClr val="C00000"/>
                </a:solidFill>
              </a:rPr>
              <a:t>	</a:t>
            </a:r>
            <a:r>
              <a:rPr lang="cs-CZ" sz="8000" dirty="0" smtClean="0">
                <a:solidFill>
                  <a:srgbClr val="C00000"/>
                </a:solidFill>
              </a:rPr>
              <a:t>			hektolitry</a:t>
            </a:r>
            <a:endParaRPr lang="cs-CZ" sz="8000" dirty="0">
              <a:solidFill>
                <a:srgbClr val="C0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3" y="3212976"/>
            <a:ext cx="2743071" cy="3096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4102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332656"/>
            <a:ext cx="734481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solidFill>
                  <a:srgbClr val="C00000"/>
                </a:solidFill>
              </a:rPr>
              <a:t>Přečti:</a:t>
            </a:r>
          </a:p>
          <a:p>
            <a:endParaRPr lang="cs-CZ" sz="4000" b="1" dirty="0">
              <a:solidFill>
                <a:srgbClr val="C00000"/>
              </a:solidFill>
            </a:endParaRPr>
          </a:p>
          <a:p>
            <a:r>
              <a:rPr lang="cs-CZ" sz="4000" b="1" dirty="0" smtClean="0">
                <a:solidFill>
                  <a:srgbClr val="C00000"/>
                </a:solidFill>
              </a:rPr>
              <a:t>1 litr  = 1 l</a:t>
            </a:r>
            <a:endParaRPr lang="cs-CZ" sz="4000" b="1" dirty="0">
              <a:solidFill>
                <a:srgbClr val="C0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2203" y="277656"/>
            <a:ext cx="1212948" cy="204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4685" y="3933056"/>
            <a:ext cx="2185231" cy="223779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9045" y="2745778"/>
            <a:ext cx="2679263" cy="33155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3574" y="815234"/>
            <a:ext cx="1494062" cy="1855127"/>
          </a:xfrm>
          <a:prstGeom prst="rect">
            <a:avLst/>
          </a:prstGeom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753827"/>
            <a:ext cx="1208618" cy="29504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79240" y="5381111"/>
            <a:ext cx="720080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 l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58677" y="2094246"/>
            <a:ext cx="720080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 l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87732" y="5415035"/>
            <a:ext cx="977419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25 l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452320" y="2564904"/>
            <a:ext cx="1080120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10 l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96336" y="5738200"/>
            <a:ext cx="1080120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20 l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453715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2762525"/>
            <a:ext cx="3888432" cy="3292207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5638" y="417961"/>
            <a:ext cx="1229761" cy="177038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4163" y="4357259"/>
            <a:ext cx="1145829" cy="18969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83568" y="188640"/>
            <a:ext cx="583264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solidFill>
                  <a:srgbClr val="C00000"/>
                </a:solidFill>
              </a:rPr>
              <a:t>Přečti:</a:t>
            </a:r>
          </a:p>
          <a:p>
            <a:r>
              <a:rPr lang="cs-CZ" sz="4000" b="1" dirty="0" smtClean="0">
                <a:solidFill>
                  <a:srgbClr val="C00000"/>
                </a:solidFill>
              </a:rPr>
              <a:t>1 hektolitr = 1 hl</a:t>
            </a:r>
          </a:p>
          <a:p>
            <a:endParaRPr lang="cs-CZ" sz="4000" b="1" dirty="0">
              <a:solidFill>
                <a:srgbClr val="C00000"/>
              </a:solidFill>
            </a:endParaRPr>
          </a:p>
          <a:p>
            <a:r>
              <a:rPr lang="cs-CZ" sz="4000" b="1" dirty="0" smtClean="0">
                <a:solidFill>
                  <a:srgbClr val="C00000"/>
                </a:solidFill>
              </a:rPr>
              <a:t>1 hektolitr má 100 litrů</a:t>
            </a:r>
          </a:p>
          <a:p>
            <a:r>
              <a:rPr lang="cs-CZ" sz="4000" b="1" dirty="0" smtClean="0">
                <a:solidFill>
                  <a:srgbClr val="C00000"/>
                </a:solidFill>
              </a:rPr>
              <a:t>1 hl = 100l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21263" y="5762878"/>
            <a:ext cx="1224136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40 hl</a:t>
            </a:r>
            <a:endParaRPr lang="cs-CZ" sz="3600" b="1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2413"/>
          <a:stretch/>
        </p:blipFill>
        <p:spPr>
          <a:xfrm>
            <a:off x="-1666" y="3688030"/>
            <a:ext cx="3349530" cy="2965721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683568" y="5882640"/>
            <a:ext cx="1152128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25 hl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15639" y="2188342"/>
            <a:ext cx="912746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 hl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27077" y="5951067"/>
            <a:ext cx="1026114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 hl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511212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760" y="260648"/>
            <a:ext cx="874846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 smtClean="0">
                <a:solidFill>
                  <a:srgbClr val="C00000"/>
                </a:solidFill>
              </a:rPr>
              <a:t>Na litry odměřujeme</a:t>
            </a:r>
            <a:r>
              <a:rPr lang="cs-CZ" sz="4400" dirty="0" smtClean="0">
                <a:solidFill>
                  <a:srgbClr val="C00000"/>
                </a:solidFill>
              </a:rPr>
              <a:t>: vodu, mléko, olej, sirup, minerálky, pivo…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7617" y="1844824"/>
            <a:ext cx="8208912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 smtClean="0">
                <a:solidFill>
                  <a:srgbClr val="C00000"/>
                </a:solidFill>
              </a:rPr>
              <a:t>Na hektolitry odměřujeme</a:t>
            </a:r>
            <a:r>
              <a:rPr lang="cs-CZ" sz="4400" dirty="0" smtClean="0">
                <a:solidFill>
                  <a:srgbClr val="C00000"/>
                </a:solidFill>
              </a:rPr>
              <a:t>: mléko v mlékárnách, pivo v pivovarech, benzin v chemických závodech, limonády v sodovkárnách</a:t>
            </a:r>
            <a:r>
              <a:rPr lang="cs-CZ" sz="4400" dirty="0" smtClean="0">
                <a:solidFill>
                  <a:srgbClr val="C00000"/>
                </a:solidFill>
              </a:rPr>
              <a:t>...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7" y="4869160"/>
            <a:ext cx="8053001" cy="144655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Co ještě odměřujeme na litry, hektolitry?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245226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79928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Zdroje:</a:t>
            </a:r>
          </a:p>
          <a:p>
            <a:r>
              <a:rPr lang="cs-CZ" sz="1200" i="1" dirty="0" smtClean="0">
                <a:effectLst/>
              </a:rPr>
              <a:t>Http://www.clker.com/clipart-14861.html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2007</a:t>
            </a:r>
            <a:r>
              <a:rPr lang="cs-CZ" sz="1200" dirty="0" smtClean="0">
                <a:effectLst/>
              </a:rPr>
              <a:t> [online]. public </a:t>
            </a:r>
            <a:r>
              <a:rPr lang="cs-CZ" sz="1200" dirty="0" err="1" smtClean="0">
                <a:effectLst/>
              </a:rPr>
              <a:t>domain</a:t>
            </a:r>
            <a:r>
              <a:rPr lang="cs-CZ" sz="1200" dirty="0" smtClean="0">
                <a:effectLst/>
              </a:rPr>
              <a:t>. [cit. 2012-02-24].</a:t>
            </a:r>
          </a:p>
          <a:p>
            <a:r>
              <a:rPr lang="cs-CZ" sz="1200" i="1" dirty="0" smtClean="0">
                <a:effectLst/>
              </a:rPr>
              <a:t>Http://www.clker.com/clipart-26481.html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2009</a:t>
            </a:r>
            <a:r>
              <a:rPr lang="cs-CZ" sz="1200" dirty="0" smtClean="0">
                <a:effectLst/>
              </a:rPr>
              <a:t> [online]. public </a:t>
            </a:r>
            <a:r>
              <a:rPr lang="cs-CZ" sz="1200" dirty="0" err="1" smtClean="0">
                <a:effectLst/>
              </a:rPr>
              <a:t>domain</a:t>
            </a:r>
            <a:r>
              <a:rPr lang="cs-CZ" sz="1200" dirty="0" smtClean="0">
                <a:effectLst/>
              </a:rPr>
              <a:t>. [cit. 2012-02-24]. </a:t>
            </a:r>
          </a:p>
          <a:p>
            <a:r>
              <a:rPr lang="cs-CZ" sz="1200" i="1" dirty="0" smtClean="0">
                <a:effectLst/>
              </a:rPr>
              <a:t>Http://www.clker.com/clipart-11007.html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2007</a:t>
            </a:r>
            <a:r>
              <a:rPr lang="cs-CZ" sz="1200" dirty="0" smtClean="0">
                <a:effectLst/>
              </a:rPr>
              <a:t> [online]. public </a:t>
            </a:r>
            <a:r>
              <a:rPr lang="cs-CZ" sz="1200" dirty="0" err="1" smtClean="0">
                <a:effectLst/>
              </a:rPr>
              <a:t>domain</a:t>
            </a:r>
            <a:r>
              <a:rPr lang="cs-CZ" sz="1200" dirty="0" smtClean="0">
                <a:effectLst/>
              </a:rPr>
              <a:t>. [cit. 2012-02-24]. </a:t>
            </a:r>
          </a:p>
          <a:p>
            <a:r>
              <a:rPr lang="cs-CZ" sz="1200" i="1" dirty="0" smtClean="0">
                <a:effectLst/>
              </a:rPr>
              <a:t>Http://www.clker.com/clipart-40421.html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2009</a:t>
            </a:r>
            <a:r>
              <a:rPr lang="cs-CZ" sz="1200" dirty="0" smtClean="0">
                <a:effectLst/>
              </a:rPr>
              <a:t> [online]. public </a:t>
            </a:r>
            <a:r>
              <a:rPr lang="cs-CZ" sz="1200" dirty="0" err="1" smtClean="0">
                <a:effectLst/>
              </a:rPr>
              <a:t>domain</a:t>
            </a:r>
            <a:r>
              <a:rPr lang="cs-CZ" sz="1200" dirty="0" smtClean="0">
                <a:effectLst/>
              </a:rPr>
              <a:t>. [cit. 2012-02-24].</a:t>
            </a:r>
          </a:p>
          <a:p>
            <a:r>
              <a:rPr lang="cs-CZ" sz="1200" i="1" dirty="0" smtClean="0">
                <a:effectLst/>
              </a:rPr>
              <a:t>Http://www.clker.com/clipart-oil-barrel.html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2008</a:t>
            </a:r>
            <a:r>
              <a:rPr lang="cs-CZ" sz="1200" dirty="0" smtClean="0">
                <a:effectLst/>
              </a:rPr>
              <a:t> [online]. public </a:t>
            </a:r>
            <a:r>
              <a:rPr lang="cs-CZ" sz="1200" dirty="0" err="1" smtClean="0">
                <a:effectLst/>
              </a:rPr>
              <a:t>domain</a:t>
            </a:r>
            <a:r>
              <a:rPr lang="cs-CZ" sz="1200" dirty="0" smtClean="0">
                <a:effectLst/>
              </a:rPr>
              <a:t>. [cit. 2012-02-24]. </a:t>
            </a:r>
          </a:p>
          <a:p>
            <a:r>
              <a:rPr lang="cs-CZ" sz="1200" i="1" dirty="0" smtClean="0">
                <a:effectLst/>
              </a:rPr>
              <a:t>Http://www.clker.com/clipart-24857.html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2008</a:t>
            </a:r>
            <a:r>
              <a:rPr lang="cs-CZ" sz="1200" dirty="0" smtClean="0">
                <a:effectLst/>
              </a:rPr>
              <a:t> [online]. public </a:t>
            </a:r>
            <a:r>
              <a:rPr lang="cs-CZ" sz="1200" dirty="0" err="1" smtClean="0">
                <a:effectLst/>
              </a:rPr>
              <a:t>domain</a:t>
            </a:r>
            <a:r>
              <a:rPr lang="cs-CZ" sz="1200" dirty="0" smtClean="0">
                <a:effectLst/>
              </a:rPr>
              <a:t>. [cit. 2012-02-24].  </a:t>
            </a:r>
          </a:p>
          <a:p>
            <a:r>
              <a:rPr lang="cs-CZ" sz="1200" i="1" dirty="0" smtClean="0">
                <a:effectLst/>
              </a:rPr>
              <a:t>Http://www.clker.com/clipart-3486.html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2007</a:t>
            </a:r>
            <a:r>
              <a:rPr lang="cs-CZ" sz="1200" dirty="0" smtClean="0">
                <a:effectLst/>
              </a:rPr>
              <a:t> [online]. public </a:t>
            </a:r>
            <a:r>
              <a:rPr lang="cs-CZ" sz="1200" dirty="0" err="1" smtClean="0">
                <a:effectLst/>
              </a:rPr>
              <a:t>domain</a:t>
            </a:r>
            <a:r>
              <a:rPr lang="cs-CZ" sz="1200" dirty="0" smtClean="0">
                <a:effectLst/>
              </a:rPr>
              <a:t>. [cit. 2012-02-24]. </a:t>
            </a:r>
          </a:p>
          <a:p>
            <a:r>
              <a:rPr lang="cs-CZ" sz="1200" i="1" dirty="0" smtClean="0">
                <a:effectLst/>
              </a:rPr>
              <a:t>Http://www.clker.com/clipart-14657.html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2007</a:t>
            </a:r>
            <a:r>
              <a:rPr lang="cs-CZ" sz="1200" dirty="0" smtClean="0">
                <a:effectLst/>
              </a:rPr>
              <a:t> [online]. public </a:t>
            </a:r>
            <a:r>
              <a:rPr lang="cs-CZ" sz="1200" dirty="0" err="1" smtClean="0">
                <a:effectLst/>
              </a:rPr>
              <a:t>domain</a:t>
            </a:r>
            <a:r>
              <a:rPr lang="cs-CZ" sz="1200" dirty="0" smtClean="0">
                <a:effectLst/>
              </a:rPr>
              <a:t>. [cit. 2012-02-24]. </a:t>
            </a:r>
          </a:p>
          <a:p>
            <a:r>
              <a:rPr lang="cs-CZ" sz="1200" i="1" dirty="0" smtClean="0">
                <a:effectLst/>
              </a:rPr>
              <a:t>Http://www.clker.com/clipart-77882.html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2010</a:t>
            </a:r>
            <a:r>
              <a:rPr lang="cs-CZ" sz="1200" dirty="0" smtClean="0">
                <a:effectLst/>
              </a:rPr>
              <a:t> [online]. public </a:t>
            </a:r>
            <a:r>
              <a:rPr lang="cs-CZ" sz="1200" dirty="0" err="1" smtClean="0">
                <a:effectLst/>
              </a:rPr>
              <a:t>domain</a:t>
            </a:r>
            <a:r>
              <a:rPr lang="cs-CZ" sz="1200" dirty="0" smtClean="0">
                <a:effectLst/>
              </a:rPr>
              <a:t>. [cit. 2012-02-24].</a:t>
            </a:r>
          </a:p>
          <a:p>
            <a:r>
              <a:rPr lang="cs-CZ" sz="1200" i="1" dirty="0" smtClean="0">
                <a:effectLst/>
              </a:rPr>
              <a:t>Http</a:t>
            </a:r>
            <a:r>
              <a:rPr lang="cs-CZ" sz="1200" i="1" dirty="0" smtClean="0">
                <a:effectLst/>
              </a:rPr>
              <a:t>://www.clker.com/clipart-26320.html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2009</a:t>
            </a:r>
            <a:r>
              <a:rPr lang="cs-CZ" sz="1200" dirty="0" smtClean="0">
                <a:effectLst/>
              </a:rPr>
              <a:t> [online]. public </a:t>
            </a:r>
            <a:r>
              <a:rPr lang="cs-CZ" sz="1200" dirty="0" err="1" smtClean="0">
                <a:effectLst/>
              </a:rPr>
              <a:t>domain</a:t>
            </a:r>
            <a:r>
              <a:rPr lang="cs-CZ" sz="1200" dirty="0" smtClean="0">
                <a:effectLst/>
              </a:rPr>
              <a:t>. [cit. 2012-02-24]. </a:t>
            </a:r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301837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63</TotalTime>
  <Words>251</Words>
  <Application>Microsoft Office PowerPoint</Application>
  <PresentationFormat>Předvádění na obrazovce (4:3)</PresentationFormat>
  <Paragraphs>35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Martin Králík</cp:lastModifiedBy>
  <cp:revision>10</cp:revision>
  <dcterms:created xsi:type="dcterms:W3CDTF">2012-02-24T19:15:56Z</dcterms:created>
  <dcterms:modified xsi:type="dcterms:W3CDTF">2012-04-10T15:44:53Z</dcterms:modified>
</cp:coreProperties>
</file>