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0"/>
    <c:plotArea>
      <c:layout/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axId val="55303552"/>
        <c:axId val="55026816"/>
      </c:barChart>
      <c:catAx>
        <c:axId val="55303552"/>
        <c:scaling>
          <c:orientation val="minMax"/>
        </c:scaling>
        <c:delete val="0"/>
        <c:axPos val="b"/>
        <c:majorTickMark val="none"/>
        <c:minorTickMark val="none"/>
        <c:tickLblPos val="nextTo"/>
        <c:crossAx val="55026816"/>
        <c:crosses val="autoZero"/>
        <c:auto val="1"/>
        <c:lblAlgn val="ctr"/>
        <c:lblOffset val="100"/>
        <c:noMultiLvlLbl val="0"/>
      </c:catAx>
      <c:valAx>
        <c:axId val="55026816"/>
        <c:scaling>
          <c:orientation val="minMax"/>
        </c:scaling>
        <c:delete val="0"/>
        <c:axPos val="l"/>
        <c:majorGridlines/>
        <c:numFmt formatCode="#,##0" sourceLinked="1"/>
        <c:majorTickMark val="none"/>
        <c:minorTickMark val="none"/>
        <c:tickLblPos val="nextTo"/>
        <c:spPr>
          <a:ln w="9525">
            <a:noFill/>
          </a:ln>
        </c:spPr>
        <c:crossAx val="55303552"/>
        <c:crosses val="autoZero"/>
        <c:crossBetween val="between"/>
      </c:valAx>
    </c:plotArea>
    <c:legend>
      <c:legendPos val="b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Bruntál</c:v>
                </c:pt>
                <c:pt idx="1">
                  <c:v>Opava</c:v>
                </c:pt>
                <c:pt idx="2">
                  <c:v>Nový Jičín</c:v>
                </c:pt>
                <c:pt idx="3">
                  <c:v>Frýdek-Místek</c:v>
                </c:pt>
                <c:pt idx="4">
                  <c:v> Karviná</c:v>
                </c:pt>
                <c:pt idx="5">
                  <c:v>Ostrava-město</c:v>
                </c:pt>
              </c:strCache>
            </c:strRef>
          </c:cat>
          <c:val>
            <c:numRef>
              <c:f>List1!$B$2:$B$7</c:f>
              <c:numCache>
                <c:formatCode>#,##0</c:formatCode>
                <c:ptCount val="6"/>
                <c:pt idx="0">
                  <c:v>98543</c:v>
                </c:pt>
                <c:pt idx="1">
                  <c:v>179152</c:v>
                </c:pt>
                <c:pt idx="2">
                  <c:v>154252</c:v>
                </c:pt>
                <c:pt idx="3">
                  <c:v>209326</c:v>
                </c:pt>
                <c:pt idx="4">
                  <c:v>273173</c:v>
                </c:pt>
                <c:pt idx="5">
                  <c:v>342918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axId val="55105408"/>
        <c:axId val="55106944"/>
      </c:barChart>
      <c:catAx>
        <c:axId val="55105408"/>
        <c:scaling>
          <c:orientation val="minMax"/>
        </c:scaling>
        <c:delete val="0"/>
        <c:axPos val="b"/>
        <c:majorTickMark val="none"/>
        <c:minorTickMark val="none"/>
        <c:tickLblPos val="nextTo"/>
        <c:crossAx val="55106944"/>
        <c:crosses val="autoZero"/>
        <c:auto val="1"/>
        <c:lblAlgn val="ctr"/>
        <c:lblOffset val="100"/>
        <c:noMultiLvlLbl val="0"/>
      </c:catAx>
      <c:valAx>
        <c:axId val="55106944"/>
        <c:scaling>
          <c:orientation val="minMax"/>
        </c:scaling>
        <c:delete val="0"/>
        <c:axPos val="l"/>
        <c:majorGridlines/>
        <c:numFmt formatCode="#,##0" sourceLinked="1"/>
        <c:majorTickMark val="none"/>
        <c:minorTickMark val="none"/>
        <c:tickLblPos val="nextTo"/>
        <c:spPr>
          <a:ln w="9525">
            <a:noFill/>
          </a:ln>
        </c:spPr>
        <c:crossAx val="5510540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F6EE638-5124-42A6-81C5-E4A2E7DAAF5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A410E27-1180-43B9-9032-650C68330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ipe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kres_Ostrava-m%C4%9Bsto" TargetMode="External"/><Relationship Id="rId3" Type="http://schemas.openxmlformats.org/officeDocument/2006/relationships/hyperlink" Target="http://cs.wikipedia.org/wiki/Okres_Brunt%C3%A1l" TargetMode="External"/><Relationship Id="rId7" Type="http://schemas.openxmlformats.org/officeDocument/2006/relationships/hyperlink" Target="http://cs.wikipedia.org/wiki/Okres_Karvin%C3%A1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kres_Fr%C3%BDdek-M%C3%ADstek" TargetMode="External"/><Relationship Id="rId5" Type="http://schemas.openxmlformats.org/officeDocument/2006/relationships/hyperlink" Target="http://cs.wikipedia.org/wiki/Okres_Nov%C3%BD_Ji%C4%8D%C3%ADn" TargetMode="External"/><Relationship Id="rId4" Type="http://schemas.openxmlformats.org/officeDocument/2006/relationships/hyperlink" Target="http://cs.wikipedia.org/wiki/Okres_Opava" TargetMode="External"/><Relationship Id="rId9" Type="http://schemas.openxmlformats.org/officeDocument/2006/relationships/chart" Target="../charts/char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emf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runt%C3%A1l" TargetMode="External"/><Relationship Id="rId3" Type="http://schemas.openxmlformats.org/officeDocument/2006/relationships/hyperlink" Target="http://cs.wikipedia.org/wiki/Ostrava" TargetMode="External"/><Relationship Id="rId7" Type="http://schemas.openxmlformats.org/officeDocument/2006/relationships/hyperlink" Target="http://cs.wikipedia.org/wiki/Opava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Nov%C3%BD_Ji%C4%8D%C3%ADn" TargetMode="External"/><Relationship Id="rId5" Type="http://schemas.openxmlformats.org/officeDocument/2006/relationships/hyperlink" Target="http://cs.wikipedia.org/wiki/Fr%C3%BDdek-M%C3%ADstek" TargetMode="External"/><Relationship Id="rId4" Type="http://schemas.openxmlformats.org/officeDocument/2006/relationships/hyperlink" Target="http://cs.wikipedia.org/wiki/Karvin%C3%A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slide" Target="sl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16_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Počet obyvatel Moravskoslezského kraje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351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58673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Počet obyvatel Moravskoslezského kraje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5.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Vlastivěda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925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Kraj má druhý nejvyšší počet obyvatel ze všech českých krajů a také po Praze nejvyšší hustotu zalidnění, vysoce převyšující republikový průměr (</a:t>
            </a:r>
            <a:r>
              <a:rPr lang="cs-CZ" dirty="0">
                <a:hlinkClick r:id="rId3"/>
              </a:rPr>
              <a:t>Česko</a:t>
            </a:r>
            <a:r>
              <a:rPr lang="cs-CZ" dirty="0"/>
              <a:t> 130 obyvatel na km², Moravskoslezský kraj 230 obyvatel na km²;). 62 % obyvatel žije ve městech nad 20 000 obyvatel a i to je v zemi výjimečné. Nejvyšší hustota zalidnění je na Ostravsku (1453), nejnižší na Bruntálsku (63).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Počet obyvatel Moravskoslezského kraje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50005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2348880"/>
            <a:ext cx="7408333" cy="4209331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3" tooltip="Okres Bruntál"/>
              </a:rPr>
              <a:t>Bruntál</a:t>
            </a:r>
            <a:r>
              <a:rPr lang="cs-CZ" dirty="0" smtClean="0"/>
              <a:t> :               98 543 (2009)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4" tooltip="Okres Opava"/>
              </a:rPr>
              <a:t>Opava</a:t>
            </a:r>
            <a:r>
              <a:rPr lang="cs-CZ" dirty="0" smtClean="0"/>
              <a:t>:                  179 152 ( 2009)</a:t>
            </a:r>
          </a:p>
          <a:p>
            <a:r>
              <a:rPr lang="cs-CZ" dirty="0" smtClean="0"/>
              <a:t> </a:t>
            </a:r>
            <a:r>
              <a:rPr lang="cs-CZ" dirty="0">
                <a:hlinkClick r:id="rId5" tooltip="Okres Nový Jičín"/>
              </a:rPr>
              <a:t>Nový </a:t>
            </a:r>
            <a:r>
              <a:rPr lang="cs-CZ" dirty="0" smtClean="0">
                <a:hlinkClick r:id="rId5" tooltip="Okres Nový Jičín"/>
              </a:rPr>
              <a:t>Jičín</a:t>
            </a:r>
            <a:r>
              <a:rPr lang="cs-CZ" dirty="0" smtClean="0"/>
              <a:t>:           154 252 (2009)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6" tooltip="Okres Frýdek-Místek"/>
              </a:rPr>
              <a:t>Frýdek-Místek</a:t>
            </a:r>
            <a:r>
              <a:rPr lang="cs-CZ" dirty="0" smtClean="0"/>
              <a:t>:   209 326 (2010)</a:t>
            </a:r>
            <a:endParaRPr lang="cs-CZ" dirty="0"/>
          </a:p>
          <a:p>
            <a:r>
              <a:rPr lang="cs-CZ" dirty="0" smtClean="0">
                <a:hlinkClick r:id="rId7" tooltip="Okres Karviná"/>
              </a:rPr>
              <a:t> Karviná</a:t>
            </a:r>
            <a:r>
              <a:rPr lang="cs-CZ" dirty="0" smtClean="0"/>
              <a:t> :               273 173 (2010)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8" tooltip="Okres Ostrava-město"/>
              </a:rPr>
              <a:t>Ostrava-město</a:t>
            </a:r>
            <a:r>
              <a:rPr lang="cs-CZ" dirty="0" smtClean="0"/>
              <a:t>:  342 918 (2010)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Počet obyvatel jednotlivých okresů </a:t>
            </a:r>
            <a:endParaRPr lang="cs-CZ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843353072"/>
              </p:ext>
            </p:extLst>
          </p:nvPr>
        </p:nvGraphicFramePr>
        <p:xfrm>
          <a:off x="1524000" y="1397000"/>
          <a:ext cx="736848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</p:spTree>
    <p:extLst>
      <p:ext uri="{BB962C8B-B14F-4D97-AF65-F5344CB8AC3E}">
        <p14:creationId xmlns:p14="http://schemas.microsoft.com/office/powerpoint/2010/main" val="4240079304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547558722"/>
              </p:ext>
            </p:extLst>
          </p:nvPr>
        </p:nvGraphicFramePr>
        <p:xfrm>
          <a:off x="971600" y="1988840"/>
          <a:ext cx="736848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436522844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1617629"/>
          </a:xfrm>
        </p:spPr>
        <p:txBody>
          <a:bodyPr/>
          <a:lstStyle/>
          <a:p>
            <a:r>
              <a:rPr lang="cs-CZ" dirty="0" smtClean="0"/>
              <a:t>A         Ostrava – město</a:t>
            </a:r>
          </a:p>
          <a:p>
            <a:r>
              <a:rPr lang="cs-CZ" dirty="0" smtClean="0"/>
              <a:t>B         Opava</a:t>
            </a:r>
          </a:p>
          <a:p>
            <a:r>
              <a:rPr lang="cs-CZ" dirty="0" smtClean="0"/>
              <a:t>C         Bruntál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okres Moravskoslezského kraje má nejmenší počet obyvatel?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4653136"/>
            <a:ext cx="6206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hlinkClick r:id="rId3" action="ppaction://hlinksldjump"/>
              </a:rPr>
              <a:t>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74635" y="4653136"/>
            <a:ext cx="5982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hlinkClick r:id="rId3" action="ppaction://hlinksldjump"/>
              </a:rPr>
              <a:t>B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21424" y="4723801"/>
            <a:ext cx="648072" cy="939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hlinkClick r:id="rId4" action="ppaction://hlinksldjump"/>
              </a:rPr>
              <a:t>C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1794123" cy="250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3900789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276872"/>
            <a:ext cx="76328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cs.wikipedia.org/wiki/Ostrava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cs.wikipedia.org/wiki/Karvin%C3%A1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cs.wikipedia.org/wiki/Fr%C3%BDdek-M%C3%ADstek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cs.wikipedia.org/wiki/Nov%C3%BD_Ji%C4%8D%C3%ADn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cs.wikipedia.org/wiki/Opava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cs.wikipedia.org/wiki/Brunt%C3%A1l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62239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969557"/>
          </a:xfrm>
        </p:spPr>
        <p:txBody>
          <a:bodyPr>
            <a:normAutofit/>
          </a:bodyPr>
          <a:lstStyle/>
          <a:p>
            <a:r>
              <a:rPr lang="cs-CZ" sz="4000" dirty="0" smtClean="0"/>
              <a:t>BRUNTÁL  -   98 543 obyvatel   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SPRÁVNĚ!!!</a:t>
            </a: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900VVYZS\MC900432671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258405"/>
      </p:ext>
    </p:extLst>
  </p:cSld>
  <p:clrMapOvr>
    <a:masterClrMapping/>
  </p:clrMapOvr>
  <p:transition spd="slow">
    <p:wip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ŠPATNĚ!!!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88784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882746"/>
      </p:ext>
    </p:extLst>
  </p:cSld>
  <p:clrMapOvr>
    <a:masterClrMapping/>
  </p:clrMapOvr>
  <p:transition spd="slow">
    <p:wip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125</TotalTime>
  <Words>203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Počet obyvatel Moravskoslezského kraje</vt:lpstr>
      <vt:lpstr>Počet obyvatel jednotlivých okresů </vt:lpstr>
      <vt:lpstr>Prezentace aplikace PowerPoint</vt:lpstr>
      <vt:lpstr>Který okres Moravskoslezského kraje má nejmenší počet obyvatel?</vt:lpstr>
      <vt:lpstr>Prezentace aplikace PowerPoint</vt:lpstr>
      <vt:lpstr>SPRÁVNĚ!!!</vt:lpstr>
      <vt:lpstr>ŠPATNĚ!!!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17</cp:revision>
  <dcterms:created xsi:type="dcterms:W3CDTF">2011-03-05T16:40:45Z</dcterms:created>
  <dcterms:modified xsi:type="dcterms:W3CDTF">2012-04-10T15:54:42Z</dcterms:modified>
</cp:coreProperties>
</file>