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57" r:id="rId3"/>
    <p:sldId id="260" r:id="rId4"/>
    <p:sldId id="258" r:id="rId5"/>
    <p:sldId id="259" r:id="rId6"/>
    <p:sldId id="262" r:id="rId7"/>
    <p:sldId id="264" r:id="rId8"/>
    <p:sldId id="261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336600"/>
    <a:srgbClr val="0033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609454-2B40-4386-AE70-C1374007A7AD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6886D6-DCDD-49D2-963A-745352C9DC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6229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886D6-DCDD-49D2-963A-745352C9DCBD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20953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56886D6-DCDD-49D2-963A-745352C9DCBD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01017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D6F34E69-355A-46C0-A23C-22A60F09AE05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35E3194B-E2C4-4AA0-9A7D-D2698E8F38F1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4E69-355A-46C0-A23C-22A60F09AE05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3194B-E2C4-4AA0-9A7D-D2698E8F38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4E69-355A-46C0-A23C-22A60F09AE05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3194B-E2C4-4AA0-9A7D-D2698E8F38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4E69-355A-46C0-A23C-22A60F09AE05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3194B-E2C4-4AA0-9A7D-D2698E8F38F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4E69-355A-46C0-A23C-22A60F09AE05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3194B-E2C4-4AA0-9A7D-D2698E8F38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4E69-355A-46C0-A23C-22A60F09AE05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3194B-E2C4-4AA0-9A7D-D2698E8F38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4E69-355A-46C0-A23C-22A60F09AE05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3194B-E2C4-4AA0-9A7D-D2698E8F38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4E69-355A-46C0-A23C-22A60F09AE05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3194B-E2C4-4AA0-9A7D-D2698E8F38F1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4E69-355A-46C0-A23C-22A60F09AE05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3194B-E2C4-4AA0-9A7D-D2698E8F38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4E69-355A-46C0-A23C-22A60F09AE05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3194B-E2C4-4AA0-9A7D-D2698E8F38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34E69-355A-46C0-A23C-22A60F09AE05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3194B-E2C4-4AA0-9A7D-D2698E8F38F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D6F34E69-355A-46C0-A23C-22A60F09AE05}" type="datetimeFigureOut">
              <a:rPr lang="cs-CZ" smtClean="0"/>
              <a:t>27.3.2013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35E3194B-E2C4-4AA0-9A7D-D2698E8F38F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5" Type="http://schemas.openxmlformats.org/officeDocument/2006/relationships/image" Target="../media/image13.jpeg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w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.microsoft.com/cs-cz/images/results.aspx?qu=m%C4%9Bs%C3%ADc&amp;ex=1#ai:MC900432592|" TargetMode="External"/><Relationship Id="rId13" Type="http://schemas.openxmlformats.org/officeDocument/2006/relationships/hyperlink" Target="http://office.microsoft.com/cs-cz/images/results.aspx?qu=%C5%BEalud&amp;ex=1#ai:MC900151253|" TargetMode="External"/><Relationship Id="rId18" Type="http://schemas.openxmlformats.org/officeDocument/2006/relationships/hyperlink" Target="http://office.microsoft.com/cs-cz/images/results.aspx?qu=mech&amp;ex=1#ai:MP900431781|" TargetMode="External"/><Relationship Id="rId3" Type="http://schemas.openxmlformats.org/officeDocument/2006/relationships/hyperlink" Target="http://office.microsoft.com/cs-cz/images/results.aspx?qu=podzim&amp;ex=2#ai:MP900289284|" TargetMode="External"/><Relationship Id="rId21" Type="http://schemas.openxmlformats.org/officeDocument/2006/relationships/hyperlink" Target="http://office.microsoft.com/cs-cz/images/results.aspx?qu=jelen&amp;ex=1#ai:MP900406855|" TargetMode="External"/><Relationship Id="rId7" Type="http://schemas.openxmlformats.org/officeDocument/2006/relationships/hyperlink" Target="http://office.microsoft.com/cs-cz/images/results.aspx?qu=slunce&amp;ex=1#ai:MC900440405|" TargetMode="External"/><Relationship Id="rId12" Type="http://schemas.openxmlformats.org/officeDocument/2006/relationships/hyperlink" Target="http://office.microsoft.com/cs-cz/images/results.aspx?qu=proch%C3%A1zka&amp;ex=1#ai:MP900407393|" TargetMode="External"/><Relationship Id="rId17" Type="http://schemas.openxmlformats.org/officeDocument/2006/relationships/hyperlink" Target="http://office.microsoft.com/cs-cz/images/results.aspx?qu=kaprad%C3%AD&amp;ex=1#ai:MC900331429|" TargetMode="External"/><Relationship Id="rId2" Type="http://schemas.openxmlformats.org/officeDocument/2006/relationships/hyperlink" Target="http://office.microsoft.com/cs-cz/images/results.aspx?qu=podzim&amp;ex=2#ai:MC900054039|" TargetMode="External"/><Relationship Id="rId16" Type="http://schemas.openxmlformats.org/officeDocument/2006/relationships/hyperlink" Target="http://office.microsoft.com/cs-cz/images/results.aspx?qu=muchom%C5%AFrky&amp;ex=1#ai:MC900432171|" TargetMode="External"/><Relationship Id="rId20" Type="http://schemas.openxmlformats.org/officeDocument/2006/relationships/hyperlink" Target="http://office.microsoft.com/cs-cz/images/results.aspx?qu=bezinky&amp;ex=1#ai:MC900331416|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.microsoft.com/cs-cz/images/results.aspx?qu=les&amp;ex=1#ai:MP900289251|" TargetMode="External"/><Relationship Id="rId11" Type="http://schemas.openxmlformats.org/officeDocument/2006/relationships/hyperlink" Target="http://office.microsoft.com/cs-cz/images/results.aspx?qu=les&amp;ex=1#ai:MP900401113|" TargetMode="External"/><Relationship Id="rId5" Type="http://schemas.openxmlformats.org/officeDocument/2006/relationships/hyperlink" Target="http://office.microsoft.com/cs-cz/images/results.aspx?qu=%C5%A1i%C5%A1ka&amp;ex=1#ai:MC900053241|" TargetMode="External"/><Relationship Id="rId15" Type="http://schemas.openxmlformats.org/officeDocument/2006/relationships/hyperlink" Target="http://office.microsoft.com/cs-cz/images/results.aspx?qu=houby&amp;ex=1#ai:MC900411902|" TargetMode="External"/><Relationship Id="rId10" Type="http://schemas.openxmlformats.org/officeDocument/2006/relationships/hyperlink" Target="http://office.microsoft.com/cs-cz/images/results.aspx?qu=o%C5%99ech&amp;ex=1#ai:MC900016743|" TargetMode="External"/><Relationship Id="rId19" Type="http://schemas.openxmlformats.org/officeDocument/2006/relationships/hyperlink" Target="http://office.microsoft.com/cs-cz/images/results.aspx?qu=b%C5%99%C3%ADzy&amp;ex=1#ai:MP900406900|" TargetMode="External"/><Relationship Id="rId4" Type="http://schemas.openxmlformats.org/officeDocument/2006/relationships/hyperlink" Target="http://office.microsoft.com/cs-cz/images/results.aspx?qu=%C5%BEalud&amp;ex=1#ai:MC900280903|" TargetMode="External"/><Relationship Id="rId9" Type="http://schemas.openxmlformats.org/officeDocument/2006/relationships/hyperlink" Target="http://office.microsoft.com/cs-cz/images/results.aspx?qu=houby&amp;ex=1#ai:MC900390736|" TargetMode="External"/><Relationship Id="rId14" Type="http://schemas.openxmlformats.org/officeDocument/2006/relationships/hyperlink" Target="http://office.microsoft.com/cs-cz/images/results.aspx?qu=%C5%A1i%C5%A1ka&amp;ex=1#ai:MC900331373|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3" y="727017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531143" y="2536662"/>
            <a:ext cx="613744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Člověk a jeho svět - Prvouka</a:t>
            </a:r>
          </a:p>
          <a:p>
            <a:endParaRPr lang="cs-CZ" sz="3200" dirty="0"/>
          </a:p>
        </p:txBody>
      </p:sp>
      <p:sp>
        <p:nvSpPr>
          <p:cNvPr id="7" name="Nadpis 1"/>
          <p:cNvSpPr>
            <a:spLocks noGrp="1"/>
          </p:cNvSpPr>
          <p:nvPr/>
        </p:nvSpPr>
        <p:spPr>
          <a:xfrm>
            <a:off x="685799" y="3136827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600" dirty="0" smtClean="0"/>
              <a:t>VY_52_INOVACE_19_Podzim</a:t>
            </a:r>
            <a:endParaRPr lang="cs-CZ" sz="3600" dirty="0"/>
          </a:p>
        </p:txBody>
      </p:sp>
      <p:sp>
        <p:nvSpPr>
          <p:cNvPr id="8" name="TextovéPole 5"/>
          <p:cNvSpPr txBox="1"/>
          <p:nvPr/>
        </p:nvSpPr>
        <p:spPr>
          <a:xfrm>
            <a:off x="3278728" y="4941168"/>
            <a:ext cx="25865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 smtClean="0"/>
              <a:t>Hana Kolářová</a:t>
            </a:r>
          </a:p>
        </p:txBody>
      </p:sp>
    </p:spTree>
    <p:extLst>
      <p:ext uri="{BB962C8B-B14F-4D97-AF65-F5344CB8AC3E}">
        <p14:creationId xmlns:p14="http://schemas.microsoft.com/office/powerpoint/2010/main" val="3163213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22550" y="332656"/>
            <a:ext cx="71945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i="1" dirty="0" smtClean="0">
                <a:solidFill>
                  <a:schemeClr val="accent1">
                    <a:lumMod val="50000"/>
                  </a:schemeClr>
                </a:solidFill>
              </a:rPr>
              <a:t>Podzim na procházce v lese</a:t>
            </a:r>
          </a:p>
          <a:p>
            <a:r>
              <a:rPr lang="cs-CZ" sz="1400" b="1" i="1" dirty="0" err="1" smtClean="0">
                <a:solidFill>
                  <a:schemeClr val="accent1">
                    <a:lumMod val="50000"/>
                  </a:schemeClr>
                </a:solidFill>
              </a:rPr>
              <a:t>DuM</a:t>
            </a:r>
            <a:r>
              <a:rPr lang="cs-CZ" sz="1400" b="1" i="1" dirty="0" smtClean="0">
                <a:solidFill>
                  <a:schemeClr val="accent1">
                    <a:lumMod val="50000"/>
                  </a:schemeClr>
                </a:solidFill>
              </a:rPr>
              <a:t> slouží k procvičení tématu podzim, les</a:t>
            </a:r>
            <a:endParaRPr lang="cs-CZ" sz="14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Han\AppData\Local\Microsoft\Windows\Temporary Internet Files\Content.IE5\REFSWSE0\MP900289284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18" y="1888101"/>
            <a:ext cx="2980928" cy="19475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0" name="Picture 6" descr="C:\Users\Han\AppData\Local\Microsoft\Windows\Temporary Internet Files\Content.IE5\IFP3BL4K\MP90040101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1073" y="1943849"/>
            <a:ext cx="2194321" cy="17554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33" name="Picture 9" descr="C:\Users\Han\AppData\Local\Microsoft\Windows\Temporary Internet Files\Content.IE5\YDC8403D\MC90028090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9544" y="4293096"/>
            <a:ext cx="1127604" cy="1539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Han\AppData\Local\Microsoft\Windows\Temporary Internet Files\Content.IE5\YDC8403D\MC90005403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327" y="1943849"/>
            <a:ext cx="1078078" cy="1395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Han\AppData\Local\Microsoft\Windows\Temporary Internet Files\Content.IE5\REFSWSE0\MP900289251[1]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280342"/>
            <a:ext cx="2836912" cy="1891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Han\AppData\Local\Microsoft\Windows\Temporary Internet Files\Content.IE5\REFSWSE0\MC90005324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317" y="4565018"/>
            <a:ext cx="957838" cy="995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30074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908720"/>
            <a:ext cx="68772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336600"/>
                </a:solidFill>
              </a:rPr>
              <a:t>Kterým dnem začíná podzim?</a:t>
            </a:r>
            <a:endParaRPr lang="cs-CZ" sz="3600" b="1" dirty="0">
              <a:solidFill>
                <a:srgbClr val="3366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2420888"/>
            <a:ext cx="39853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</a:rPr>
              <a:t>Co o tomto dni víš?</a:t>
            </a:r>
            <a:endParaRPr lang="cs-CZ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3568" y="4149080"/>
            <a:ext cx="7344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</a:rPr>
              <a:t>Vyber podzimní měsíce.</a:t>
            </a:r>
            <a:endParaRPr lang="cs-CZ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2050" name="Picture 2" descr="C:\Users\Han\AppData\Local\Microsoft\Windows\Temporary Internet Files\Content.IE5\C8BGJV55\MC90044040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627076"/>
            <a:ext cx="1587624" cy="158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an\AppData\Local\Microsoft\Windows\Temporary Internet Files\Content.IE5\URA3LCMI\MC900432592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122" y="2354788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971600" y="4869160"/>
            <a:ext cx="1368152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000" b="1" dirty="0">
                <a:solidFill>
                  <a:srgbClr val="00B050"/>
                </a:solidFill>
              </a:rPr>
              <a:t>ú</a:t>
            </a:r>
            <a:r>
              <a:rPr lang="cs-CZ" sz="2000" b="1" dirty="0" smtClean="0">
                <a:solidFill>
                  <a:srgbClr val="00B050"/>
                </a:solidFill>
              </a:rPr>
              <a:t>nor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b="1" dirty="0">
                <a:solidFill>
                  <a:srgbClr val="00B050"/>
                </a:solidFill>
              </a:rPr>
              <a:t>s</a:t>
            </a:r>
            <a:r>
              <a:rPr lang="cs-CZ" sz="2000" b="1" dirty="0" smtClean="0">
                <a:solidFill>
                  <a:srgbClr val="00B050"/>
                </a:solidFill>
              </a:rPr>
              <a:t>rpen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b="1" dirty="0">
                <a:solidFill>
                  <a:srgbClr val="00B050"/>
                </a:solidFill>
              </a:rPr>
              <a:t>z</a:t>
            </a:r>
            <a:r>
              <a:rPr lang="cs-CZ" sz="2000" b="1" dirty="0" smtClean="0">
                <a:solidFill>
                  <a:srgbClr val="00B050"/>
                </a:solidFill>
              </a:rPr>
              <a:t>áří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b="1" dirty="0" smtClean="0">
                <a:solidFill>
                  <a:srgbClr val="00B050"/>
                </a:solidFill>
              </a:rPr>
              <a:t>leden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2000" b="1" dirty="0" smtClean="0">
              <a:solidFill>
                <a:srgbClr val="00B050"/>
              </a:solidFill>
            </a:endParaRPr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347864" y="4869160"/>
            <a:ext cx="17281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000" b="1" dirty="0">
                <a:solidFill>
                  <a:srgbClr val="00B050"/>
                </a:solidFill>
              </a:rPr>
              <a:t>b</a:t>
            </a:r>
            <a:r>
              <a:rPr lang="cs-CZ" sz="2000" b="1" dirty="0" smtClean="0">
                <a:solidFill>
                  <a:srgbClr val="00B050"/>
                </a:solidFill>
              </a:rPr>
              <a:t>řezen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b="1" dirty="0">
                <a:solidFill>
                  <a:srgbClr val="00B050"/>
                </a:solidFill>
              </a:rPr>
              <a:t>ř</a:t>
            </a:r>
            <a:r>
              <a:rPr lang="cs-CZ" sz="2000" b="1" dirty="0" smtClean="0">
                <a:solidFill>
                  <a:srgbClr val="00B050"/>
                </a:solidFill>
              </a:rPr>
              <a:t>íjen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b="1" dirty="0">
                <a:solidFill>
                  <a:srgbClr val="00B050"/>
                </a:solidFill>
              </a:rPr>
              <a:t>p</a:t>
            </a:r>
            <a:r>
              <a:rPr lang="cs-CZ" sz="2000" b="1" dirty="0" smtClean="0">
                <a:solidFill>
                  <a:srgbClr val="00B050"/>
                </a:solidFill>
              </a:rPr>
              <a:t>rosinec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b="1" dirty="0" smtClean="0">
                <a:solidFill>
                  <a:srgbClr val="00B050"/>
                </a:solidFill>
              </a:rPr>
              <a:t>květen</a:t>
            </a:r>
            <a:endParaRPr lang="cs-CZ" sz="2000" b="1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725852" y="4869160"/>
            <a:ext cx="20145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000" b="1" dirty="0">
                <a:solidFill>
                  <a:srgbClr val="00B050"/>
                </a:solidFill>
              </a:rPr>
              <a:t>l</a:t>
            </a:r>
            <a:r>
              <a:rPr lang="cs-CZ" sz="2000" b="1" dirty="0" smtClean="0">
                <a:solidFill>
                  <a:srgbClr val="00B050"/>
                </a:solidFill>
              </a:rPr>
              <a:t>istopad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b="1" dirty="0">
                <a:solidFill>
                  <a:srgbClr val="00B050"/>
                </a:solidFill>
              </a:rPr>
              <a:t>d</a:t>
            </a:r>
            <a:r>
              <a:rPr lang="cs-CZ" sz="2000" b="1" dirty="0" smtClean="0">
                <a:solidFill>
                  <a:srgbClr val="00B050"/>
                </a:solidFill>
              </a:rPr>
              <a:t>uben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b="1" dirty="0">
                <a:solidFill>
                  <a:srgbClr val="00B050"/>
                </a:solidFill>
              </a:rPr>
              <a:t>č</a:t>
            </a:r>
            <a:r>
              <a:rPr lang="cs-CZ" sz="2000" b="1" dirty="0" smtClean="0">
                <a:solidFill>
                  <a:srgbClr val="00B050"/>
                </a:solidFill>
              </a:rPr>
              <a:t>erven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000" b="1" dirty="0" smtClean="0">
                <a:solidFill>
                  <a:srgbClr val="00B050"/>
                </a:solidFill>
              </a:rPr>
              <a:t>červenec</a:t>
            </a:r>
            <a:endParaRPr lang="cs-CZ" sz="20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354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83568" y="1052736"/>
            <a:ext cx="81692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bg2">
                    <a:lumMod val="75000"/>
                  </a:schemeClr>
                </a:solidFill>
              </a:rPr>
              <a:t>Vyprávěj, co děláš na podzim v přírodě.</a:t>
            </a:r>
            <a:endParaRPr lang="cs-CZ" sz="32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2052" name="Picture 4" descr="C:\Users\Han\AppData\Local\Microsoft\Windows\Temporary Internet Files\Content.IE5\8QIE6CCP\MC9003907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2114875"/>
            <a:ext cx="1904695" cy="1399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Han\AppData\Local\Microsoft\Windows\Temporary Internet Files\Content.IE5\YDC8403D\MP90040739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152176"/>
            <a:ext cx="1744456" cy="2615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Han\AppData\Local\Microsoft\Windows\Temporary Internet Files\Content.IE5\REFSWSE0\MC90028090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180" y="4767583"/>
            <a:ext cx="890712" cy="121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Han\AppData\Local\Microsoft\Windows\Temporary Internet Files\Content.IE5\8QIE6CCP\MP90040111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348" y="2114875"/>
            <a:ext cx="1536188" cy="1920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Han\AppData\Local\Microsoft\Windows\Temporary Internet Files\Content.IE5\YDC8403D\MC90001674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293096"/>
            <a:ext cx="1783080" cy="1409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8003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827584" y="980728"/>
            <a:ext cx="62776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00B050"/>
                </a:solidFill>
              </a:rPr>
              <a:t>K</a:t>
            </a:r>
            <a:r>
              <a:rPr lang="cs-CZ" sz="3600" b="1" dirty="0" smtClean="0">
                <a:solidFill>
                  <a:srgbClr val="00B050"/>
                </a:solidFill>
              </a:rPr>
              <a:t>teré stromy najdeš v lese?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2420888"/>
            <a:ext cx="41408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3300"/>
                </a:solidFill>
              </a:rPr>
              <a:t>Které na podzim opadají ?</a:t>
            </a:r>
            <a:endParaRPr lang="cs-CZ" sz="2400" b="1" dirty="0">
              <a:solidFill>
                <a:srgbClr val="003300"/>
              </a:solidFill>
            </a:endParaRPr>
          </a:p>
        </p:txBody>
      </p:sp>
      <p:pic>
        <p:nvPicPr>
          <p:cNvPr id="1026" name="Picture 2" descr="C:\Users\Han\AppData\Local\Microsoft\Windows\Temporary Internet Files\Content.IE5\WQO1WQI6\MC900151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022" y="2996952"/>
            <a:ext cx="1816913" cy="1383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an\AppData\Local\Microsoft\Windows\Temporary Internet Files\Content.IE5\C8BGJV55\MC90033137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350" y="1847470"/>
            <a:ext cx="1816729" cy="1608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an\AppData\Local\Microsoft\Windows\Temporary Internet Files\Content.IE5\IFP3BL4K\MP90043415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3533" y="3718807"/>
            <a:ext cx="1663975" cy="2492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Han\AppData\Local\Microsoft\Windows\Temporary Internet Files\Content.IE5\URA3LCMI\MP90040690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1925" y="3870288"/>
            <a:ext cx="2737355" cy="2189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8612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27584" y="980728"/>
            <a:ext cx="44358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33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Plody lesa - houby</a:t>
            </a:r>
            <a:endParaRPr lang="cs-CZ" sz="3200" b="1" dirty="0">
              <a:solidFill>
                <a:srgbClr val="0033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1628800"/>
            <a:ext cx="38937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336600"/>
                </a:solidFill>
              </a:rPr>
              <a:t>Které houby znáš?</a:t>
            </a:r>
          </a:p>
          <a:p>
            <a:r>
              <a:rPr lang="cs-CZ" sz="2800" b="1" dirty="0" smtClean="0">
                <a:solidFill>
                  <a:srgbClr val="336600"/>
                </a:solidFill>
              </a:rPr>
              <a:t>Které jsou jedlé?</a:t>
            </a:r>
          </a:p>
          <a:p>
            <a:r>
              <a:rPr lang="cs-CZ" sz="2800" b="1" dirty="0" smtClean="0">
                <a:solidFill>
                  <a:srgbClr val="336600"/>
                </a:solidFill>
              </a:rPr>
              <a:t>Které jsou jedovaté?</a:t>
            </a:r>
            <a:endParaRPr lang="cs-CZ" sz="2800" b="1" dirty="0">
              <a:solidFill>
                <a:srgbClr val="3366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4293096"/>
            <a:ext cx="27574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uchomůrka </a:t>
            </a:r>
            <a:r>
              <a:rPr lang="cs-CZ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zelená</a:t>
            </a:r>
            <a:endParaRPr lang="cs-C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Han\AppData\Local\Microsoft\Windows\Temporary Internet Files\Content.IE5\URA3LCMI\MC90041190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1012" y="463093"/>
            <a:ext cx="1786731" cy="1620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an\AppData\Local\Microsoft\Windows\Temporary Internet Files\Content.IE5\8QIE6CCP\MC90043217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361" y="5157192"/>
            <a:ext cx="1303255" cy="1305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4860032" y="2492896"/>
            <a:ext cx="15135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sz="20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řib </a:t>
            </a:r>
            <a:r>
              <a:rPr lang="cs-CZ" sz="20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hnědý</a:t>
            </a:r>
            <a:endParaRPr lang="cs-CZ" sz="20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851920" y="3645024"/>
            <a:ext cx="16065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řib </a:t>
            </a:r>
            <a:r>
              <a:rPr lang="cs-CZ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smrkový</a:t>
            </a:r>
            <a:endParaRPr lang="cs-CZ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045499" y="5809945"/>
            <a:ext cx="26869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uchomůrka </a:t>
            </a:r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červená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624023" y="4869160"/>
            <a:ext cx="1476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r>
              <a:rPr lang="cs-CZ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edla </a:t>
            </a:r>
            <a:r>
              <a:rPr lang="cs-CZ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jedlá</a:t>
            </a:r>
            <a:endParaRPr lang="cs-CZ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54668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980728"/>
            <a:ext cx="39950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Další  rostliny v lese</a:t>
            </a:r>
            <a:endParaRPr lang="cs-CZ" sz="3200" b="1" dirty="0">
              <a:solidFill>
                <a:srgbClr val="00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99592" y="1844824"/>
            <a:ext cx="63674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336600"/>
                </a:solidFill>
              </a:rPr>
              <a:t>Přehozením </a:t>
            </a:r>
            <a:r>
              <a:rPr lang="cs-CZ" sz="2400" b="1" dirty="0">
                <a:solidFill>
                  <a:srgbClr val="336600"/>
                </a:solidFill>
              </a:rPr>
              <a:t>písmenek získáš jejich názvy.</a:t>
            </a:r>
          </a:p>
          <a:p>
            <a:r>
              <a:rPr lang="cs-CZ" sz="2400" b="1" dirty="0">
                <a:solidFill>
                  <a:srgbClr val="336600"/>
                </a:solidFill>
              </a:rPr>
              <a:t>K</a:t>
            </a:r>
            <a:r>
              <a:rPr lang="cs-CZ" sz="2400" b="1" dirty="0" smtClean="0">
                <a:solidFill>
                  <a:srgbClr val="336600"/>
                </a:solidFill>
              </a:rPr>
              <a:t>teré znáš další rostliny rostoucí v lese?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903753" y="4093412"/>
            <a:ext cx="1515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CHEM</a:t>
            </a:r>
            <a:endParaRPr lang="cs-CZ" sz="3600" b="1" dirty="0">
              <a:solidFill>
                <a:srgbClr val="00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563888" y="3212976"/>
            <a:ext cx="20040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PRAĎKA</a:t>
            </a:r>
            <a:endParaRPr lang="cs-CZ" sz="3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567963" y="5220489"/>
            <a:ext cx="22621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SLIČKAPŘE</a:t>
            </a:r>
            <a:endParaRPr lang="cs-CZ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Han\AppData\Local\Microsoft\Windows\Temporary Internet Files\Content.IE5\REFSWSE0\MP90043178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344103"/>
            <a:ext cx="1942268" cy="133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Han\AppData\Local\Microsoft\Windows\Temporary Internet Files\Content.IE5\URA3LCMI\MC90033142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6076" y="4416577"/>
            <a:ext cx="1774479" cy="1795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50223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55576" y="8367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611560" y="836712"/>
            <a:ext cx="504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solidFill>
                  <a:schemeClr val="accent1">
                    <a:lumMod val="50000"/>
                  </a:schemeClr>
                </a:solidFill>
              </a:rPr>
              <a:t>Význam lesa</a:t>
            </a:r>
            <a:endParaRPr lang="cs-CZ" sz="3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2132856"/>
            <a:ext cx="435568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33CC33"/>
                </a:solidFill>
              </a:rPr>
              <a:t>Co nám dávají stromy?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33CC33"/>
                </a:solidFill>
              </a:rPr>
              <a:t>Co v lese sbíráme?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33CC33"/>
                </a:solidFill>
              </a:rPr>
              <a:t>Kdo žije v lese?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400" b="1" dirty="0" smtClean="0">
                <a:solidFill>
                  <a:srgbClr val="33CC33"/>
                </a:solidFill>
              </a:rPr>
              <a:t>Proč musíme lesy chránit?</a:t>
            </a:r>
          </a:p>
        </p:txBody>
      </p:sp>
      <p:pic>
        <p:nvPicPr>
          <p:cNvPr id="1026" name="Picture 2" descr="C:\Users\Han\AppData\Local\Microsoft\Windows\Temporary Internet Files\Content.IE5\C8BGJV55\MC9003907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021378"/>
            <a:ext cx="1904695" cy="1399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an\AppData\Local\Microsoft\Windows\Temporary Internet Files\Content.IE5\C8BGJV55\MP90040685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535670"/>
            <a:ext cx="2576560" cy="1717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Han\AppData\Local\Microsoft\Windows\Temporary Internet Files\Content.IE5\LEP091XK\MC90033141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834026"/>
            <a:ext cx="1813711" cy="1403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4509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980728"/>
            <a:ext cx="7957628" cy="71404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600"/>
              </a:spcBef>
            </a:pPr>
            <a:r>
              <a:rPr lang="cs-CZ" b="1" dirty="0">
                <a:solidFill>
                  <a:srgbClr val="003300"/>
                </a:solidFill>
              </a:rPr>
              <a:t>Autor:  Hana Kolářová, </a:t>
            </a:r>
            <a:r>
              <a:rPr lang="cs-CZ" b="1" dirty="0" smtClean="0">
                <a:solidFill>
                  <a:srgbClr val="003300"/>
                </a:solidFill>
              </a:rPr>
              <a:t>Základní škola a mateřská škola Liběšice</a:t>
            </a:r>
            <a:r>
              <a:rPr lang="cs-CZ" b="1" dirty="0">
                <a:solidFill>
                  <a:srgbClr val="003300"/>
                </a:solidFill>
              </a:rPr>
              <a:t>, </a:t>
            </a:r>
            <a:r>
              <a:rPr lang="cs-CZ" b="1" dirty="0" smtClean="0">
                <a:solidFill>
                  <a:srgbClr val="003300"/>
                </a:solidFill>
              </a:rPr>
              <a:t/>
            </a:r>
            <a:br>
              <a:rPr lang="cs-CZ" b="1" dirty="0" smtClean="0">
                <a:solidFill>
                  <a:srgbClr val="003300"/>
                </a:solidFill>
              </a:rPr>
            </a:br>
            <a:r>
              <a:rPr lang="cs-CZ" b="1" dirty="0" smtClean="0">
                <a:solidFill>
                  <a:srgbClr val="003300"/>
                </a:solidFill>
              </a:rPr>
              <a:t>okres Louny, příspěvková organizace</a:t>
            </a:r>
            <a:endParaRPr lang="cs-CZ" b="1" dirty="0">
              <a:solidFill>
                <a:srgbClr val="003300"/>
              </a:solidFill>
            </a:endParaRPr>
          </a:p>
          <a:p>
            <a:pPr>
              <a:spcBef>
                <a:spcPts val="600"/>
              </a:spcBef>
            </a:pPr>
            <a:r>
              <a:rPr lang="cs-CZ" b="1" dirty="0">
                <a:solidFill>
                  <a:srgbClr val="003300"/>
                </a:solidFill>
              </a:rPr>
              <a:t>Zpracováno v programu Microsoft Office </a:t>
            </a:r>
            <a:r>
              <a:rPr lang="cs-CZ" b="1" dirty="0" smtClean="0">
                <a:solidFill>
                  <a:srgbClr val="003300"/>
                </a:solidFill>
              </a:rPr>
              <a:t>2010.</a:t>
            </a:r>
            <a:endParaRPr lang="cs-CZ" b="1" dirty="0">
              <a:solidFill>
                <a:srgbClr val="003300"/>
              </a:solidFill>
            </a:endParaRPr>
          </a:p>
          <a:p>
            <a:pPr>
              <a:spcBef>
                <a:spcPts val="600"/>
              </a:spcBef>
            </a:pPr>
            <a:r>
              <a:rPr lang="cs-CZ" b="1" dirty="0">
                <a:solidFill>
                  <a:srgbClr val="003300"/>
                </a:solidFill>
              </a:rPr>
              <a:t>Použité obrázky pocházejí z webu Office.com nebo z vlastních zdrojů</a:t>
            </a:r>
            <a:r>
              <a:rPr lang="cs-CZ" b="1" dirty="0" smtClean="0">
                <a:solidFill>
                  <a:srgbClr val="003300"/>
                </a:solidFill>
              </a:rPr>
              <a:t>.</a:t>
            </a:r>
          </a:p>
          <a:p>
            <a:r>
              <a:rPr lang="cs-CZ" sz="1000" b="1" dirty="0">
                <a:solidFill>
                  <a:srgbClr val="003300"/>
                </a:solidFill>
                <a:hlinkClick r:id="rId2"/>
              </a:rPr>
              <a:t>http://office.microsoft.com/cs-cz/images/results.aspx?qu=podzim&amp;ex=2#ai:MC900054039</a:t>
            </a:r>
            <a:r>
              <a:rPr lang="cs-CZ" sz="1000" b="1" dirty="0" smtClean="0">
                <a:solidFill>
                  <a:srgbClr val="003300"/>
                </a:solidFill>
                <a:hlinkClick r:id="rId2"/>
              </a:rPr>
              <a:t>|</a:t>
            </a:r>
            <a:endParaRPr lang="cs-CZ" sz="1000" b="1" dirty="0" smtClean="0">
              <a:solidFill>
                <a:srgbClr val="003300"/>
              </a:solidFill>
            </a:endParaRPr>
          </a:p>
          <a:p>
            <a:r>
              <a:rPr lang="cs-CZ" sz="1000" b="1" dirty="0">
                <a:solidFill>
                  <a:srgbClr val="003300"/>
                </a:solidFill>
                <a:hlinkClick r:id="rId3"/>
              </a:rPr>
              <a:t>http://office.microsoft.com/cs-cz/images/results.aspx?qu=podzim&amp;ex=2#ai:MP900289284</a:t>
            </a:r>
            <a:r>
              <a:rPr lang="cs-CZ" sz="1000" b="1" dirty="0" smtClean="0">
                <a:solidFill>
                  <a:srgbClr val="003300"/>
                </a:solidFill>
                <a:hlinkClick r:id="rId3"/>
              </a:rPr>
              <a:t>|</a:t>
            </a:r>
            <a:endParaRPr lang="cs-CZ" sz="1000" b="1" dirty="0" smtClean="0">
              <a:solidFill>
                <a:srgbClr val="003300"/>
              </a:solidFill>
            </a:endParaRPr>
          </a:p>
          <a:p>
            <a:r>
              <a:rPr lang="cs-CZ" sz="1000" b="1" dirty="0">
                <a:solidFill>
                  <a:srgbClr val="003300"/>
                </a:solidFill>
                <a:hlinkClick r:id="rId4"/>
              </a:rPr>
              <a:t>http://office.microsoft.com/cs-cz/images/results.aspx?qu=%C5%BEalud&amp;ex=1#ai:MC900280903</a:t>
            </a:r>
            <a:r>
              <a:rPr lang="cs-CZ" b="1" dirty="0" smtClean="0">
                <a:solidFill>
                  <a:srgbClr val="003300"/>
                </a:solidFill>
                <a:hlinkClick r:id="rId4"/>
              </a:rPr>
              <a:t>|</a:t>
            </a:r>
            <a:endParaRPr lang="cs-CZ" b="1" dirty="0" smtClean="0">
              <a:solidFill>
                <a:srgbClr val="003300"/>
              </a:solidFill>
            </a:endParaRPr>
          </a:p>
          <a:p>
            <a:r>
              <a:rPr lang="cs-CZ" sz="1000" b="1" dirty="0">
                <a:solidFill>
                  <a:srgbClr val="003300"/>
                </a:solidFill>
                <a:hlinkClick r:id="rId5"/>
              </a:rPr>
              <a:t>http://office.microsoft.com/cs-cz/images/results.aspx?qu=%C5%A1i%C5%A1ka&amp;ex=1#ai:MC900053241</a:t>
            </a:r>
            <a:r>
              <a:rPr lang="cs-CZ" sz="1000" b="1" dirty="0" smtClean="0">
                <a:solidFill>
                  <a:srgbClr val="003300"/>
                </a:solidFill>
                <a:hlinkClick r:id="rId5"/>
              </a:rPr>
              <a:t>|</a:t>
            </a:r>
            <a:endParaRPr lang="cs-CZ" sz="1000" b="1" dirty="0" smtClean="0">
              <a:solidFill>
                <a:srgbClr val="003300"/>
              </a:solidFill>
            </a:endParaRPr>
          </a:p>
          <a:p>
            <a:r>
              <a:rPr lang="cs-CZ" sz="1000" b="1" dirty="0">
                <a:solidFill>
                  <a:srgbClr val="003300"/>
                </a:solidFill>
                <a:hlinkClick r:id="rId6"/>
              </a:rPr>
              <a:t>http://office.microsoft.com/cs-cz/images/results.aspx?qu=les&amp;ex=1#ai:MP900289251</a:t>
            </a:r>
            <a:r>
              <a:rPr lang="cs-CZ" sz="1000" b="1" dirty="0" smtClean="0">
                <a:solidFill>
                  <a:srgbClr val="003300"/>
                </a:solidFill>
                <a:hlinkClick r:id="rId6"/>
              </a:rPr>
              <a:t>|</a:t>
            </a:r>
            <a:endParaRPr lang="cs-CZ" sz="1000" b="1" dirty="0" smtClean="0">
              <a:solidFill>
                <a:srgbClr val="003300"/>
              </a:solidFill>
            </a:endParaRPr>
          </a:p>
          <a:p>
            <a:r>
              <a:rPr lang="cs-CZ" sz="1000" b="1" dirty="0">
                <a:solidFill>
                  <a:srgbClr val="003300"/>
                </a:solidFill>
                <a:hlinkClick r:id="rId7"/>
              </a:rPr>
              <a:t>http://office.microsoft.com/cs-cz/images/results.aspx?qu=slunce&amp;ex=1#ai:MC900440405</a:t>
            </a:r>
            <a:r>
              <a:rPr lang="cs-CZ" sz="1000" b="1" dirty="0" smtClean="0">
                <a:solidFill>
                  <a:srgbClr val="003300"/>
                </a:solidFill>
                <a:hlinkClick r:id="rId7"/>
              </a:rPr>
              <a:t>|</a:t>
            </a:r>
            <a:endParaRPr lang="cs-CZ" sz="1000" b="1" dirty="0" smtClean="0">
              <a:solidFill>
                <a:srgbClr val="003300"/>
              </a:solidFill>
            </a:endParaRPr>
          </a:p>
          <a:p>
            <a:r>
              <a:rPr lang="cs-CZ" sz="1000" b="1" dirty="0">
                <a:solidFill>
                  <a:srgbClr val="003300"/>
                </a:solidFill>
                <a:hlinkClick r:id="rId8"/>
              </a:rPr>
              <a:t>http://office.microsoft.com/cs-cz/images/results.aspx?qu=m%C4%9Bs%C3%ADc&amp;ex=1#ai:MC900432592</a:t>
            </a:r>
            <a:r>
              <a:rPr lang="cs-CZ" sz="1000" b="1" dirty="0" smtClean="0">
                <a:solidFill>
                  <a:srgbClr val="003300"/>
                </a:solidFill>
                <a:hlinkClick r:id="rId8"/>
              </a:rPr>
              <a:t>|</a:t>
            </a:r>
            <a:endParaRPr lang="cs-CZ" sz="1000" b="1" dirty="0" smtClean="0">
              <a:solidFill>
                <a:srgbClr val="003300"/>
              </a:solidFill>
            </a:endParaRPr>
          </a:p>
          <a:p>
            <a:r>
              <a:rPr lang="cs-CZ" sz="1000" b="1" dirty="0">
                <a:solidFill>
                  <a:srgbClr val="003300"/>
                </a:solidFill>
                <a:hlinkClick r:id="rId9"/>
              </a:rPr>
              <a:t>http://office.microsoft.com/cs-cz/images/results.aspx?qu=houby&amp;ex=1#ai:MC900390736</a:t>
            </a:r>
            <a:r>
              <a:rPr lang="cs-CZ" sz="1000" b="1" dirty="0" smtClean="0">
                <a:solidFill>
                  <a:srgbClr val="003300"/>
                </a:solidFill>
                <a:hlinkClick r:id="rId9"/>
              </a:rPr>
              <a:t>|</a:t>
            </a:r>
            <a:endParaRPr lang="cs-CZ" sz="1000" b="1" dirty="0" smtClean="0">
              <a:solidFill>
                <a:srgbClr val="003300"/>
              </a:solidFill>
            </a:endParaRPr>
          </a:p>
          <a:p>
            <a:r>
              <a:rPr lang="cs-CZ" sz="1000" b="1" dirty="0">
                <a:solidFill>
                  <a:srgbClr val="003300"/>
                </a:solidFill>
                <a:hlinkClick r:id="rId10"/>
              </a:rPr>
              <a:t>http://office.microsoft.com/cs-cz/images/results.aspx?qu=o%C5%99ech&amp;ex=1#ai:MC900016743</a:t>
            </a:r>
            <a:r>
              <a:rPr lang="cs-CZ" sz="1000" b="1" dirty="0" smtClean="0">
                <a:solidFill>
                  <a:srgbClr val="003300"/>
                </a:solidFill>
                <a:hlinkClick r:id="rId10"/>
              </a:rPr>
              <a:t>|</a:t>
            </a:r>
            <a:endParaRPr lang="cs-CZ" sz="1000" b="1" dirty="0" smtClean="0">
              <a:solidFill>
                <a:srgbClr val="003300"/>
              </a:solidFill>
            </a:endParaRPr>
          </a:p>
          <a:p>
            <a:r>
              <a:rPr lang="cs-CZ" sz="1000" b="1" dirty="0">
                <a:solidFill>
                  <a:srgbClr val="003300"/>
                </a:solidFill>
                <a:hlinkClick r:id="rId11"/>
              </a:rPr>
              <a:t>http://office.microsoft.com/cs-cz/images/results.aspx?qu=les&amp;ex=1#ai:MP900401113</a:t>
            </a:r>
            <a:r>
              <a:rPr lang="cs-CZ" sz="1000" b="1" dirty="0" smtClean="0">
                <a:solidFill>
                  <a:srgbClr val="003300"/>
                </a:solidFill>
                <a:hlinkClick r:id="rId11"/>
              </a:rPr>
              <a:t>|</a:t>
            </a:r>
            <a:endParaRPr lang="cs-CZ" sz="1000" b="1" dirty="0" smtClean="0">
              <a:solidFill>
                <a:srgbClr val="003300"/>
              </a:solidFill>
            </a:endParaRPr>
          </a:p>
          <a:p>
            <a:r>
              <a:rPr lang="cs-CZ" sz="1000" b="1" dirty="0">
                <a:solidFill>
                  <a:srgbClr val="003300"/>
                </a:solidFill>
                <a:hlinkClick r:id="rId12"/>
              </a:rPr>
              <a:t>http://office.microsoft.com/cs-cz/images/results.aspx?qu=proch%C3%A1zka&amp;ex=1#ai:MP900407393</a:t>
            </a:r>
            <a:r>
              <a:rPr lang="cs-CZ" sz="1000" b="1" dirty="0" smtClean="0">
                <a:solidFill>
                  <a:srgbClr val="003300"/>
                </a:solidFill>
                <a:hlinkClick r:id="rId12"/>
              </a:rPr>
              <a:t>|</a:t>
            </a:r>
            <a:endParaRPr lang="cs-CZ" sz="1000" b="1" dirty="0" smtClean="0">
              <a:solidFill>
                <a:srgbClr val="003300"/>
              </a:solidFill>
            </a:endParaRPr>
          </a:p>
          <a:p>
            <a:r>
              <a:rPr lang="cs-CZ" sz="1000" b="1" dirty="0">
                <a:solidFill>
                  <a:srgbClr val="003300"/>
                </a:solidFill>
                <a:hlinkClick r:id="rId13"/>
              </a:rPr>
              <a:t>http://office.microsoft.com/cs-cz/images/results.aspx?qu=%C5%BEalud&amp;ex=1#ai:MC900151253</a:t>
            </a:r>
            <a:r>
              <a:rPr lang="cs-CZ" sz="1000" b="1" dirty="0" smtClean="0">
                <a:solidFill>
                  <a:srgbClr val="003300"/>
                </a:solidFill>
                <a:hlinkClick r:id="rId13"/>
              </a:rPr>
              <a:t>|</a:t>
            </a:r>
            <a:endParaRPr lang="cs-CZ" sz="1000" b="1" dirty="0" smtClean="0">
              <a:solidFill>
                <a:srgbClr val="003300"/>
              </a:solidFill>
            </a:endParaRPr>
          </a:p>
          <a:p>
            <a:r>
              <a:rPr lang="cs-CZ" sz="1000" b="1" dirty="0">
                <a:solidFill>
                  <a:srgbClr val="003300"/>
                </a:solidFill>
                <a:hlinkClick r:id="rId14"/>
              </a:rPr>
              <a:t>http://office.microsoft.com/cs-cz/images/results.aspx?qu=%C5%A1i%C5%A1ka&amp;ex=1#ai:MC900331373</a:t>
            </a:r>
            <a:r>
              <a:rPr lang="cs-CZ" sz="1000" b="1" dirty="0" smtClean="0">
                <a:solidFill>
                  <a:srgbClr val="003300"/>
                </a:solidFill>
                <a:hlinkClick r:id="rId14"/>
              </a:rPr>
              <a:t>|</a:t>
            </a:r>
            <a:endParaRPr lang="cs-CZ" sz="1000" b="1" dirty="0" smtClean="0">
              <a:solidFill>
                <a:srgbClr val="003300"/>
              </a:solidFill>
            </a:endParaRPr>
          </a:p>
          <a:p>
            <a:r>
              <a:rPr lang="cs-CZ" sz="1000" b="1" dirty="0">
                <a:solidFill>
                  <a:srgbClr val="003300"/>
                </a:solidFill>
                <a:hlinkClick r:id="rId15"/>
              </a:rPr>
              <a:t>http://office.microsoft.com/cs-cz/images/results.aspx?qu=houby&amp;ex=1#ai:MC900411902</a:t>
            </a:r>
            <a:r>
              <a:rPr lang="cs-CZ" sz="1000" b="1" dirty="0" smtClean="0">
                <a:solidFill>
                  <a:srgbClr val="003300"/>
                </a:solidFill>
                <a:hlinkClick r:id="rId15"/>
              </a:rPr>
              <a:t>|</a:t>
            </a:r>
            <a:endParaRPr lang="cs-CZ" sz="1000" b="1" dirty="0" smtClean="0">
              <a:solidFill>
                <a:srgbClr val="003300"/>
              </a:solidFill>
            </a:endParaRPr>
          </a:p>
          <a:p>
            <a:r>
              <a:rPr lang="cs-CZ" sz="1000" b="1" dirty="0">
                <a:solidFill>
                  <a:srgbClr val="003300"/>
                </a:solidFill>
                <a:hlinkClick r:id="rId16"/>
              </a:rPr>
              <a:t>http://office.microsoft.com/cs-cz/images/results.aspx?qu=muchom%C5%AFrky&amp;ex=1#ai:MC900432171</a:t>
            </a:r>
            <a:r>
              <a:rPr lang="cs-CZ" sz="1000" b="1" dirty="0" smtClean="0">
                <a:solidFill>
                  <a:srgbClr val="003300"/>
                </a:solidFill>
                <a:hlinkClick r:id="rId16"/>
              </a:rPr>
              <a:t>|</a:t>
            </a:r>
            <a:endParaRPr lang="cs-CZ" sz="1000" b="1" dirty="0" smtClean="0">
              <a:solidFill>
                <a:srgbClr val="003300"/>
              </a:solidFill>
            </a:endParaRPr>
          </a:p>
          <a:p>
            <a:r>
              <a:rPr lang="cs-CZ" sz="1000" b="1" dirty="0">
                <a:solidFill>
                  <a:srgbClr val="003300"/>
                </a:solidFill>
                <a:hlinkClick r:id="rId17"/>
              </a:rPr>
              <a:t>http://office.microsoft.com/cs-cz/images/results.aspx?qu=kaprad%C3%AD&amp;ex=1#ai:MC900331429</a:t>
            </a:r>
            <a:r>
              <a:rPr lang="cs-CZ" sz="1000" b="1" dirty="0" smtClean="0">
                <a:solidFill>
                  <a:srgbClr val="003300"/>
                </a:solidFill>
                <a:hlinkClick r:id="rId17"/>
              </a:rPr>
              <a:t>|</a:t>
            </a:r>
            <a:endParaRPr lang="cs-CZ" sz="1000" b="1" dirty="0" smtClean="0">
              <a:solidFill>
                <a:srgbClr val="003300"/>
              </a:solidFill>
            </a:endParaRPr>
          </a:p>
          <a:p>
            <a:r>
              <a:rPr lang="cs-CZ" sz="1000" b="1" dirty="0">
                <a:solidFill>
                  <a:srgbClr val="003300"/>
                </a:solidFill>
                <a:hlinkClick r:id="rId18"/>
              </a:rPr>
              <a:t>http://office.microsoft.com/cs-cz/images/results.aspx?qu=mech&amp;ex=1#ai:MP900431781</a:t>
            </a:r>
            <a:r>
              <a:rPr lang="cs-CZ" sz="1000" b="1" dirty="0" smtClean="0">
                <a:solidFill>
                  <a:srgbClr val="003300"/>
                </a:solidFill>
                <a:hlinkClick r:id="rId18"/>
              </a:rPr>
              <a:t>|</a:t>
            </a:r>
            <a:endParaRPr lang="cs-CZ" sz="1000" b="1" dirty="0" smtClean="0">
              <a:solidFill>
                <a:srgbClr val="003300"/>
              </a:solidFill>
            </a:endParaRPr>
          </a:p>
          <a:p>
            <a:r>
              <a:rPr lang="cs-CZ" sz="1000" b="1" dirty="0">
                <a:solidFill>
                  <a:srgbClr val="003300"/>
                </a:solidFill>
                <a:hlinkClick r:id="rId19"/>
              </a:rPr>
              <a:t>http://office.microsoft.com/cs-cz/images/results.aspx?qu=b%C5%99%C3%ADzy&amp;ex=1#ai:MP900406900</a:t>
            </a:r>
            <a:r>
              <a:rPr lang="cs-CZ" sz="1000" b="1" dirty="0" smtClean="0">
                <a:solidFill>
                  <a:srgbClr val="003300"/>
                </a:solidFill>
                <a:hlinkClick r:id="rId19"/>
              </a:rPr>
              <a:t>|</a:t>
            </a:r>
            <a:endParaRPr lang="cs-CZ" sz="1000" b="1" dirty="0" smtClean="0">
              <a:solidFill>
                <a:srgbClr val="003300"/>
              </a:solidFill>
            </a:endParaRPr>
          </a:p>
          <a:p>
            <a:r>
              <a:rPr lang="cs-CZ" sz="1000" b="1" dirty="0">
                <a:solidFill>
                  <a:srgbClr val="003300"/>
                </a:solidFill>
                <a:hlinkClick r:id="rId20"/>
              </a:rPr>
              <a:t>http://office.microsoft.com/cs-cz/images/results.aspx?qu=bezinky&amp;ex=1#ai:MC900331416</a:t>
            </a:r>
            <a:r>
              <a:rPr lang="cs-CZ" sz="1000" b="1" dirty="0" smtClean="0">
                <a:solidFill>
                  <a:srgbClr val="003300"/>
                </a:solidFill>
                <a:hlinkClick r:id="rId20"/>
              </a:rPr>
              <a:t>|</a:t>
            </a:r>
            <a:endParaRPr lang="cs-CZ" sz="1000" b="1" dirty="0" smtClean="0">
              <a:solidFill>
                <a:srgbClr val="003300"/>
              </a:solidFill>
            </a:endParaRPr>
          </a:p>
          <a:p>
            <a:r>
              <a:rPr lang="cs-CZ" sz="1000" b="1" dirty="0">
                <a:solidFill>
                  <a:srgbClr val="003300"/>
                </a:solidFill>
                <a:hlinkClick r:id="rId21"/>
              </a:rPr>
              <a:t>http://office.microsoft.com/cs-cz/images/results.aspx?qu=jelen&amp;ex=1#ai:MP900406855</a:t>
            </a:r>
            <a:r>
              <a:rPr lang="cs-CZ" sz="1000" b="1" dirty="0" smtClean="0">
                <a:solidFill>
                  <a:srgbClr val="003300"/>
                </a:solidFill>
                <a:hlinkClick r:id="rId21"/>
              </a:rPr>
              <a:t>|</a:t>
            </a:r>
            <a:endParaRPr lang="cs-CZ" sz="1000" b="1" dirty="0" smtClean="0">
              <a:solidFill>
                <a:srgbClr val="003300"/>
              </a:solidFill>
            </a:endParaRPr>
          </a:p>
          <a:p>
            <a:endParaRPr lang="cs-CZ" sz="1000" b="1" dirty="0" smtClean="0">
              <a:solidFill>
                <a:srgbClr val="003300"/>
              </a:solidFill>
            </a:endParaRPr>
          </a:p>
          <a:p>
            <a:endParaRPr lang="cs-CZ" sz="1000" b="1" dirty="0" smtClean="0">
              <a:solidFill>
                <a:srgbClr val="003300"/>
              </a:solidFill>
            </a:endParaRPr>
          </a:p>
          <a:p>
            <a:endParaRPr lang="cs-CZ" sz="1000" b="1" dirty="0" smtClean="0">
              <a:solidFill>
                <a:srgbClr val="003300"/>
              </a:solidFill>
            </a:endParaRPr>
          </a:p>
          <a:p>
            <a:r>
              <a:rPr lang="cs-CZ" sz="1000" b="1" dirty="0" smtClean="0">
                <a:solidFill>
                  <a:srgbClr val="003300"/>
                </a:solidFill>
              </a:rPr>
              <a:t>Vytvořeno 2011</a:t>
            </a:r>
            <a:r>
              <a:rPr lang="cs-CZ" sz="1000" b="1" smtClean="0">
                <a:solidFill>
                  <a:srgbClr val="003300"/>
                </a:solidFill>
              </a:rPr>
              <a:t>, upraveno 2013</a:t>
            </a:r>
            <a:endParaRPr lang="cs-CZ" sz="1000" b="1" dirty="0" smtClean="0">
              <a:solidFill>
                <a:srgbClr val="003300"/>
              </a:solidFill>
            </a:endParaRPr>
          </a:p>
          <a:p>
            <a:endParaRPr lang="cs-CZ" sz="1000" b="1" dirty="0" smtClean="0">
              <a:solidFill>
                <a:srgbClr val="003300"/>
              </a:solidFill>
            </a:endParaRPr>
          </a:p>
          <a:p>
            <a:endParaRPr lang="cs-CZ" sz="1000" b="1" dirty="0" smtClean="0">
              <a:solidFill>
                <a:srgbClr val="003300"/>
              </a:solidFill>
            </a:endParaRPr>
          </a:p>
          <a:p>
            <a:endParaRPr lang="cs-CZ" sz="1000" b="1" dirty="0" smtClean="0">
              <a:solidFill>
                <a:srgbClr val="003300"/>
              </a:solidFill>
            </a:endParaRPr>
          </a:p>
          <a:p>
            <a:endParaRPr lang="cs-CZ" sz="1000" b="1" dirty="0" smtClean="0">
              <a:solidFill>
                <a:srgbClr val="003300"/>
              </a:solidFill>
            </a:endParaRPr>
          </a:p>
          <a:p>
            <a:endParaRPr lang="cs-CZ" sz="1000" b="1" dirty="0" smtClean="0">
              <a:solidFill>
                <a:srgbClr val="003300"/>
              </a:solidFill>
            </a:endParaRPr>
          </a:p>
          <a:p>
            <a:endParaRPr lang="cs-CZ" sz="1000" b="1" dirty="0" smtClean="0">
              <a:solidFill>
                <a:srgbClr val="003300"/>
              </a:solidFill>
            </a:endParaRPr>
          </a:p>
          <a:p>
            <a:endParaRPr lang="cs-CZ" sz="1000" b="1" dirty="0" smtClean="0">
              <a:solidFill>
                <a:srgbClr val="003300"/>
              </a:solidFill>
            </a:endParaRPr>
          </a:p>
          <a:p>
            <a:endParaRPr lang="cs-CZ" sz="1000" b="1" dirty="0" smtClean="0">
              <a:solidFill>
                <a:srgbClr val="003300"/>
              </a:solidFill>
            </a:endParaRPr>
          </a:p>
          <a:p>
            <a:endParaRPr lang="cs-CZ" sz="1000" b="1" dirty="0" smtClean="0">
              <a:solidFill>
                <a:srgbClr val="003300"/>
              </a:solidFill>
            </a:endParaRPr>
          </a:p>
          <a:p>
            <a:endParaRPr lang="cs-CZ" sz="1000" b="1" dirty="0" smtClean="0">
              <a:solidFill>
                <a:srgbClr val="003300"/>
              </a:solidFill>
            </a:endParaRPr>
          </a:p>
          <a:p>
            <a:endParaRPr lang="cs-CZ" sz="1000" b="1" dirty="0" smtClean="0">
              <a:solidFill>
                <a:srgbClr val="003300"/>
              </a:solidFill>
            </a:endParaRPr>
          </a:p>
          <a:p>
            <a:endParaRPr lang="cs-CZ" sz="1000" b="1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0359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238</TotalTime>
  <Words>152</Words>
  <Application>Microsoft Office PowerPoint</Application>
  <PresentationFormat>Předvádění na obrazovce (4:3)</PresentationFormat>
  <Paragraphs>82</Paragraphs>
  <Slides>9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Austin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</dc:creator>
  <cp:lastModifiedBy>VLASTNIK</cp:lastModifiedBy>
  <cp:revision>26</cp:revision>
  <dcterms:created xsi:type="dcterms:W3CDTF">2011-04-30T20:18:47Z</dcterms:created>
  <dcterms:modified xsi:type="dcterms:W3CDTF">2013-03-27T16:50:56Z</dcterms:modified>
</cp:coreProperties>
</file>