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990033"/>
    <a:srgbClr val="9900CC"/>
    <a:srgbClr val="FF00FF"/>
    <a:srgbClr val="660033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CB6E0C0-EC6B-4BBA-B91C-7F9C3AE77488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6D03932-7037-4AB8-B9CE-B7CA2C0E5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ad&amp;ex=1" TargetMode="External"/><Relationship Id="rId13" Type="http://schemas.openxmlformats.org/officeDocument/2006/relationships/hyperlink" Target="http://office.microsoft.com/cs-cz/images/results.aspx?qu=jelen&amp;ex=1" TargetMode="External"/><Relationship Id="rId3" Type="http://schemas.openxmlformats.org/officeDocument/2006/relationships/hyperlink" Target="http://office.microsoft.com/cs-cz/images/results.aspx?qu=kachna&amp;ex=1" TargetMode="External"/><Relationship Id="rId7" Type="http://schemas.openxmlformats.org/officeDocument/2006/relationships/hyperlink" Target="http://office.microsoft.com/cs-cz/images/results.aspx?qu=ryby&amp;ex=1" TargetMode="External"/><Relationship Id="rId12" Type="http://schemas.openxmlformats.org/officeDocument/2006/relationships/hyperlink" Target="http://office.microsoft.com/cs-cz/images/results.aspx?qu=r%C3%A1kos&amp;ex=1" TargetMode="External"/><Relationship Id="rId2" Type="http://schemas.openxmlformats.org/officeDocument/2006/relationships/hyperlink" Target="http://office.microsoft.com/cs-cz/images/results.aspx?qu=rybn%C3%ADk&amp;ex=1" TargetMode="External"/><Relationship Id="rId16" Type="http://schemas.openxmlformats.org/officeDocument/2006/relationships/hyperlink" Target="http://office.microsoft.com/cs-cz/images/results.aspx?qu=pulec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dzim&amp;ex=1" TargetMode="External"/><Relationship Id="rId11" Type="http://schemas.openxmlformats.org/officeDocument/2006/relationships/hyperlink" Target="http://office.microsoft.com/cs-cz/images/results.aspx?qu=vrba&amp;ex=1" TargetMode="External"/><Relationship Id="rId5" Type="http://schemas.openxmlformats.org/officeDocument/2006/relationships/hyperlink" Target="http://office.microsoft.com/cs-cz/images/results.aspx?qu=list&amp;ex=1" TargetMode="External"/><Relationship Id="rId15" Type="http://schemas.openxmlformats.org/officeDocument/2006/relationships/hyperlink" Target="http://office.microsoft.com/cs-cz/images/results.aspx?qu=pt%C3%A1ci&amp;ex=1" TargetMode="External"/><Relationship Id="rId10" Type="http://schemas.openxmlformats.org/officeDocument/2006/relationships/hyperlink" Target="http://office.microsoft.com/cs-cz/images/results.aspx?qu=lekn%C3%ADn&amp;ex=1" TargetMode="External"/><Relationship Id="rId4" Type="http://schemas.openxmlformats.org/officeDocument/2006/relationships/hyperlink" Target="http://office.microsoft.com/cs-cz/images/results.aspx?qu=listy&amp;ex=1" TargetMode="External"/><Relationship Id="rId9" Type="http://schemas.openxmlformats.org/officeDocument/2006/relationships/hyperlink" Target="http://office.microsoft.com/cs-cz/images/results.aspx?qu=%C5%BE%C3%A1ba&amp;ex=1" TargetMode="External"/><Relationship Id="rId14" Type="http://schemas.openxmlformats.org/officeDocument/2006/relationships/hyperlink" Target="http://office.microsoft.com/cs-cz/images/results.aspx?qu=bot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7628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>
            <a:spLocks noGrp="1"/>
          </p:cNvSpPr>
          <p:nvPr/>
        </p:nvSpPr>
        <p:spPr>
          <a:xfrm>
            <a:off x="685799" y="313682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VY_52_INOVACE_20_Podzim </a:t>
            </a:r>
            <a:br>
              <a:rPr lang="cs-CZ" sz="3600" smtClean="0"/>
            </a:br>
            <a:r>
              <a:rPr lang="cs-CZ" sz="3600" smtClean="0"/>
              <a:t>u rybníka</a:t>
            </a:r>
            <a:endParaRPr lang="cs-CZ" sz="36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3311973" y="4941168"/>
            <a:ext cx="2586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Hana Kolářová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63688" y="2492897"/>
            <a:ext cx="54726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 Člověk a jeho svět - Prvouka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034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431598" y="245839"/>
            <a:ext cx="560602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PODZIM  u rybníka</a:t>
            </a:r>
          </a:p>
          <a:p>
            <a:r>
              <a:rPr lang="cs-CZ" sz="1600" b="1" dirty="0" smtClean="0">
                <a:solidFill>
                  <a:srgbClr val="FF0066"/>
                </a:solidFill>
              </a:rPr>
              <a:t>DUM slouží k procvičení </a:t>
            </a:r>
            <a:r>
              <a:rPr lang="cs-CZ" sz="1600" b="1" dirty="0" smtClean="0">
                <a:solidFill>
                  <a:srgbClr val="FF0066"/>
                </a:solidFill>
              </a:rPr>
              <a:t>tématu </a:t>
            </a:r>
            <a:r>
              <a:rPr lang="cs-CZ" sz="1600" b="1" dirty="0" smtClean="0">
                <a:solidFill>
                  <a:srgbClr val="FF0066"/>
                </a:solidFill>
              </a:rPr>
              <a:t>podzim, život u rybníka</a:t>
            </a:r>
            <a:endParaRPr lang="cs-CZ" sz="1600" b="1" dirty="0">
              <a:solidFill>
                <a:srgbClr val="FF0066"/>
              </a:solidFill>
            </a:endParaRPr>
          </a:p>
        </p:txBody>
      </p:sp>
      <p:pic>
        <p:nvPicPr>
          <p:cNvPr id="1027" name="Picture 3" descr="C:\Users\Han\AppData\Local\Microsoft\Windows\Temporary Internet Files\Content.IE5\URA3LCMI\MP900149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986" y="1844824"/>
            <a:ext cx="3052936" cy="206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LEP091XK\MP900180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48880"/>
            <a:ext cx="2668291" cy="175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URA3LCMI\MP9002892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1462" y="4437112"/>
            <a:ext cx="3124944" cy="204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47339"/>
            <a:ext cx="1398054" cy="122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\AppData\Local\Microsoft\Windows\Temporary Internet Files\Content.IE5\URA3LCMI\MP9004308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527" y="4449215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85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92696"/>
            <a:ext cx="796884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60033"/>
                </a:solidFill>
              </a:rPr>
              <a:t>Vyjmenuj aspoň 3 zvířata žijící v rybníce,</a:t>
            </a:r>
          </a:p>
          <a:p>
            <a:r>
              <a:rPr lang="cs-CZ" sz="2800" b="1" dirty="0">
                <a:solidFill>
                  <a:srgbClr val="660033"/>
                </a:solidFill>
              </a:rPr>
              <a:t>n</a:t>
            </a:r>
            <a:r>
              <a:rPr lang="cs-CZ" sz="2800" b="1" dirty="0" smtClean="0">
                <a:solidFill>
                  <a:srgbClr val="660033"/>
                </a:solidFill>
              </a:rPr>
              <a:t>ebo u rybníka.</a:t>
            </a:r>
          </a:p>
          <a:p>
            <a:endParaRPr lang="cs-CZ" sz="2800" b="1" dirty="0">
              <a:solidFill>
                <a:srgbClr val="660033"/>
              </a:solidFill>
            </a:endParaRPr>
          </a:p>
        </p:txBody>
      </p:sp>
      <p:pic>
        <p:nvPicPr>
          <p:cNvPr id="1026" name="Picture 2" descr="C:\Users\Han\AppData\Local\Microsoft\Windows\Temporary Internet Files\Content.IE5\REFSWSE0\MC900281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8588" y="1378644"/>
            <a:ext cx="1275030" cy="127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\AppData\Local\Microsoft\Windows\Temporary Internet Files\Content.IE5\IFP3BL4K\MC900332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8083"/>
            <a:ext cx="1834286" cy="13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\AppData\Local\Microsoft\Windows\Temporary Internet Files\Content.IE5\8QIE6CCP\MP9002628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452274"/>
            <a:ext cx="2196243" cy="331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\AppData\Local\Microsoft\Windows\Temporary Internet Files\Content.IE5\8QIE6CCP\MC9003295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445224"/>
            <a:ext cx="1185834" cy="116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\AppData\Local\Microsoft\Windows\Temporary Internet Files\Content.IE5\8QIE6CCP\MP9003139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94465"/>
            <a:ext cx="1712903" cy="1324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6936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Vyjmenuj aspoň tři rostliny rostoucí v 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rybníce, nebo u rybníka.</a:t>
            </a:r>
          </a:p>
          <a:p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Han\AppData\Local\Microsoft\Windows\Temporary Internet Files\Content.IE5\8QIE6CCP\MP9004037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092" y="4509120"/>
            <a:ext cx="3203848" cy="212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\AppData\Local\Microsoft\Windows\Temporary Internet Files\Content.IE5\YDC8403D\MP900422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0859" y="1097161"/>
            <a:ext cx="2413066" cy="2417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YDC8403D\MC9000301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1742846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4335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764704"/>
            <a:ext cx="8604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CC"/>
                </a:solidFill>
              </a:rPr>
              <a:t>Vyber, co do rybníka nebo k rybníku patří.</a:t>
            </a:r>
            <a:endParaRPr lang="cs-CZ" sz="2800" b="1" dirty="0">
              <a:solidFill>
                <a:srgbClr val="9900CC"/>
              </a:solidFill>
            </a:endParaRPr>
          </a:p>
        </p:txBody>
      </p:sp>
      <p:pic>
        <p:nvPicPr>
          <p:cNvPr id="3074" name="Picture 2" descr="C:\Users\Han\AppData\Local\Microsoft\Windows\Temporary Internet Files\Content.IE5\REFSWSE0\MC9004404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6980" y="4230127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n\AppData\Local\Microsoft\Windows\Temporary Internet Files\Content.IE5\REFSWSE0\MC900329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9673" y="2339795"/>
            <a:ext cx="882208" cy="1187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n\AppData\Local\Microsoft\Windows\Temporary Internet Files\Content.IE5\REFSWSE0\MC900320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87924"/>
            <a:ext cx="973836" cy="75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1484784"/>
            <a:ext cx="221862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k</a:t>
            </a:r>
            <a:r>
              <a:rPr lang="cs-CZ" sz="2800" b="1" dirty="0" smtClean="0">
                <a:solidFill>
                  <a:srgbClr val="FF00FF"/>
                </a:solidFill>
              </a:rPr>
              <a:t>apr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j</a:t>
            </a:r>
            <a:r>
              <a:rPr lang="cs-CZ" sz="2800" b="1" dirty="0" smtClean="0">
                <a:solidFill>
                  <a:srgbClr val="FF00FF"/>
                </a:solidFill>
              </a:rPr>
              <a:t>elen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k</a:t>
            </a:r>
            <a:r>
              <a:rPr lang="cs-CZ" sz="2800" b="1" dirty="0" smtClean="0">
                <a:solidFill>
                  <a:srgbClr val="FF00FF"/>
                </a:solidFill>
              </a:rPr>
              <a:t>achna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r</a:t>
            </a:r>
            <a:r>
              <a:rPr lang="cs-CZ" sz="2800" b="1" dirty="0" smtClean="0">
                <a:solidFill>
                  <a:srgbClr val="FF00FF"/>
                </a:solidFill>
              </a:rPr>
              <a:t>ákos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b</a:t>
            </a:r>
            <a:r>
              <a:rPr lang="cs-CZ" sz="2800" b="1" dirty="0" smtClean="0">
                <a:solidFill>
                  <a:srgbClr val="FF00FF"/>
                </a:solidFill>
              </a:rPr>
              <a:t>ota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ž</a:t>
            </a:r>
            <a:r>
              <a:rPr lang="cs-CZ" sz="2800" b="1" dirty="0" smtClean="0">
                <a:solidFill>
                  <a:srgbClr val="FF00FF"/>
                </a:solidFill>
              </a:rPr>
              <a:t>ába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š</a:t>
            </a:r>
            <a:r>
              <a:rPr lang="cs-CZ" sz="2800" b="1" dirty="0" smtClean="0">
                <a:solidFill>
                  <a:srgbClr val="FF00FF"/>
                </a:solidFill>
              </a:rPr>
              <a:t>keble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FF"/>
                </a:solidFill>
              </a:rPr>
              <a:t>k</a:t>
            </a:r>
            <a:r>
              <a:rPr lang="cs-CZ" sz="2800" b="1" dirty="0" smtClean="0">
                <a:solidFill>
                  <a:srgbClr val="FF00FF"/>
                </a:solidFill>
              </a:rPr>
              <a:t>ukačka</a:t>
            </a:r>
          </a:p>
          <a:p>
            <a:endParaRPr lang="cs-CZ" sz="2800" b="1" dirty="0">
              <a:solidFill>
                <a:srgbClr val="FF00FF"/>
              </a:solidFill>
            </a:endParaRPr>
          </a:p>
        </p:txBody>
      </p:sp>
      <p:pic>
        <p:nvPicPr>
          <p:cNvPr id="3080" name="Picture 8" descr="C:\Users\Han\AppData\Local\Microsoft\Windows\Temporary Internet Files\Content.IE5\C8BGJV55\MC9000532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0250" y="2908501"/>
            <a:ext cx="1046074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an\AppData\Local\Microsoft\Windows\Temporary Internet Files\Content.IE5\LEP091XK\MC9000532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469943"/>
            <a:ext cx="904799" cy="34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an\AppData\Local\Microsoft\Windows\Temporary Internet Files\Content.IE5\YDC8403D\MC9003521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2229" y="5258785"/>
            <a:ext cx="1794095" cy="134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7823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6595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zvířata a jejich mláďata?</a:t>
            </a:r>
            <a:endParaRPr lang="cs-CZ" sz="3200" b="1" dirty="0">
              <a:solidFill>
                <a:srgbClr val="99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321434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ába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ivoká husa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žovka obojková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88024" y="2132856"/>
            <a:ext cx="163698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hádě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ydře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apřík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kachně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an\AppData\Local\Microsoft\Windows\Temporary Internet Files\Content.IE5\C8BGJV55\MP9004280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519" y="4509120"/>
            <a:ext cx="2183586" cy="146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\AppData\Local\Microsoft\Windows\Temporary Internet Files\Content.IE5\8QIE6CCP\MC900329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3281" y="1556792"/>
            <a:ext cx="1043906" cy="102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C8BGJV55\MP9003139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82376"/>
            <a:ext cx="1828800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\AppData\Local\Microsoft\Windows\Temporary Internet Files\Content.IE5\LEP091XK\MP9004069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3299" y="5350185"/>
            <a:ext cx="1862741" cy="124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LEP091XK\MC9003295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81538"/>
            <a:ext cx="1807675" cy="171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1001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88641"/>
            <a:ext cx="93835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rybníky přírodní nebo umělé?</a:t>
            </a:r>
          </a:p>
          <a:p>
            <a:r>
              <a:rPr lang="cs-CZ" sz="28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vytvořil?</a:t>
            </a:r>
          </a:p>
          <a:p>
            <a:r>
              <a:rPr lang="cs-CZ" sz="28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význam rybníků?</a:t>
            </a:r>
            <a:endParaRPr lang="cs-CZ" sz="28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YDC8403D\MP9001752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1" y="1790868"/>
            <a:ext cx="2948781" cy="187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8QIE6CCP\MC900444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34072"/>
            <a:ext cx="1173055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8QIE6CCP\MP9001825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2851836" cy="190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\AppData\Local\Microsoft\Windows\Temporary Internet Files\Content.IE5\YDC8403D\MP9004037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5470" y="4938695"/>
            <a:ext cx="2339752" cy="155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\AppData\Local\Microsoft\Windows\Temporary Internet Files\Content.IE5\LEP091XK\MP9004465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31492"/>
            <a:ext cx="2086019" cy="268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3140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505855" cy="85254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>
                <a:solidFill>
                  <a:srgbClr val="660066"/>
                </a:solidFill>
              </a:rPr>
              <a:t>Autor:  Hana Kolářová, </a:t>
            </a:r>
            <a:r>
              <a:rPr lang="cs-CZ" b="1" dirty="0" smtClean="0">
                <a:solidFill>
                  <a:srgbClr val="660066"/>
                </a:solidFill>
              </a:rPr>
              <a:t>Základní škola a mateřská škola Liběšice</a:t>
            </a:r>
            <a:r>
              <a:rPr lang="cs-CZ" b="1" dirty="0">
                <a:solidFill>
                  <a:srgbClr val="660066"/>
                </a:solidFill>
              </a:rPr>
              <a:t>, </a:t>
            </a:r>
            <a:r>
              <a:rPr lang="cs-CZ" b="1" dirty="0" smtClean="0">
                <a:solidFill>
                  <a:srgbClr val="660066"/>
                </a:solidFill>
              </a:rPr>
              <a:t/>
            </a:r>
            <a:br>
              <a:rPr lang="cs-CZ" b="1" dirty="0" smtClean="0">
                <a:solidFill>
                  <a:srgbClr val="660066"/>
                </a:solidFill>
              </a:rPr>
            </a:br>
            <a:r>
              <a:rPr lang="cs-CZ" b="1" dirty="0" smtClean="0">
                <a:solidFill>
                  <a:srgbClr val="660066"/>
                </a:solidFill>
              </a:rPr>
              <a:t>okres Louny, příspěvková organizace</a:t>
            </a:r>
            <a:endParaRPr lang="cs-CZ" b="1" dirty="0">
              <a:solidFill>
                <a:srgbClr val="660066"/>
              </a:solidFill>
            </a:endParaRPr>
          </a:p>
          <a:p>
            <a:pPr>
              <a:spcBef>
                <a:spcPts val="600"/>
              </a:spcBef>
            </a:pPr>
            <a:r>
              <a:rPr lang="cs-CZ" b="1" dirty="0">
                <a:solidFill>
                  <a:srgbClr val="660066"/>
                </a:solidFill>
              </a:rPr>
              <a:t>Zpracováno v programu Microsoft Office </a:t>
            </a:r>
            <a:r>
              <a:rPr lang="cs-CZ" b="1" dirty="0" smtClean="0">
                <a:solidFill>
                  <a:srgbClr val="660066"/>
                </a:solidFill>
              </a:rPr>
              <a:t>2010.</a:t>
            </a:r>
            <a:endParaRPr lang="cs-CZ" b="1" dirty="0">
              <a:solidFill>
                <a:srgbClr val="660066"/>
              </a:solidFill>
            </a:endParaRPr>
          </a:p>
          <a:p>
            <a:pPr>
              <a:spcBef>
                <a:spcPts val="600"/>
              </a:spcBef>
            </a:pPr>
            <a:r>
              <a:rPr lang="cs-CZ" b="1" dirty="0">
                <a:solidFill>
                  <a:srgbClr val="660066"/>
                </a:solidFill>
              </a:rPr>
              <a:t>Použité obrázky pocházejí z webu Office.com nebo z vlastních zdrojů.</a:t>
            </a:r>
          </a:p>
          <a:p>
            <a:r>
              <a:rPr lang="cs-CZ" sz="1000" dirty="0">
                <a:hlinkClick r:id="rId2"/>
              </a:rPr>
              <a:t>http://office.microsoft.com/cs-cz/images/results.aspx?qu=rybn%C3%ADk&amp;ex=1#ai:MP900149106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http://office.microsoft.com/cs-cz/images/results.aspx?qu=kachna&amp;ex=1#ai:MP900180490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http://office.microsoft.com/cs-cz/images/results.aspx?qu=listy&amp;ex=1#ai:MP900430825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http://office.microsoft.com/cs-cz/images/results.aspx?qu=list&amp;ex=1#ai:MC900212691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http://office.microsoft.com/cs-cz/images/results.aspx?qu=podzim&amp;ex=1#ai:MP900289284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http://office.microsoft.com/cs-cz/images/results.aspx?qu=podzim&amp;ex=1#ai:MP900289284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http://office.microsoft.com/cs-cz/images/results.aspx?qu=ryby&amp;ex=1#ai:MC900281171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http://office.microsoft.com/cs-cz/images/results.aspx?qu=ryby&amp;ex=1#ai:MC900281171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http://office.microsoft.com/cs-cz/images/results.aspx?qu=had&amp;ex=1#ai:MP900313900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http://office.microsoft.com/cs-cz/images/results.aspx?qu=%C5%BE%C3%A1ba&amp;ex=1#ai:MP900262869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http://office.microsoft.com/cs-cz/images/results.aspx?qu=lekn%C3%ADn&amp;ex=1#ai:MP900403769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http://office.microsoft.com/cs-cz/images/results.aspx?qu=vrba&amp;ex=1#ai:MC900030126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http://office.microsoft.com/cs-cz/images/results.aspx?qu=r%C3%A1kos&amp;ex=1#ai:MP900422667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3"/>
              </a:rPr>
              <a:t>http://office.microsoft.com/cs-cz/images/results.aspx?qu=jelen&amp;ex=1#ai:MC900329587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http://office.microsoft.com/cs-cz/images/results.aspx?qu=ryby&amp;ex=1#ai:MC900320018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4"/>
              </a:rPr>
              <a:t>http://office.microsoft.com/cs-cz/images/results.aspx?qu=bota&amp;ex=1#ai:MC900440408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http://office.microsoft.com/cs-cz/images/results.aspx?qu=r%C3%A1kos&amp;ex=1#ai:MC900053245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http://office.microsoft.com/cs-cz/images/results.aspx?qu=kachna&amp;ex=1#ai:MC900352110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5"/>
              </a:rPr>
              <a:t>http://office.microsoft.com/cs-cz/images/results.aspx?qu=pt%C3%A1ci&amp;ex=1#ai:MP900428006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http://office.microsoft.com/cs-cz/images/results.aspx?qu=%C5%BE%C3%A1ba&amp;ex=1#ai:MP900406959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6"/>
              </a:rPr>
              <a:t>http://office.microsoft.com/cs-cz/images/results.aspx?qu=pulec&amp;ex=1#ai:MC900329589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http://office.microsoft.com/cs-cz/images/results.aspx?qu=had&amp;ex=1#ai:MP900313900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http://office.microsoft.com/cs-cz/images/results.aspx?qu=ryby&amp;ex=1#ai:MC900444821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http://office.microsoft.com/cs-cz/images/results.aspx?qu=lekn%C3%ADn&amp;ex=1#ai:MP900403769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http://office.microsoft.com/cs-cz/images/results.aspx?qu=%C5%BE%C3%A1ba&amp;ex=1#ai:MP900446595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"/>
              </a:rPr>
              <a:t>http://office.microsoft.com/cs-cz/images/results.aspx?qu=rybn%C3%ADk&amp;ex=1#ai:MP900175241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r>
              <a:rPr lang="cs-CZ" sz="1000" b="1" dirty="0" smtClean="0">
                <a:solidFill>
                  <a:srgbClr val="660066"/>
                </a:solidFill>
              </a:rPr>
              <a:t>Vytvořeno 2011, upraveno 2013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76709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356</TotalTime>
  <Words>112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Dum</cp:lastModifiedBy>
  <cp:revision>25</cp:revision>
  <dcterms:created xsi:type="dcterms:W3CDTF">2011-04-30T20:22:03Z</dcterms:created>
  <dcterms:modified xsi:type="dcterms:W3CDTF">2014-07-27T17:42:01Z</dcterms:modified>
</cp:coreProperties>
</file>